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06" r:id="rId4"/>
    <p:sldId id="308" r:id="rId5"/>
    <p:sldId id="286" r:id="rId6"/>
    <p:sldId id="293" r:id="rId7"/>
    <p:sldId id="310" r:id="rId8"/>
    <p:sldId id="312" r:id="rId9"/>
    <p:sldId id="314" r:id="rId10"/>
    <p:sldId id="281" r:id="rId11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32"/>
    <a:srgbClr val="42A44E"/>
    <a:srgbClr val="68B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ітлий стиль 3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ітлий стиль 1 –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Помірний стиль 1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із теми 1 –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7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9B-430C-BBBF-69B76EF762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9B-430C-BBBF-69B76EF762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9B-430C-BBBF-69B76EF762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Аркуш2!$A$3:$A$5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</c:strCache>
            </c:strRef>
          </c:cat>
          <c:val>
            <c:numRef>
              <c:f>Аркуш2!$B$3:$B$5</c:f>
              <c:numCache>
                <c:formatCode>General</c:formatCode>
                <c:ptCount val="3"/>
                <c:pt idx="0">
                  <c:v>284</c:v>
                </c:pt>
                <c:pt idx="1">
                  <c:v>28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9B-430C-BBBF-69B76EF762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0B-4069-8781-2069145721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0B-4069-8781-2069145721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0B-4069-8781-2069145721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Аркуш2!$A$24:$A$26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</c:strCache>
            </c:strRef>
          </c:cat>
          <c:val>
            <c:numRef>
              <c:f>Аркуш2!$B$24:$B$26</c:f>
              <c:numCache>
                <c:formatCode>General</c:formatCode>
                <c:ptCount val="3"/>
                <c:pt idx="0">
                  <c:v>343</c:v>
                </c:pt>
                <c:pt idx="1">
                  <c:v>15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0B-4069-8781-2069145721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58-4821-8566-772CBD7997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58-4821-8566-772CBD7997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58-4821-8566-772CBD7997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Аркуш2!$A$42:$A$44</c:f>
              <c:strCache>
                <c:ptCount val="3"/>
                <c:pt idx="0">
                  <c:v>Так </c:v>
                </c:pt>
                <c:pt idx="1">
                  <c:v>Ні</c:v>
                </c:pt>
                <c:pt idx="2">
                  <c:v>Інше</c:v>
                </c:pt>
              </c:strCache>
            </c:strRef>
          </c:cat>
          <c:val>
            <c:numRef>
              <c:f>Аркуш2!$B$42:$B$44</c:f>
              <c:numCache>
                <c:formatCode>General</c:formatCode>
                <c:ptCount val="3"/>
                <c:pt idx="0">
                  <c:v>264</c:v>
                </c:pt>
                <c:pt idx="1">
                  <c:v>129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58-4821-8566-772CBD7997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114487783099283"/>
          <c:y val="0.3113628748534093"/>
          <c:w val="0.19566049733474036"/>
          <c:h val="0.341532640866700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Аркуш2!$A$61:$A$68</c:f>
              <c:strCache>
                <c:ptCount val="8"/>
                <c:pt idx="0">
                  <c:v>Академічний плагіат</c:v>
                </c:pt>
                <c:pt idx="1">
                  <c:v>Самоплагіат</c:v>
                </c:pt>
                <c:pt idx="2">
                  <c:v>Фабрикація</c:v>
                </c:pt>
                <c:pt idx="3">
                  <c:v>Фальсифікація</c:v>
                </c:pt>
                <c:pt idx="4">
                  <c:v>Списування</c:v>
                </c:pt>
                <c:pt idx="5">
                  <c:v>Обман</c:v>
                </c:pt>
                <c:pt idx="6">
                  <c:v>Хабарництво</c:v>
                </c:pt>
                <c:pt idx="7">
                  <c:v>Необ’єктивне оцінювання</c:v>
                </c:pt>
              </c:strCache>
            </c:strRef>
          </c:cat>
          <c:val>
            <c:numRef>
              <c:f>Аркуш2!$B$61:$B$68</c:f>
              <c:numCache>
                <c:formatCode>General</c:formatCode>
                <c:ptCount val="8"/>
                <c:pt idx="0">
                  <c:v>312</c:v>
                </c:pt>
                <c:pt idx="1">
                  <c:v>135</c:v>
                </c:pt>
                <c:pt idx="2">
                  <c:v>155</c:v>
                </c:pt>
                <c:pt idx="3">
                  <c:v>240</c:v>
                </c:pt>
                <c:pt idx="4">
                  <c:v>302</c:v>
                </c:pt>
                <c:pt idx="5">
                  <c:v>242</c:v>
                </c:pt>
                <c:pt idx="6">
                  <c:v>228</c:v>
                </c:pt>
                <c:pt idx="7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2-44FA-8D07-94767DE192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5214047"/>
        <c:axId val="535198239"/>
      </c:barChart>
      <c:catAx>
        <c:axId val="5352140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535198239"/>
        <c:crosses val="autoZero"/>
        <c:auto val="1"/>
        <c:lblAlgn val="ctr"/>
        <c:lblOffset val="100"/>
        <c:noMultiLvlLbl val="0"/>
      </c:catAx>
      <c:valAx>
        <c:axId val="5351982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521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32-42C2-9821-DD56CA12BD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32-42C2-9821-DD56CA12BD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32-42C2-9821-DD56CA12BD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32-42C2-9821-DD56CA12BD14}"/>
              </c:ext>
            </c:extLst>
          </c:dPt>
          <c:dPt>
            <c:idx val="4"/>
            <c:bubble3D val="0"/>
            <c:explosion val="1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E32-42C2-9821-DD56CA12BD1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32-42C2-9821-DD56CA12BD1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32-42C2-9821-DD56CA12BD1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32-42C2-9821-DD56CA12BD1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32-42C2-9821-DD56CA12BD1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148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32-42C2-9821-DD56CA12B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Аркуш2!$A$76:$A$80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32-42C2-9821-DD56CA12BD1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E32-42C2-9821-DD56CA12BD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E32-42C2-9821-DD56CA12BD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E32-42C2-9821-DD56CA12BD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E32-42C2-9821-DD56CA12BD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E32-42C2-9821-DD56CA12BD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Аркуш2!$B$76:$B$80</c:f>
              <c:numCache>
                <c:formatCode>General</c:formatCode>
                <c:ptCount val="5"/>
                <c:pt idx="0">
                  <c:v>148</c:v>
                </c:pt>
                <c:pt idx="1">
                  <c:v>105</c:v>
                </c:pt>
                <c:pt idx="2">
                  <c:v>102</c:v>
                </c:pt>
                <c:pt idx="3">
                  <c:v>33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E32-42C2-9821-DD56CA12BD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Аркуш2!$A$96:$A$102</c:f>
              <c:strCache>
                <c:ptCount val="7"/>
                <c:pt idx="0">
                  <c:v>Завжди опрацьовую доступні матеріали, аналізую, цитую із зазначенням джерела.</c:v>
                </c:pt>
                <c:pt idx="1">
                  <c:v>В окремих випадках опрацьовую доступні матеріали, аналізую, цитую із зазначенням джерела.</c:v>
                </c:pt>
                <c:pt idx="2">
                  <c:v>Копіюю текст з Інтернету та використовую його як власний без посилань на джерела.</c:v>
                </c:pt>
                <c:pt idx="3">
                  <c:v>Перефразовую чужий текст власними словами без посилань на джерела.</c:v>
                </c:pt>
                <c:pt idx="4">
                  <c:v>Частково або повністю подаю чужі тексти як власні без зазначення авторства.</c:v>
                </c:pt>
                <c:pt idx="5">
                  <c:v>Використовую чужі тексти дослівно, але посилаюся на інше джерело.</c:v>
                </c:pt>
                <c:pt idx="6">
                  <c:v>Частково здійснюю переклад текстів з іноземної мови на українську без зазначення джерела.</c:v>
                </c:pt>
              </c:strCache>
            </c:strRef>
          </c:cat>
          <c:val>
            <c:numRef>
              <c:f>Аркуш2!$B$96:$B$102</c:f>
              <c:numCache>
                <c:formatCode>General</c:formatCode>
                <c:ptCount val="7"/>
                <c:pt idx="0">
                  <c:v>299</c:v>
                </c:pt>
                <c:pt idx="1">
                  <c:v>183</c:v>
                </c:pt>
                <c:pt idx="2">
                  <c:v>34</c:v>
                </c:pt>
                <c:pt idx="3">
                  <c:v>48</c:v>
                </c:pt>
                <c:pt idx="4">
                  <c:v>7</c:v>
                </c:pt>
                <c:pt idx="5">
                  <c:v>16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CF-4D65-BBDB-EBE650FC7B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3077807"/>
        <c:axId val="253086959"/>
      </c:barChart>
      <c:catAx>
        <c:axId val="253077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53086959"/>
        <c:crosses val="autoZero"/>
        <c:auto val="1"/>
        <c:lblAlgn val="ctr"/>
        <c:lblOffset val="100"/>
        <c:noMultiLvlLbl val="0"/>
      </c:catAx>
      <c:valAx>
        <c:axId val="253086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307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dirty="0"/>
              <a:t>Які дії викладача на заняттях під час сигналу «повітряна тривога» (он-лайн заняття)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76-4438-83DE-10A32EC37D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76-4438-83DE-10A32EC37D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76-4438-83DE-10A32EC37D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76-4438-83DE-10A32EC37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Аркуш2!$A$117:$A$120</c:f>
              <c:strCache>
                <c:ptCount val="4"/>
                <c:pt idx="0">
                  <c:v>завершує заняття та надає матеріали для самостійного опрацювання;</c:v>
                </c:pt>
                <c:pt idx="1">
                  <c:v>завершує заняття та рекомендує опрацювати матеріал на платформі Moodle;</c:v>
                </c:pt>
                <c:pt idx="2">
                  <c:v>завершує заняття та призначає час для відпрацювання;</c:v>
                </c:pt>
                <c:pt idx="3">
                  <c:v>продовжує заняття.</c:v>
                </c:pt>
              </c:strCache>
            </c:strRef>
          </c:cat>
          <c:val>
            <c:numRef>
              <c:f>Аркуш2!$B$117:$B$120</c:f>
              <c:numCache>
                <c:formatCode>General</c:formatCode>
                <c:ptCount val="4"/>
                <c:pt idx="0">
                  <c:v>201</c:v>
                </c:pt>
                <c:pt idx="1">
                  <c:v>165</c:v>
                </c:pt>
                <c:pt idx="2">
                  <c:v>26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76-4438-83DE-10A32EC37D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95447884965297"/>
          <c:y val="0.26414473190851145"/>
          <c:w val="0.44559562339983572"/>
          <c:h val="0.69647244094488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dirty="0"/>
              <a:t>Які дії викладача на заняттях під час сигналу «повітряна тривога» (</a:t>
            </a:r>
            <a:r>
              <a:rPr lang="uk-UA" sz="2000" dirty="0" err="1"/>
              <a:t>оффлайн</a:t>
            </a:r>
            <a:r>
              <a:rPr lang="uk-UA" sz="2000" dirty="0"/>
              <a:t> заняття)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E9-4E82-AADB-6E200052D2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E9-4E82-AADB-6E200052D2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E9-4E82-AADB-6E200052D2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E9-4E82-AADB-6E200052D2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Аркуш2!$A$130:$A$133</c:f>
              <c:strCache>
                <c:ptCount val="4"/>
                <c:pt idx="0">
                  <c:v>завершує заняття та рекомендує спуститися до сховища;</c:v>
                </c:pt>
                <c:pt idx="1">
                  <c:v>завершує заняття та направляється разом з нами до сховища;</c:v>
                </c:pt>
                <c:pt idx="2">
                  <c:v>завершує заняття та рекомендує опрацювати матеріал на платформі Moodle;</c:v>
                </c:pt>
                <c:pt idx="3">
                  <c:v>продовжує заняття, при цьому студентам, які залишили аудиторію, ставить «не з’явився»</c:v>
                </c:pt>
              </c:strCache>
            </c:strRef>
          </c:cat>
          <c:val>
            <c:numRef>
              <c:f>Аркуш2!$B$130:$B$133</c:f>
              <c:numCache>
                <c:formatCode>General</c:formatCode>
                <c:ptCount val="4"/>
                <c:pt idx="0">
                  <c:v>97</c:v>
                </c:pt>
                <c:pt idx="1">
                  <c:v>279</c:v>
                </c:pt>
                <c:pt idx="2">
                  <c:v>19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E9-4E82-AADB-6E200052D2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628889433933545"/>
          <c:y val="0.1945802717381091"/>
          <c:w val="0.47296996709997724"/>
          <c:h val="0.723488621201586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BB-4D65-9262-26E20306DF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BB-4D65-9262-26E20306DF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BB-4D65-9262-26E20306DF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BB-4D65-9262-26E20306DF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Аркуш2!$A$147:$A$150</c:f>
              <c:strCache>
                <c:ptCount val="4"/>
                <c:pt idx="0">
                  <c:v>не підключаюсь/не йду на заняття, а йду до безпечного місця;</c:v>
                </c:pt>
                <c:pt idx="1">
                  <c:v>підключаюсь/йду на заняття після завершення сигналу «повітряна тривога»;</c:v>
                </c:pt>
                <c:pt idx="2">
                  <c:v>підключаюсь/йду на заняття, бо отримаю «не з’явився»;</c:v>
                </c:pt>
                <c:pt idx="3">
                  <c:v>опрацьовую матеріал самостійно.</c:v>
                </c:pt>
              </c:strCache>
            </c:strRef>
          </c:cat>
          <c:val>
            <c:numRef>
              <c:f>Аркуш2!$B$147:$B$150</c:f>
              <c:numCache>
                <c:formatCode>General</c:formatCode>
                <c:ptCount val="4"/>
                <c:pt idx="0">
                  <c:v>172</c:v>
                </c:pt>
                <c:pt idx="1">
                  <c:v>200</c:v>
                </c:pt>
                <c:pt idx="2">
                  <c:v>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BB-4D65-9262-26E20306DF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349600459398692"/>
          <c:y val="0.14616646136233408"/>
          <c:w val="0.48412282820475661"/>
          <c:h val="0.761231122705406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0.88515</cdr:x>
      <cdr:y>0.15548</cdr:y>
    </cdr:from>
    <cdr:to>
      <cdr:x>1</cdr:x>
      <cdr:y>0.56862</cdr:y>
    </cdr:to>
    <cdr:pic>
      <cdr:nvPicPr>
        <cdr:cNvPr id="2" name="Picture 2" descr="Звуки і букви | Тест з української мови – «На Урок»"/>
        <cdr:cNvPicPr>
          <a:picLocks xmlns:a="http://schemas.openxmlformats.org/drawingml/2006/main" noChangeAspect="1" noChangeArrowheads="1"/>
        </cdr:cNvPicPr>
      </cdr:nvPicPr>
      <cdr:blipFill rotWithShape="1"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 l="32296" r="29558"/>
        <a:stretch xmlns:a="http://schemas.openxmlformats.org/drawingml/2006/main"/>
      </cdr:blipFill>
      <cdr:spPr bwMode="auto">
        <a:xfrm xmlns:a="http://schemas.openxmlformats.org/drawingml/2006/main">
          <a:off x="8307924" y="662585"/>
          <a:ext cx="1078011" cy="176057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0.31938</cdr:x>
      <cdr:y>0.21784</cdr:y>
    </cdr:from>
    <cdr:to>
      <cdr:x>0.39445</cdr:x>
      <cdr:y>0.38479</cdr:y>
    </cdr:to>
    <cdr:pic>
      <cdr:nvPicPr>
        <cdr:cNvPr id="2" name="Picture 2" descr="Знак оклику кліпарт. Безкоштовне завантаження. | Creazilla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296160" y="704302"/>
          <a:ext cx="539749" cy="539749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D9791-A488-4557-90F8-E0CE4683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A5B9C22-B20F-4B78-819C-8041B548D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7462C2D-B07F-4328-8406-88713DC5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9AA4A6-229C-4957-95CE-2A181957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4F9BFC-E2CA-47F7-9053-B310D4EE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166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3EA03-D10D-44A9-A987-999C7520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3C1C7F-A32D-49B0-96D0-9EC3A6F63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5237C4-EDBE-4754-B4E2-7F2D0E9E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EBB5C1A-6E5E-4E8A-A32A-345A3935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89F20DE-EB3F-446B-AC74-10372DA0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2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C9CCE06-2FC8-4965-9826-E967291BF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273C52E-7134-4A88-9DC4-0AE771973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1547EE-86CF-4AFD-BC22-006D6BFD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9B1E1AB-2621-4808-B662-0092459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04262F-002E-4EC6-9CE5-E582CA18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227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95C9F-8F36-4F30-B2DE-15BCA89B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DE1A8D-0F14-4C14-AD02-A8EF9842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AAA6A6-5204-4717-BE39-68272667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BC4954-BEA1-460B-A3A7-F6DF0E27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027EC41-7F51-4FD7-9FFC-B23D0576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12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19131-7362-458D-AEC1-0505ADEA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EF4068-5564-4876-A595-A439F681C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6605436-1398-491E-9D5C-91DE25BA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F9A8F5-D0F9-42D9-8965-AECA44BB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AF97CFB-08AF-46BD-A349-D6FD1B3B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7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91352-FF69-46F2-B532-319292A8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545D53-E3AC-4208-8828-E61DED804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98921A1-EB3D-487F-8AF7-1D543886B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9AE6976-AEB0-4BBF-9931-6632B8A2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FCC3D5A-B73F-4F78-AD73-0895E58A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C47AB77-D300-465B-BA09-8B34C9C0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9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6FC-5817-4C6A-AC1C-1987F92A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60A4958-B5C3-4BFD-BA31-C0FBEC4D8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335B355-8CF4-4DFE-B740-E5516B057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00DFC8A-C1BC-4620-BFCF-294CBCDA2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8D9C64-C679-42EB-B68E-C4D7409DC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51F8E916-E6F5-4A43-9C6E-6ACC5802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58F363C-5C5B-4914-A2C5-476F75FB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98DA459-C1CE-4FA1-882B-974CD2CA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5B71-130E-428D-83B4-EAF3B0C1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BA5B48A-48D5-43C8-AA99-B7E624A2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8652D9-141C-4477-8BB9-1F0073FD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3E13FE6-744E-4715-B664-FDA4E60A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37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DACD219A-89CD-47A3-9F2B-78FE3334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12128B7-A631-4737-88D9-8DD337C6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30EC8FF-D50B-490F-BF2B-82CF510F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0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9BE56-7FBD-494E-9317-8EDE07B5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15A491-02EB-4743-90BC-71AF35E9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A3F32DF-2BD3-4E14-8F07-2B3D3352F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7AD5FC1-6B94-42FD-A682-00CD342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2E752BC-4AA5-453B-B995-F754C9BC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7318B3-964B-46F0-A68B-CA8A4B3B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456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1598F-5D32-47B5-97F7-0A4D5276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E4826BD-E22C-490F-9C5C-2624A34FD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51C754F-54DE-42D6-A54D-A421317A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27D57CE-428F-4148-BCAA-CFC3F623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9E777EF-E497-4D16-A254-85BE8381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8AAF85-102C-457E-9766-08651C77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2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3E429D5-AC51-4879-AF81-C452E796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89BE01C-90E6-4140-9498-123C622A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58E4B4-4CF5-4F12-9733-6696A8A3A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78A77-5DCF-4F5E-9816-7526B0A16D9F}" type="datetimeFigureOut">
              <a:rPr lang="uk-UA" smtClean="0"/>
              <a:t>01.12.2023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8C6C992-E152-47F8-99E9-3F5C1D525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A8D3CAB-6955-4623-8DB3-7D86BF188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99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nau.edu.ua/wp-content/uploads/2020/10/%D0%9F%D0%B5%D1%80%D0%B5%D0%B2%D1%96%D1%80%D0%BA%D0%B0-%D0%BD%D0%B0-%D1%83%D0%BD%D1%96%D0%BA%D0%B0%D0%BB%D1%8C%D0%BD%D1%96%D1%81%D1%82%D1%8C_%D0%B0%D0%BB%D0%B3%D0%BE%D1%80%D0%B8%D1%82%D0%BC_%D0%B4%D1%96%D0%B9_UA-1.pdf" TargetMode="External"/><Relationship Id="rId3" Type="http://schemas.openxmlformats.org/officeDocument/2006/relationships/hyperlink" Target="http://docs.snau.edu.ua/documents/education/quality/kodeks_akadem_dobrochesnosti.pdf" TargetMode="External"/><Relationship Id="rId7" Type="http://schemas.openxmlformats.org/officeDocument/2006/relationships/hyperlink" Target="https://snau.edu.ua/viddil-zabezpechennya-yakosti-osviti/zabezpechennya-yakosti-osviti/akademichna-dobrochesnist/analiz-perevirki-vipusknix-robit-na-oznaki-plagiat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nau.edu.ua/wp-content/uploads/2020/02/Methods_2019-Final.pdf" TargetMode="External"/><Relationship Id="rId5" Type="http://schemas.openxmlformats.org/officeDocument/2006/relationships/hyperlink" Target="https://snau.edu.ua/wp-content/uploads/2019/11/%D0%9F%D0%9E%D0%9B%D0%9E%D0%96%D0%95%D0%9D%D0%9D%D0%AF_%D0%A3%D0%9D%D0%86%D0%9A%D0%90%D0%9B%D0%AC%D0%9D%D0%86%D0%A1%D0%A2%D0%AC_%D0%A1%D0%9D%D0%90%D0%A3.pdf" TargetMode="External"/><Relationship Id="rId4" Type="http://schemas.openxmlformats.org/officeDocument/2006/relationships/hyperlink" Target="http://docs.snau.edu.ua/documents/education/quality/polojennya_plagiat.pdf" TargetMode="External"/><Relationship Id="rId9" Type="http://schemas.openxmlformats.org/officeDocument/2006/relationships/hyperlink" Target="https://snau.edu.ua/wp-content/uploads/2020/10/Plagiarism_check_algorithm_E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9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21425-DC8D-4F18-ABB2-76102687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3521" y="838909"/>
            <a:ext cx="5647508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300" b="1" dirty="0"/>
              <a:t>Про заходи щодо підвищення рівня обізнаності учасників освітнього процесу щодо академічної доброчесності</a:t>
            </a:r>
            <a:r>
              <a:rPr lang="uk-UA" sz="4000" b="1" dirty="0"/>
              <a:t/>
            </a:r>
            <a:br>
              <a:rPr lang="uk-UA" sz="4000" b="1" dirty="0"/>
            </a:b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59BA346-91F2-49D3-9BB8-FAAD6E5BB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1669" y="3888032"/>
            <a:ext cx="5916603" cy="2169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uk-UA" sz="2800" b="1" dirty="0"/>
              <a:t>Олена </a:t>
            </a:r>
            <a:r>
              <a:rPr lang="uk-UA" sz="2800" b="1" dirty="0" err="1"/>
              <a:t>Рибіна</a:t>
            </a:r>
            <a:r>
              <a:rPr lang="uk-UA" sz="2800" b="1" dirty="0"/>
              <a:t>, </a:t>
            </a:r>
          </a:p>
          <a:p>
            <a:pPr algn="r"/>
            <a:r>
              <a:rPr lang="uk-UA" sz="2000" dirty="0" err="1"/>
              <a:t>т.в.п</a:t>
            </a:r>
            <a:r>
              <a:rPr lang="uk-UA" sz="2000" dirty="0"/>
              <a:t>. завідувачки відділу якості освіти, </a:t>
            </a:r>
          </a:p>
          <a:p>
            <a:pPr algn="r"/>
            <a:r>
              <a:rPr lang="uk-UA" sz="2000" dirty="0"/>
              <a:t>ліцензування та акредитації</a:t>
            </a:r>
          </a:p>
          <a:p>
            <a:pPr algn="r"/>
            <a:r>
              <a:rPr lang="uk-UA" sz="2000" dirty="0"/>
              <a:t>Сумського </a:t>
            </a:r>
            <a:r>
              <a:rPr lang="en-US" sz="2000" dirty="0"/>
              <a:t>НАУ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916A65-9315-4FB2-ABC9-00668D379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572" y="467676"/>
            <a:ext cx="3162748" cy="275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5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4C8E34-1E46-4ADC-988B-B67113FB7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/>
          </a:p>
          <a:p>
            <a:pPr marL="0" indent="0" algn="ctr">
              <a:buNone/>
            </a:pPr>
            <a:r>
              <a:rPr lang="uk-UA" sz="6000" dirty="0"/>
              <a:t>Дякую за увагу!</a:t>
            </a:r>
          </a:p>
          <a:p>
            <a:pPr marL="0" indent="0" algn="ctr">
              <a:buNone/>
            </a:pPr>
            <a:endParaRPr lang="uk-UA" sz="6000" dirty="0"/>
          </a:p>
          <a:p>
            <a:pPr marL="0" indent="0" algn="ctr">
              <a:buNone/>
            </a:pPr>
            <a:endParaRPr lang="uk-UA" sz="6000" dirty="0"/>
          </a:p>
          <a:p>
            <a:pPr marL="0" indent="0" algn="r">
              <a:buNone/>
            </a:pPr>
            <a:r>
              <a:rPr lang="uk-UA" sz="3200" dirty="0"/>
              <a:t>Олена </a:t>
            </a:r>
            <a:r>
              <a:rPr lang="uk-UA" sz="3200" dirty="0" err="1"/>
              <a:t>Рибіна</a:t>
            </a:r>
            <a:endParaRPr lang="uk-UA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712739"/>
              </p:ext>
            </p:extLst>
          </p:nvPr>
        </p:nvGraphicFramePr>
        <p:xfrm>
          <a:off x="1830791" y="1116471"/>
          <a:ext cx="7056033" cy="5558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494">
                  <a:extLst>
                    <a:ext uri="{9D8B030D-6E8A-4147-A177-3AD203B41FA5}">
                      <a16:colId xmlns:a16="http://schemas.microsoft.com/office/drawing/2014/main" val="3460410687"/>
                    </a:ext>
                  </a:extLst>
                </a:gridCol>
                <a:gridCol w="4239403">
                  <a:extLst>
                    <a:ext uri="{9D8B030D-6E8A-4147-A177-3AD203B41FA5}">
                      <a16:colId xmlns:a16="http://schemas.microsoft.com/office/drawing/2014/main" val="1137875703"/>
                    </a:ext>
                  </a:extLst>
                </a:gridCol>
                <a:gridCol w="1973136">
                  <a:extLst>
                    <a:ext uri="{9D8B030D-6E8A-4147-A177-3AD203B41FA5}">
                      <a16:colId xmlns:a16="http://schemas.microsoft.com/office/drawing/2014/main" val="2811355433"/>
                    </a:ext>
                  </a:extLst>
                </a:gridCol>
              </a:tblGrid>
              <a:tr h="292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Захід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виконання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 anchor="ctr"/>
                </a:tc>
                <a:extLst>
                  <a:ext uri="{0D108BD9-81ED-4DB2-BD59-A6C34878D82A}">
                    <a16:rowId xmlns:a16="http://schemas.microsoft.com/office/drawing/2014/main" val="3213860717"/>
                  </a:ext>
                </a:extLst>
              </a:tr>
              <a:tr h="59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Анкетування серед здобувачів вищої освіти 1 та 2 року навчання щодо дотримання академічної доброчесності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6-10 листопада 2023 р.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2300795454"/>
                  </a:ext>
                </a:extLst>
              </a:tr>
              <a:tr h="89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Круглий стіл з представниками студентського комітету партнерства в забезпеченні якості освіти на тему: «Академічна доброчесність: студентський погляд і очікування»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листопада 2023 р.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2170072971"/>
                  </a:ext>
                </a:extLst>
              </a:tr>
              <a:tr h="59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Лекція на тему: «Академічна доброчесність в освіті та її важливість»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листопада 2023 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(платформа Zoom)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1860712407"/>
                  </a:ext>
                </a:extLst>
              </a:tr>
              <a:tr h="44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Вікторина між здобувачами вищої освіти університету «Академічна доброчесність: виклик для всіх»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листопада 2023 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1328925861"/>
                  </a:ext>
                </a:extLst>
              </a:tr>
              <a:tr h="74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Презентація здобувачам вищої освіти та науково-педагогічним працівникам інформаційної сторінки бібліотеки університету «Академічна доброчесність»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листопада 2023 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(платформа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3258517910"/>
                  </a:ext>
                </a:extLst>
              </a:tr>
              <a:tr h="44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Електронна розсилка добірки щодо регулювання принципів академічної доброчесності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 тижня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3018233861"/>
                  </a:ext>
                </a:extLst>
              </a:tr>
              <a:tr h="292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Трансляція анімаційних роликів «Академічна доброчесність»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 тижня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2072526808"/>
                  </a:ext>
                </a:extLst>
              </a:tr>
              <a:tr h="44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Кураторські години на тему: «Плагіат: що він означає та як його уникнути»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розкладом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3084543902"/>
                  </a:ext>
                </a:extLst>
              </a:tr>
              <a:tr h="14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Хвилинка доброчесності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розкладом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30" marR="40930" marT="0" marB="0"/>
                </a:tc>
                <a:extLst>
                  <a:ext uri="{0D108BD9-81ED-4DB2-BD59-A6C34878D82A}">
                    <a16:rowId xmlns:a16="http://schemas.microsoft.com/office/drawing/2014/main" val="2650500640"/>
                  </a:ext>
                </a:extLst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1362075" y="139280"/>
            <a:ext cx="8601075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заходів тижня «Академічної доброчесності»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(6-10 листопада 2023 р.)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08" r="8225"/>
          <a:stretch/>
        </p:blipFill>
        <p:spPr>
          <a:xfrm>
            <a:off x="10685929" y="0"/>
            <a:ext cx="1506071" cy="183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1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795" y="0"/>
            <a:ext cx="1929205" cy="1838434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696782" y="591939"/>
            <a:ext cx="934256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500" b="1" dirty="0"/>
              <a:t>Чи ознайомлені Ви із нормативними документами, що діють в СНАУ щодо розробки та впровадження системи забезпечення академічної доброчесності?</a:t>
            </a:r>
            <a:endParaRPr lang="uk-UA" sz="2500" b="1" dirty="0"/>
          </a:p>
        </p:txBody>
      </p:sp>
      <p:graphicFrame>
        <p:nvGraphicFramePr>
          <p:cNvPr id="9" name="Ді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561001"/>
              </p:ext>
            </p:extLst>
          </p:nvPr>
        </p:nvGraphicFramePr>
        <p:xfrm>
          <a:off x="142876" y="2647950"/>
          <a:ext cx="6762750" cy="294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72325" y="2815709"/>
            <a:ext cx="49339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здобувачів, які обрали варіант відповіді «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студентів  з факультету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агротехнологій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природокористування;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будівництва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транспорту;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економіки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менеджменту;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інженерно-технологічного;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юридичного.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8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987552"/>
              </p:ext>
            </p:extLst>
          </p:nvPr>
        </p:nvGraphicFramePr>
        <p:xfrm>
          <a:off x="270510" y="2499359"/>
          <a:ext cx="4730115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кутник 8"/>
          <p:cNvSpPr/>
          <p:nvPr/>
        </p:nvSpPr>
        <p:spPr>
          <a:xfrm>
            <a:off x="184785" y="810229"/>
            <a:ext cx="40824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знайомі Ви із поняттям «академічна доброчесність»?</a:t>
            </a:r>
          </a:p>
        </p:txBody>
      </p:sp>
      <p:graphicFrame>
        <p:nvGraphicFramePr>
          <p:cNvPr id="12" name="Ді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195663"/>
              </p:ext>
            </p:extLst>
          </p:nvPr>
        </p:nvGraphicFramePr>
        <p:xfrm>
          <a:off x="5419725" y="2590800"/>
          <a:ext cx="5913120" cy="294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кутник 10"/>
          <p:cNvSpPr/>
          <p:nvPr/>
        </p:nvSpPr>
        <p:spPr>
          <a:xfrm>
            <a:off x="4991100" y="617869"/>
            <a:ext cx="6096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1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є необхідною, на Вашу думку, проведення наукових семінарів щодо процедури дотримання принципів академічної доброчесності, академічного письма та оцінка правомірності запозичень в текстах наукових публікацій?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20766" y="5663565"/>
            <a:ext cx="5118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умісно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першому курсі на початку навчання, щоб здобувач бачив, що таке академічна доброчесність»</a:t>
            </a:r>
          </a:p>
        </p:txBody>
      </p:sp>
    </p:spTree>
    <p:extLst>
      <p:ext uri="{BB962C8B-B14F-4D97-AF65-F5344CB8AC3E}">
        <p14:creationId xmlns:p14="http://schemas.microsoft.com/office/powerpoint/2010/main" val="175691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861319"/>
              </p:ext>
            </p:extLst>
          </p:nvPr>
        </p:nvGraphicFramePr>
        <p:xfrm>
          <a:off x="5791200" y="2181935"/>
          <a:ext cx="5800501" cy="334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кутник 6"/>
          <p:cNvSpPr/>
          <p:nvPr/>
        </p:nvSpPr>
        <p:spPr>
          <a:xfrm>
            <a:off x="6127731" y="886338"/>
            <a:ext cx="4683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прояви академічної </a:t>
            </a:r>
            <a:r>
              <a:rPr lang="uk-UA" sz="20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недоброчесності</a:t>
            </a:r>
            <a:r>
              <a:rPr lang="uk-UA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 знаєте?</a:t>
            </a:r>
          </a:p>
        </p:txBody>
      </p:sp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245406"/>
              </p:ext>
            </p:extLst>
          </p:nvPr>
        </p:nvGraphicFramePr>
        <p:xfrm>
          <a:off x="199801" y="2714161"/>
          <a:ext cx="5029424" cy="267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кутник 8"/>
          <p:cNvSpPr/>
          <p:nvPr/>
        </p:nvSpPr>
        <p:spPr>
          <a:xfrm>
            <a:off x="0" y="424673"/>
            <a:ext cx="52292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b="1" dirty="0"/>
              <a:t>Оцініть рівень поширеності проявів недоброчесної поведінки при написанні власних робіт (оцініть за п’ятибальною шкалою (1-5), де: «1» – низький рівень, «5» – високий рівень)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87583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554082"/>
              </p:ext>
            </p:extLst>
          </p:nvPr>
        </p:nvGraphicFramePr>
        <p:xfrm>
          <a:off x="876300" y="2044064"/>
          <a:ext cx="9385935" cy="426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кутник 8"/>
          <p:cNvSpPr/>
          <p:nvPr/>
        </p:nvSpPr>
        <p:spPr>
          <a:xfrm>
            <a:off x="2064067" y="60833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56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Оберіть ті процедури, які Ви особисто використовуєте у процесі написання наукових праць</a:t>
            </a:r>
            <a:r>
              <a:rPr lang="uk-UA" dirty="0"/>
              <a:t>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465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2447925" y="4305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56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30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ПОВІТРЯНА ТРИВОГА</a:t>
            </a:r>
            <a:endParaRPr lang="uk-UA" sz="3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Діагра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925314"/>
              </p:ext>
            </p:extLst>
          </p:nvPr>
        </p:nvGraphicFramePr>
        <p:xfrm>
          <a:off x="1381125" y="597054"/>
          <a:ext cx="7452360" cy="312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іагра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9292"/>
              </p:ext>
            </p:extLst>
          </p:nvPr>
        </p:nvGraphicFramePr>
        <p:xfrm>
          <a:off x="1644015" y="3529655"/>
          <a:ext cx="7189470" cy="323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50" name="Picture 2" descr="Знак оклику кліпарт. Безкоштовне завантаження. | Creazilla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6" y="1341741"/>
            <a:ext cx="539749" cy="53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9" name="Ді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289553"/>
              </p:ext>
            </p:extLst>
          </p:nvPr>
        </p:nvGraphicFramePr>
        <p:xfrm>
          <a:off x="771525" y="1795185"/>
          <a:ext cx="9486899" cy="339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2400300" y="47635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Ваші дії під час сигналу «повітряна тривога» на початок заняття?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1426133" y="5882242"/>
            <a:ext cx="6257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підключаюсь/йду на заняття, бо отримаю «не з’явився»</a:t>
            </a:r>
          </a:p>
        </p:txBody>
      </p:sp>
      <p:pic>
        <p:nvPicPr>
          <p:cNvPr id="12" name="Picture 2" descr="Знак оклику кліпарт. Безкоштовне завантаження. | Creazilla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84" y="5797034"/>
            <a:ext cx="539749" cy="53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0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08" r="8225"/>
          <a:stretch/>
        </p:blipFill>
        <p:spPr>
          <a:xfrm>
            <a:off x="10685929" y="0"/>
            <a:ext cx="1506071" cy="183843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800100" y="621068"/>
            <a:ext cx="841533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cap="all" dirty="0">
                <a:solidFill>
                  <a:srgbClr val="0C0C0C"/>
                </a:solidFill>
                <a:latin typeface="Bookman Old Style" panose="02050604050505020204" pitchFamily="18" charset="0"/>
              </a:rPr>
              <a:t>АКАДЕМІЧНА </a:t>
            </a:r>
            <a:r>
              <a:rPr lang="uk-UA" sz="2000" b="1" cap="all" dirty="0" smtClean="0">
                <a:solidFill>
                  <a:srgbClr val="0C0C0C"/>
                </a:solidFill>
                <a:latin typeface="Bookman Old Style" panose="02050604050505020204" pitchFamily="18" charset="0"/>
              </a:rPr>
              <a:t>ДОБРОЧЕСНІСТЬ У Сумському НАУ</a:t>
            </a:r>
          </a:p>
          <a:p>
            <a:pPr algn="ctr"/>
            <a:endParaRPr lang="uk-UA" sz="2000" b="1" cap="all" dirty="0">
              <a:latin typeface="Bookman Old Style" panose="02050604050505020204" pitchFamily="18" charset="0"/>
            </a:endParaRPr>
          </a:p>
          <a:p>
            <a:pPr marL="285750" lvl="8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3"/>
              </a:rPr>
              <a:t>Кодекс академічної доброчесності</a:t>
            </a:r>
            <a:endParaRPr lang="uk-UA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4"/>
              </a:rPr>
              <a:t>Положення про запобігання та виявлення академічного плагіату в Сумському НАУ</a:t>
            </a:r>
            <a:endParaRPr lang="uk-UA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5"/>
              </a:rPr>
              <a:t>Положення про порядок перевірки академічних текстів на унікальність</a:t>
            </a:r>
            <a:endParaRPr lang="uk-UA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6"/>
              </a:rPr>
              <a:t>Методичні рекомендації для закладів вищої освіти з підтримки принципів академічної доброчесності</a:t>
            </a:r>
            <a:endParaRPr lang="uk-UA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7"/>
              </a:rPr>
              <a:t>Аналіз перевірки випускних робіт на ознаки плагіату</a:t>
            </a:r>
            <a:endParaRPr lang="uk-UA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8"/>
              </a:rPr>
              <a:t>Перевірка на унікальність: алгоритм дій</a:t>
            </a:r>
            <a:endParaRPr lang="uk-UA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pc="-5" dirty="0">
                <a:solidFill>
                  <a:srgbClr val="0C0C0C"/>
                </a:solidFill>
                <a:latin typeface="Bookman Old Style" panose="02050604050505020204" pitchFamily="18" charset="0"/>
                <a:cs typeface="Times New Roman"/>
                <a:hlinkClick r:id="rId9"/>
              </a:rPr>
              <a:t>Plagiarism check algorithm</a:t>
            </a:r>
            <a:endParaRPr lang="en-US" spc="-5" dirty="0">
              <a:solidFill>
                <a:srgbClr val="0C0C0C"/>
              </a:solidFill>
              <a:latin typeface="Bookman Old Style" panose="0205060405050502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7297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39579</TotalTime>
  <Words>500</Words>
  <Application>Microsoft Office PowerPoint</Application>
  <PresentationFormat>Широкий екран</PresentationFormat>
  <Paragraphs>77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Про заходи щодо підвищення рівня обізнаності учасників освітнього процесу щодо академічної доброчесності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Фахова підготовка менеджера: аналіз різних підходів</dc:title>
  <dc:creator>Iryna Skliar</dc:creator>
  <cp:lastModifiedBy>User</cp:lastModifiedBy>
  <cp:revision>170</cp:revision>
  <cp:lastPrinted>2023-05-01T05:48:52Z</cp:lastPrinted>
  <dcterms:created xsi:type="dcterms:W3CDTF">2020-04-24T10:40:31Z</dcterms:created>
  <dcterms:modified xsi:type="dcterms:W3CDTF">2023-12-01T13:57:51Z</dcterms:modified>
</cp:coreProperties>
</file>