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8" r:id="rId4"/>
    <p:sldId id="286" r:id="rId5"/>
    <p:sldId id="293" r:id="rId6"/>
    <p:sldId id="310" r:id="rId7"/>
    <p:sldId id="312" r:id="rId8"/>
    <p:sldId id="315" r:id="rId9"/>
    <p:sldId id="316" r:id="rId10"/>
    <p:sldId id="317" r:id="rId11"/>
    <p:sldId id="318" r:id="rId12"/>
    <p:sldId id="319" r:id="rId13"/>
    <p:sldId id="320" r:id="rId14"/>
    <p:sldId id="281" r:id="rId15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32"/>
    <a:srgbClr val="42A44E"/>
    <a:srgbClr val="68B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ітлий стиль 1 –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із теми 1 –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40;&#1085;&#1082;&#1077;&#1090;&#1072;%20&#1053;&#1055;&#1055;%202022-2023%20&#1085;.&#1088;.%20(&#1054;&#1090;&#1074;&#1077;&#1090;&#1099;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40;&#1085;&#1082;&#1077;&#1090;&#1072;%20&#1053;&#1055;&#1055;%202022-2023%20&#1085;.&#1088;.%20(&#1054;&#1090;&#1074;&#1077;&#1090;&#1099;)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wnloads\&#1040;&#1085;&#1082;&#1077;&#1090;&#1072;%20&#1053;&#1055;&#1055;%202022-2023%20&#1085;.&#1088;.%20(&#1054;&#1090;&#1074;&#1077;&#1090;&#1099;)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2;&#1110;&#1076;&#1076;&#1110;&#1083;\&#1056;&#1072;&#1076;&#1072;%20&#1079;%20&#1103;&#1082;&#1086;&#1089;&#1090;&#1110;\2023-2024\&#1075;&#1088;&#1091;&#1076;&#1077;&#1085;&#1100;%202024\&#1040;&#1085;&#1082;&#1077;&#1090;&#1072;%20&#1053;&#1055;&#1055;%202022-2023%20&#1085;.&#1088;.%20_&#1074;&#1110;&#1076;&#1087;&#1086;&#1074;&#1110;&#1076;&#111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Bookman Old Style" panose="020506040505050202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uk-UA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06-482B-9C15-751AD19233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'[Анкета НПП 2022-2023 н.р. (Ответы) (1).xlsx]Аркуш1'!$A$2:$A$9</c:f>
              <c:strCache>
                <c:ptCount val="8"/>
                <c:pt idx="0">
                  <c:v>ЕтаМ</c:v>
                </c:pt>
                <c:pt idx="1">
                  <c:v>БтаТр</c:v>
                </c:pt>
                <c:pt idx="2">
                  <c:v>АГРО</c:v>
                </c:pt>
                <c:pt idx="3">
                  <c:v>Вет</c:v>
                </c:pt>
                <c:pt idx="4">
                  <c:v>ХТ</c:v>
                </c:pt>
                <c:pt idx="5">
                  <c:v>ІТФ</c:v>
                </c:pt>
                <c:pt idx="6">
                  <c:v>БТФ</c:v>
                </c:pt>
                <c:pt idx="7">
                  <c:v>ЮФ</c:v>
                </c:pt>
              </c:strCache>
            </c:strRef>
          </c:cat>
          <c:val>
            <c:numRef>
              <c:f>'[Анкета НПП 2022-2023 н.р. (Ответы) (1).xlsx]Аркуш1'!$B$2:$B$9</c:f>
              <c:numCache>
                <c:formatCode>General</c:formatCode>
                <c:ptCount val="8"/>
                <c:pt idx="0">
                  <c:v>59</c:v>
                </c:pt>
                <c:pt idx="1">
                  <c:v>15</c:v>
                </c:pt>
                <c:pt idx="2">
                  <c:v>32</c:v>
                </c:pt>
                <c:pt idx="3">
                  <c:v>37</c:v>
                </c:pt>
                <c:pt idx="4">
                  <c:v>11</c:v>
                </c:pt>
                <c:pt idx="5">
                  <c:v>14</c:v>
                </c:pt>
                <c:pt idx="6">
                  <c:v>30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06-482B-9C15-751AD19233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3321471"/>
        <c:axId val="923323967"/>
      </c:barChart>
      <c:catAx>
        <c:axId val="92332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923323967"/>
        <c:crosses val="autoZero"/>
        <c:auto val="1"/>
        <c:lblAlgn val="ctr"/>
        <c:lblOffset val="100"/>
        <c:noMultiLvlLbl val="0"/>
      </c:catAx>
      <c:valAx>
        <c:axId val="92332396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332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4.6</a:t>
            </a:r>
            <a:r>
              <a:rPr lang="uk-UA" dirty="0"/>
              <a:t>. Наскільки Ви згодні з наступними твердженнями: матеріально-технічне забезпечення освітнього процесу надає можливості для досягнення програмних цілей та результатів навчання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9059112463074521"/>
          <c:y val="0.40920347652062616"/>
          <c:w val="0.2765398852815989"/>
          <c:h val="0.5142669893630096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59-4F22-A9FE-0D24AEF0FE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59-4F22-A9FE-0D24AEF0FE2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59-4F22-A9FE-0D24AEF0FE2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59-4F22-A9FE-0D24AEF0FE2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59-4F22-A9FE-0D24AEF0FE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Аркуш1!$A$160:$A$164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Аркуш1!$B$160:$B$164</c:f>
              <c:numCache>
                <c:formatCode>General</c:formatCode>
                <c:ptCount val="5"/>
                <c:pt idx="0">
                  <c:v>61</c:v>
                </c:pt>
                <c:pt idx="1">
                  <c:v>70</c:v>
                </c:pt>
                <c:pt idx="2">
                  <c:v>65</c:v>
                </c:pt>
                <c:pt idx="3">
                  <c:v>19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59-4F22-A9FE-0D24AEF0FE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91537951218387"/>
          <c:y val="0.49853688718502437"/>
          <c:w val="0.43797599744718063"/>
          <c:h val="0.39013763693935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4.7 </a:t>
            </a:r>
            <a:r>
              <a:rPr lang="uk-UA" dirty="0"/>
              <a:t>Наскільки Ви згодні з наступними твердженнями: в Університеті здійснюється соціальна підтримка викладачів (матеріальна допомога, заходи, діяльність профспілкової організації)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D3-402C-9BAF-80FB5DB811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D3-402C-9BAF-80FB5DB811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D3-402C-9BAF-80FB5DB811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1D3-402C-9BAF-80FB5DB811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1D3-402C-9BAF-80FB5DB811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Аркуш1!$A$181:$A$185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Аркуш1!$B$181:$B$185</c:f>
              <c:numCache>
                <c:formatCode>General</c:formatCode>
                <c:ptCount val="5"/>
                <c:pt idx="0">
                  <c:v>53</c:v>
                </c:pt>
                <c:pt idx="1">
                  <c:v>65</c:v>
                </c:pt>
                <c:pt idx="2">
                  <c:v>67</c:v>
                </c:pt>
                <c:pt idx="3">
                  <c:v>24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1D3-402C-9BAF-80FB5DB811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578541595344064"/>
          <c:y val="0.51817800399816183"/>
          <c:w val="0.44406965651032754"/>
          <c:h val="0.3605923085330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4.8 </a:t>
            </a:r>
            <a:r>
              <a:rPr lang="uk-UA" dirty="0"/>
              <a:t>Наскільки Ви згодні з наступними твердженнями: в Університеті здійснюється стимулювання діяльності викладачів (визнання, відзнаки, преміювання, матеріальна допомога тощо)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E1-44C7-9946-A95CE57E8A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E1-44C7-9946-A95CE57E8A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E1-44C7-9946-A95CE57E8A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E1-44C7-9946-A95CE57E8A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E1-44C7-9946-A95CE57E8A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Аркуш1!$A$202:$A$206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Аркуш1!$B$202:$B$206</c:f>
              <c:numCache>
                <c:formatCode>General</c:formatCode>
                <c:ptCount val="5"/>
                <c:pt idx="0">
                  <c:v>43</c:v>
                </c:pt>
                <c:pt idx="1">
                  <c:v>67</c:v>
                </c:pt>
                <c:pt idx="2">
                  <c:v>66</c:v>
                </c:pt>
                <c:pt idx="3">
                  <c:v>36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E1-44C7-9946-A95CE57E8A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880901489765609"/>
          <c:y val="0.46526960925343008"/>
          <c:w val="0.45185064651507001"/>
          <c:h val="0.37903420294120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5.1</a:t>
            </a:r>
            <a:r>
              <a:rPr lang="uk-UA" dirty="0"/>
              <a:t>. Наскільки забезпечені Ваші потреби щодо: доступу до міжнародних інформаційних ресурсів та баз даних?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33-4657-9223-7CFF72D476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33-4657-9223-7CFF72D476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33-4657-9223-7CFF72D476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33-4657-9223-7CFF72D476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Аркуш1!$A$243:$A$246</c:f>
              <c:strCache>
                <c:ptCount val="4"/>
                <c:pt idx="0">
                  <c:v>не маю такої можливості</c:v>
                </c:pt>
                <c:pt idx="1">
                  <c:v>переважно забезпечені</c:v>
                </c:pt>
                <c:pt idx="2">
                  <c:v>переважно не забезпечені</c:v>
                </c:pt>
                <c:pt idx="3">
                  <c:v>повністю забезпечені</c:v>
                </c:pt>
              </c:strCache>
            </c:strRef>
          </c:cat>
          <c:val>
            <c:numRef>
              <c:f>Аркуш1!$B$243:$B$246</c:f>
              <c:numCache>
                <c:formatCode>General</c:formatCode>
                <c:ptCount val="4"/>
                <c:pt idx="0">
                  <c:v>12</c:v>
                </c:pt>
                <c:pt idx="1">
                  <c:v>138</c:v>
                </c:pt>
                <c:pt idx="2">
                  <c:v>14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33-4657-9223-7CFF72D476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5.2</a:t>
            </a:r>
            <a:r>
              <a:rPr lang="uk-UA" dirty="0"/>
              <a:t>. Наскільки забезпечені Ваші потреби щодо: безоплатного доступу до інфраструктури та інформаційних ресурсів, потрібних для навчання? </a:t>
            </a:r>
          </a:p>
        </c:rich>
      </c:tx>
      <c:layout>
        <c:manualLayout>
          <c:xMode val="edge"/>
          <c:yMode val="edge"/>
          <c:x val="0.13143424145152588"/>
          <c:y val="2.1736764022266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82-4955-81E7-81A3BBF290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82-4955-81E7-81A3BBF2900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82-4955-81E7-81A3BBF290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82-4955-81E7-81A3BBF290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Аркуш1!$A$263:$A$266</c:f>
              <c:strCache>
                <c:ptCount val="4"/>
                <c:pt idx="0">
                  <c:v>не маю такої можливості</c:v>
                </c:pt>
                <c:pt idx="1">
                  <c:v>переважно забезпечені</c:v>
                </c:pt>
                <c:pt idx="2">
                  <c:v>переважно не забезпечені</c:v>
                </c:pt>
                <c:pt idx="3">
                  <c:v>повністю забезпечені</c:v>
                </c:pt>
              </c:strCache>
            </c:strRef>
          </c:cat>
          <c:val>
            <c:numRef>
              <c:f>Аркуш1!$B$263:$B$266</c:f>
              <c:numCache>
                <c:formatCode>General</c:formatCode>
                <c:ptCount val="4"/>
                <c:pt idx="0">
                  <c:v>7</c:v>
                </c:pt>
                <c:pt idx="1">
                  <c:v>137</c:v>
                </c:pt>
                <c:pt idx="2">
                  <c:v>22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82-4955-81E7-81A3BBF290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b="1" dirty="0"/>
              <a:t>8. Якого типу підтримки Ви потребуєте? 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1786623048930478"/>
          <c:y val="0.22986240878677791"/>
          <c:w val="0.27354812532491413"/>
          <c:h val="0.6099581824343607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81-4AB8-A700-8FDE5F533A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81-4AB8-A700-8FDE5F533A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81-4AB8-A700-8FDE5F533A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81-4AB8-A700-8FDE5F533A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D81-4AB8-A700-8FDE5F533A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Аркуш1!$A$497:$A$501</c:f>
              <c:strCache>
                <c:ptCount val="5"/>
                <c:pt idx="0">
                  <c:v>нових підходів до навчання, викладання та оцінювання</c:v>
                </c:pt>
                <c:pt idx="1">
                  <c:v>дотримання принципів академічної доброчесності у вашій дисциплін</c:v>
                </c:pt>
                <c:pt idx="2">
                  <c:v>навчальних технологій та підтримки онлайн навчання</c:v>
                </c:pt>
                <c:pt idx="3">
                  <c:v>інше </c:v>
                </c:pt>
                <c:pt idx="4">
                  <c:v>щодо формулювання результатів навчання</c:v>
                </c:pt>
              </c:strCache>
            </c:strRef>
          </c:cat>
          <c:val>
            <c:numRef>
              <c:f>Аркуш1!$B$497:$B$501</c:f>
              <c:numCache>
                <c:formatCode>General</c:formatCode>
                <c:ptCount val="5"/>
                <c:pt idx="0">
                  <c:v>65</c:v>
                </c:pt>
                <c:pt idx="1">
                  <c:v>7</c:v>
                </c:pt>
                <c:pt idx="2">
                  <c:v>126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81-4AB8-A700-8FDE5F533A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532971150320514"/>
          <c:y val="0.19710234815624347"/>
          <c:w val="0.50178792707158681"/>
          <c:h val="0.760816903928708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16-43A8-8D93-A778529481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16-43A8-8D93-A778529481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16-43A8-8D93-A778529481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16-43A8-8D93-A778529481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'[Анкета НПП 2022-2023 н.р. (Ответы) (1).xlsx]Аркуш1'!$A$21:$A$24</c:f>
              <c:strCache>
                <c:ptCount val="4"/>
                <c:pt idx="0">
                  <c:v>до 5 років</c:v>
                </c:pt>
                <c:pt idx="1">
                  <c:v>5-10 років</c:v>
                </c:pt>
                <c:pt idx="2">
                  <c:v>10-20 років</c:v>
                </c:pt>
                <c:pt idx="3">
                  <c:v>більше 20 років </c:v>
                </c:pt>
              </c:strCache>
            </c:strRef>
          </c:cat>
          <c:val>
            <c:numRef>
              <c:f>'[Анкета НПП 2022-2023 н.р. (Ответы) (1).xlsx]Аркуш1'!$B$21:$B$24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  <c:pt idx="2">
                  <c:v>71</c:v>
                </c:pt>
                <c:pt idx="3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16-43A8-8D93-A778529481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58-4821-8566-772CBD7997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58-4821-8566-772CBD7997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58-4821-8566-772CBD7997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Аркуш2!$A$42:$A$44</c:f>
              <c:strCache>
                <c:ptCount val="3"/>
                <c:pt idx="0">
                  <c:v>Так </c:v>
                </c:pt>
                <c:pt idx="1">
                  <c:v>Ні</c:v>
                </c:pt>
                <c:pt idx="2">
                  <c:v>Інше</c:v>
                </c:pt>
              </c:strCache>
            </c:strRef>
          </c:cat>
          <c:val>
            <c:numRef>
              <c:f>Аркуш2!$B$42:$B$44</c:f>
              <c:numCache>
                <c:formatCode>General</c:formatCode>
                <c:ptCount val="3"/>
                <c:pt idx="0">
                  <c:v>264</c:v>
                </c:pt>
                <c:pt idx="1">
                  <c:v>129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58-4821-8566-772CBD7997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114487783099283"/>
          <c:y val="0.3113628748534093"/>
          <c:w val="0.19566049733474036"/>
          <c:h val="0.341532640866700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'[Анкета НПП 2022-2023 н.р. (Ответы) (1).xlsx]Аркуш1'!$A$40:$A$45</c:f>
              <c:strCache>
                <c:ptCount val="6"/>
                <c:pt idx="0">
                  <c:v>з сайту університету</c:v>
                </c:pt>
                <c:pt idx="1">
                  <c:v>з сайту факультету</c:v>
                </c:pt>
                <c:pt idx="2">
                  <c:v>від співробітників кафедри</c:v>
                </c:pt>
                <c:pt idx="3">
                  <c:v>від співробітників деканату</c:v>
                </c:pt>
                <c:pt idx="4">
                  <c:v>з соціальних мереж</c:v>
                </c:pt>
                <c:pt idx="5">
                  <c:v>інший варіант</c:v>
                </c:pt>
              </c:strCache>
            </c:strRef>
          </c:cat>
          <c:val>
            <c:numRef>
              <c:f>'[Анкета НПП 2022-2023 н.р. (Ответы) (1).xlsx]Аркуш1'!$B$40:$B$45</c:f>
              <c:numCache>
                <c:formatCode>General</c:formatCode>
                <c:ptCount val="6"/>
                <c:pt idx="0">
                  <c:v>123</c:v>
                </c:pt>
                <c:pt idx="1">
                  <c:v>88</c:v>
                </c:pt>
                <c:pt idx="2">
                  <c:v>123</c:v>
                </c:pt>
                <c:pt idx="3">
                  <c:v>136</c:v>
                </c:pt>
                <c:pt idx="4">
                  <c:v>35</c:v>
                </c:pt>
                <c:pt idx="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2-4050-9437-DE118DEA64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5144447"/>
        <c:axId val="835145695"/>
      </c:barChart>
      <c:catAx>
        <c:axId val="835144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835145695"/>
        <c:crosses val="autoZero"/>
        <c:auto val="1"/>
        <c:lblAlgn val="ctr"/>
        <c:lblOffset val="100"/>
        <c:noMultiLvlLbl val="0"/>
      </c:catAx>
      <c:valAx>
        <c:axId val="8351456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3514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/>
              <a:t>4.1 Наскільки Ви згодні з наступними твердженнями: створені умови безпеки праці та навчання (дотримання санітарних норм, охорона публічного порядку тощо)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57-4C3A-A518-7CC4DE4392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57-4C3A-A518-7CC4DE4392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57-4C3A-A518-7CC4DE4392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57-4C3A-A518-7CC4DE4392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C57-4C3A-A518-7CC4DE4392CA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57-4C3A-A518-7CC4DE4392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Аркуш1!$A$59:$A$63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Аркуш1!$B$59:$B$63</c:f>
              <c:numCache>
                <c:formatCode>General</c:formatCode>
                <c:ptCount val="5"/>
                <c:pt idx="0">
                  <c:v>99</c:v>
                </c:pt>
                <c:pt idx="1">
                  <c:v>79</c:v>
                </c:pt>
                <c:pt idx="2">
                  <c:v>35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57-4C3A-A518-7CC4DE4392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586518148646057"/>
          <c:y val="0.44105371134027066"/>
          <c:w val="0.42858313442527002"/>
          <c:h val="0.402522125472284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/>
              <a:t>4.2 Наскільки Ви згодні з наступними твердженнями: задовольняє мій робочий кабінет (кафедра), обладнання й умови роботи в ньому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7A-40C8-91FA-4F9249DC22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7A-40C8-91FA-4F9249DC22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7A-40C8-91FA-4F9249DC22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7A-40C8-91FA-4F9249DC22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7A-40C8-91FA-4F9249DC22D6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7A-40C8-91FA-4F9249DC22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Аркуш1!$A$80:$A$84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Аркуш1!$B$80:$B$84</c:f>
              <c:numCache>
                <c:formatCode>General</c:formatCode>
                <c:ptCount val="5"/>
                <c:pt idx="0">
                  <c:v>86</c:v>
                </c:pt>
                <c:pt idx="1">
                  <c:v>58</c:v>
                </c:pt>
                <c:pt idx="2">
                  <c:v>57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7A-40C8-91FA-4F9249DC22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507270843738875"/>
          <c:y val="0.44786020499293949"/>
          <c:w val="0.43165795318502281"/>
          <c:h val="0.46312468764983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/>
              <a:t>4.3 Наскільки Ви згодні з наступними твердженнями: в університеті існує нульова толерантність до порушення академічної доброчесності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0B-4DDE-8F01-04879AEAAA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0B-4DDE-8F01-04879AEAAA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0B-4DDE-8F01-04879AEAAA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0B-4DDE-8F01-04879AEAAA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F0B-4DDE-8F01-04879AEAAAD0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0B-4DDE-8F01-04879AEAA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Аркуш1!$A$100:$A$104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Аркуш1!$B$100:$B$104</c:f>
              <c:numCache>
                <c:formatCode>General</c:formatCode>
                <c:ptCount val="5"/>
                <c:pt idx="0">
                  <c:v>95</c:v>
                </c:pt>
                <c:pt idx="1">
                  <c:v>60</c:v>
                </c:pt>
                <c:pt idx="2">
                  <c:v>38</c:v>
                </c:pt>
                <c:pt idx="3">
                  <c:v>26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0B-4DDE-8F01-04879AEAAA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458032780867418"/>
          <c:y val="0.48684672148692693"/>
          <c:w val="0.39278563955729318"/>
          <c:h val="0.392189872006781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/>
              <a:t>4.4 Наскільки Ви згодні з наступними твердженнями: в університеті наявна система професійного розвитку викладачів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EE-46A9-A3CE-CBF834EA7B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EE-46A9-A3CE-CBF834EA7B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EE-46A9-A3CE-CBF834EA7B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EE-46A9-A3CE-CBF834EA7B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EE-46A9-A3CE-CBF834EA7B41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DEE-46A9-A3CE-CBF834EA7B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Аркуш1!$A$121:$A$125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Аркуш1!$B$121:$B$125</c:f>
              <c:numCache>
                <c:formatCode>General</c:formatCode>
                <c:ptCount val="5"/>
                <c:pt idx="0">
                  <c:v>86</c:v>
                </c:pt>
                <c:pt idx="1">
                  <c:v>76</c:v>
                </c:pt>
                <c:pt idx="2">
                  <c:v>47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DEE-46A9-A3CE-CBF834EA7B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880901489765609"/>
          <c:y val="0.4246108840841365"/>
          <c:w val="0.4448453925746147"/>
          <c:h val="0.463568323709824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dirty="0" smtClean="0"/>
              <a:t>4.5 </a:t>
            </a:r>
            <a:r>
              <a:rPr lang="uk-UA" dirty="0"/>
              <a:t>Наскільки Ви згодні з наступними твердженнями: в університеті наявна система заохочення викладачів за досягнення у фаховій сфері (або інші форми стимулювання) </a:t>
            </a:r>
          </a:p>
        </c:rich>
      </c:tx>
      <c:layout>
        <c:manualLayout>
          <c:xMode val="edge"/>
          <c:yMode val="edge"/>
          <c:x val="0.14245706407319064"/>
          <c:y val="2.638522427440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0.20546992352014079"/>
          <c:y val="0.43346107333852896"/>
          <c:w val="0.2622310140197141"/>
          <c:h val="0.5208821764173676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5F-46BB-A2EA-087B1B0846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5F-46BB-A2EA-087B1B0846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25F-46BB-A2EA-087B1B0846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25F-46BB-A2EA-087B1B0846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25F-46BB-A2EA-087B1B0846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Bookman Old Style" panose="020506040505050202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Аркуш1!$A$141:$A$145</c:f>
              <c:strCache>
                <c:ptCount val="5"/>
                <c:pt idx="0">
                  <c:v>повністю згодний</c:v>
                </c:pt>
                <c:pt idx="1">
                  <c:v>скоріше згодний</c:v>
                </c:pt>
                <c:pt idx="2">
                  <c:v>у чомусь так, у чомусь ні</c:v>
                </c:pt>
                <c:pt idx="3">
                  <c:v>скоріне не згодний</c:v>
                </c:pt>
                <c:pt idx="4">
                  <c:v>повністю не згодний</c:v>
                </c:pt>
              </c:strCache>
            </c:strRef>
          </c:cat>
          <c:val>
            <c:numRef>
              <c:f>Аркуш1!$B$141:$B$145</c:f>
              <c:numCache>
                <c:formatCode>General</c:formatCode>
                <c:ptCount val="5"/>
                <c:pt idx="0">
                  <c:v>37</c:v>
                </c:pt>
                <c:pt idx="1">
                  <c:v>62</c:v>
                </c:pt>
                <c:pt idx="2">
                  <c:v>77</c:v>
                </c:pt>
                <c:pt idx="3">
                  <c:v>31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25F-46BB-A2EA-087B1B0846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065291362882739"/>
          <c:y val="0.48620601686517445"/>
          <c:w val="0.42498283140174964"/>
          <c:h val="0.40453887433946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man Old Style" panose="020506040505050202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man Old Style" panose="02050604050505020204" pitchFamily="18" charset="0"/>
          <a:cs typeface="Times New Roman" panose="0202060305040502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D9791-A488-4557-90F8-E0CE4683F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A5B9C22-B20F-4B78-819C-8041B548D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7462C2D-B07F-4328-8406-88713DC5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F9AA4A6-229C-4957-95CE-2A181957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4F9BFC-E2CA-47F7-9053-B310D4EE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66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43EA03-D10D-44A9-A987-999C7520B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3C1C7F-A32D-49B0-96D0-9EC3A6F63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5237C4-EDBE-4754-B4E2-7F2D0E9E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EBB5C1A-6E5E-4E8A-A32A-345A3935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89F20DE-EB3F-446B-AC74-10372DA0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2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C9CCE06-2FC8-4965-9826-E967291BF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273C52E-7134-4A88-9DC4-0AE771973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1547EE-86CF-4AFD-BC22-006D6BFD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9B1E1AB-2621-4808-B662-0092459A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A04262F-002E-4EC6-9CE5-E582CA18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227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95C9F-8F36-4F30-B2DE-15BCA89B4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DE1A8D-0F14-4C14-AD02-A8EF98426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AAA6A6-5204-4717-BE39-68272667B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BC4954-BEA1-460B-A3A7-F6DF0E27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027EC41-7F51-4FD7-9FFC-B23D0576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012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19131-7362-458D-AEC1-0505ADEA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EF4068-5564-4876-A595-A439F681C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6605436-1398-491E-9D5C-91DE25BA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F9A8F5-D0F9-42D9-8965-AECA44BB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AF97CFB-08AF-46BD-A349-D6FD1B3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7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91352-FF69-46F2-B532-319292A8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545D53-E3AC-4208-8828-E61DED804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98921A1-EB3D-487F-8AF7-1D543886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9AE6976-AEB0-4BBF-9931-6632B8A2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FCC3D5A-B73F-4F78-AD73-0895E58A1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C47AB77-D300-465B-BA09-8B34C9C0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99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5C6FC-5817-4C6A-AC1C-1987F92AA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60A4958-B5C3-4BFD-BA31-C0FBEC4D8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335B355-8CF4-4DFE-B740-E5516B057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00DFC8A-C1BC-4620-BFCF-294CBCDA2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8D9C64-C679-42EB-B68E-C4D7409DC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1F8E916-E6F5-4A43-9C6E-6ACC5802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58F363C-5C5B-4914-A2C5-476F75FB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698DA459-C1CE-4FA1-882B-974CD2CA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305B71-130E-428D-83B4-EAF3B0C18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BA5B48A-48D5-43C8-AA99-B7E624A2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EC8652D9-141C-4477-8BB9-1F0073FD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3E13FE6-744E-4715-B664-FDA4E60A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37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DACD219A-89CD-47A3-9F2B-78FE3334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12128B7-A631-4737-88D9-8DD337C6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E30EC8FF-D50B-490F-BF2B-82CF510F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0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9BE56-7FBD-494E-9317-8EDE07B5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15A491-02EB-4743-90BC-71AF35E9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A3F32DF-2BD3-4E14-8F07-2B3D3352F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AD5FC1-6B94-42FD-A682-00CD342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2E752BC-4AA5-453B-B995-F754C9BC3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67318B3-964B-46F0-A68B-CA8A4B3B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56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1598F-5D32-47B5-97F7-0A4D5276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E4826BD-E22C-490F-9C5C-2624A34FD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51C754F-54DE-42D6-A54D-A421317A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27D57CE-428F-4148-BCAA-CFC3F623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9E777EF-E497-4D16-A254-85BE8381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8AAF85-102C-457E-9766-08651C77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52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3E429D5-AC51-4879-AF81-C452E7960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89BE01C-90E6-4140-9498-123C622A1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58E4B4-4CF5-4F12-9733-6696A8A3A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78A77-5DCF-4F5E-9816-7526B0A16D9F}" type="datetimeFigureOut">
              <a:rPr lang="uk-UA" smtClean="0"/>
              <a:t>22.12.2023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8C6C992-E152-47F8-99E9-3F5C1D525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A8D3CAB-6955-4623-8DB3-7D86BF18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5936-0DEC-452A-AE9D-9C3C2A58EE4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499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9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21425-DC8D-4F18-ABB2-761026871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3521" y="838909"/>
            <a:ext cx="510984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3300" b="1" dirty="0"/>
              <a:t>Аналіз результатів опитування науково-педагогічних </a:t>
            </a:r>
            <a:r>
              <a:rPr lang="uk-UA" sz="3300" b="1" dirty="0" smtClean="0"/>
              <a:t>працівників</a:t>
            </a:r>
            <a:endParaRPr lang="en-US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59BA346-91F2-49D3-9BB8-FAAD6E5BB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1669" y="3888032"/>
            <a:ext cx="5916603" cy="2169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uk-UA" sz="2800" b="1" dirty="0"/>
              <a:t>Олена </a:t>
            </a:r>
            <a:r>
              <a:rPr lang="uk-UA" sz="2800" b="1" dirty="0" err="1"/>
              <a:t>Рибіна</a:t>
            </a:r>
            <a:r>
              <a:rPr lang="uk-UA" sz="2800" b="1" dirty="0"/>
              <a:t>, </a:t>
            </a:r>
          </a:p>
          <a:p>
            <a:pPr algn="r"/>
            <a:r>
              <a:rPr lang="uk-UA" sz="2000" dirty="0" err="1"/>
              <a:t>т.в.п</a:t>
            </a:r>
            <a:r>
              <a:rPr lang="uk-UA" sz="2000" dirty="0"/>
              <a:t>. завідувачки відділу якості освіти, </a:t>
            </a:r>
          </a:p>
          <a:p>
            <a:pPr algn="r"/>
            <a:r>
              <a:rPr lang="uk-UA" sz="2000" dirty="0"/>
              <a:t>ліцензування та акредитації</a:t>
            </a:r>
          </a:p>
          <a:p>
            <a:pPr algn="r"/>
            <a:r>
              <a:rPr lang="uk-UA" sz="2000" dirty="0"/>
              <a:t>Сумського </a:t>
            </a:r>
            <a:r>
              <a:rPr lang="en-US" sz="2000" dirty="0"/>
              <a:t>НАУ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916A65-9315-4FB2-ABC9-00668D379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1572" y="467676"/>
            <a:ext cx="3162748" cy="275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16630"/>
              </p:ext>
            </p:extLst>
          </p:nvPr>
        </p:nvGraphicFramePr>
        <p:xfrm>
          <a:off x="346709" y="1095374"/>
          <a:ext cx="10328463" cy="5150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1684">
                  <a:extLst>
                    <a:ext uri="{9D8B030D-6E8A-4147-A177-3AD203B41FA5}">
                      <a16:colId xmlns:a16="http://schemas.microsoft.com/office/drawing/2014/main" val="3249780769"/>
                    </a:ext>
                  </a:extLst>
                </a:gridCol>
                <a:gridCol w="980202">
                  <a:extLst>
                    <a:ext uri="{9D8B030D-6E8A-4147-A177-3AD203B41FA5}">
                      <a16:colId xmlns:a16="http://schemas.microsoft.com/office/drawing/2014/main" val="3021701459"/>
                    </a:ext>
                  </a:extLst>
                </a:gridCol>
                <a:gridCol w="921972">
                  <a:extLst>
                    <a:ext uri="{9D8B030D-6E8A-4147-A177-3AD203B41FA5}">
                      <a16:colId xmlns:a16="http://schemas.microsoft.com/office/drawing/2014/main" val="4113301792"/>
                    </a:ext>
                  </a:extLst>
                </a:gridCol>
                <a:gridCol w="1426631">
                  <a:extLst>
                    <a:ext uri="{9D8B030D-6E8A-4147-A177-3AD203B41FA5}">
                      <a16:colId xmlns:a16="http://schemas.microsoft.com/office/drawing/2014/main" val="3387736939"/>
                    </a:ext>
                  </a:extLst>
                </a:gridCol>
                <a:gridCol w="1125776">
                  <a:extLst>
                    <a:ext uri="{9D8B030D-6E8A-4147-A177-3AD203B41FA5}">
                      <a16:colId xmlns:a16="http://schemas.microsoft.com/office/drawing/2014/main" val="1707780816"/>
                    </a:ext>
                  </a:extLst>
                </a:gridCol>
                <a:gridCol w="1162198">
                  <a:extLst>
                    <a:ext uri="{9D8B030D-6E8A-4147-A177-3AD203B41FA5}">
                      <a16:colId xmlns:a16="http://schemas.microsoft.com/office/drawing/2014/main" val="1587442322"/>
                    </a:ext>
                  </a:extLst>
                </a:gridCol>
              </a:tblGrid>
              <a:tr h="218311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b="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Твердження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30698"/>
                  </a:ext>
                </a:extLst>
              </a:tr>
              <a:tr h="4634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повністю згодний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скоріше згодний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у чомусь так, у чомусь ні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скоріше не згодний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повністю не згодний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989060"/>
                  </a:ext>
                </a:extLst>
              </a:tr>
              <a:tr h="6951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10.1 цілі ОП та програмні результати навчання враховують сучасні тенденції розвитку спеціальності, галузі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149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251933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10.2 цілі ОП та програмні результати навчання враховують потреби ринку праці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3620407"/>
                  </a:ext>
                </a:extLst>
              </a:tr>
              <a:tr h="6951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10.3 практична підготовка на ОП дозволяє здобути компетентності, необхідні для подальшої професійної діяльності 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547935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10.4 умови навчання є безпечними для життя та здоров'я учасників освітнього процесу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115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778934"/>
                  </a:ext>
                </a:extLst>
              </a:tr>
              <a:tr h="46343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10.5 викладачі залучені до розробки, моніторингу, перегляду освітніх програм 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251977"/>
                  </a:ext>
                </a:extLst>
              </a:tr>
              <a:tr h="7517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10.6 гаранти залучають здобувачів вищої освіти до формування/оновлення змісту та оцінки якості освітніх, освітньо-наукових програм 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047861"/>
                  </a:ext>
                </a:extLst>
              </a:tr>
              <a:tr h="9268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10.7 викладачі використовують результати опитувань здобувачів вищої освіти з питань якості освітніх,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освітньо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-наукових програм для їх перегляду та покращення </a:t>
                      </a:r>
                    </a:p>
                  </a:txBody>
                  <a:tcPr marL="29955" marR="29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145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9955" marR="29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304883"/>
                  </a:ext>
                </a:extLst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346709" y="219767"/>
            <a:ext cx="1019746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uk-UA" b="1" dirty="0" smtClean="0">
                <a:latin typeface="Bookman Old Style" panose="02050604050505020204" pitchFamily="18" charset="0"/>
              </a:rPr>
              <a:t>10. </a:t>
            </a:r>
            <a:r>
              <a:rPr lang="uk-UA" b="1" dirty="0">
                <a:latin typeface="Bookman Old Style" panose="02050604050505020204" pitchFamily="18" charset="0"/>
              </a:rPr>
              <a:t>Вкажіть, будь ласка, наскільки твердження відповідають чи не відповідають Вашому досвіду</a:t>
            </a:r>
            <a:endParaRPr lang="uk-UA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4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514350" y="214610"/>
            <a:ext cx="9944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Bookman Old Style" panose="02050604050505020204" pitchFamily="18" charset="0"/>
              </a:rPr>
              <a:t>10. Ваші пропозиції щодо підвищення якості освіти в Університеті, залучення викладачів у систему внутрішнього забезпечення якості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514350" y="1034534"/>
            <a:ext cx="529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Bookman Old Style" panose="02050604050505020204" pitchFamily="18" charset="0"/>
              </a:rPr>
              <a:t>11.  Інші пропозиції\ думки\ коментарі</a:t>
            </a:r>
            <a:endParaRPr lang="uk-UA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011866"/>
              </p:ext>
            </p:extLst>
          </p:nvPr>
        </p:nvGraphicFramePr>
        <p:xfrm>
          <a:off x="1390651" y="-10021411"/>
          <a:ext cx="5931974" cy="435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679">
                  <a:extLst>
                    <a:ext uri="{9D8B030D-6E8A-4147-A177-3AD203B41FA5}">
                      <a16:colId xmlns:a16="http://schemas.microsoft.com/office/drawing/2014/main" val="1804055743"/>
                    </a:ext>
                  </a:extLst>
                </a:gridCol>
                <a:gridCol w="2966295">
                  <a:extLst>
                    <a:ext uri="{9D8B030D-6E8A-4147-A177-3AD203B41FA5}">
                      <a16:colId xmlns:a16="http://schemas.microsoft.com/office/drawing/2014/main" val="3150751254"/>
                    </a:ext>
                  </a:extLst>
                </a:gridCol>
              </a:tblGrid>
              <a:tr h="392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Проводити відділом якості щорічні навчання НПП щодо якості навчання, наповненості силабусів та їх відповідності ОП, відповідності ОК -НПП- ліцензійні вимоги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rowSpan="4">
                  <a:txBody>
                    <a:bodyPr/>
                    <a:lstStyle/>
                    <a:p>
                      <a:pPr marL="19050" algn="just">
                        <a:spcAft>
                          <a:spcPts val="0"/>
                        </a:spcAft>
                        <a:tabLst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2. За результатами проведеного опитування: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500">
                          <a:effectLst/>
                        </a:rPr>
                        <a:t>Т.в.о завідувачки відділу якості освіти, ліцензування та акредитації:</a:t>
                      </a:r>
                    </a:p>
                    <a:p>
                      <a:pPr indent="19050" algn="just">
                        <a:spcAft>
                          <a:spcPts val="0"/>
                        </a:spcAft>
                        <a:tabLst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2.1.1 з метою сприяння професійному розвитку науково-педагогічних працівників організувати та провести курси підвищення кваліфікації, в тому числі включити блок питань академічної доброчесності;</a:t>
                      </a:r>
                    </a:p>
                    <a:p>
                      <a:pPr indent="19050" algn="just">
                        <a:spcAft>
                          <a:spcPts val="0"/>
                        </a:spcAft>
                        <a:tabLst>
                          <a:tab pos="-3420745" algn="l"/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Термін виконання: І квартал 2024 р.</a:t>
                      </a:r>
                    </a:p>
                    <a:p>
                      <a:pPr marL="1143000" lvl="2" indent="-2286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продовжувати практику поширення знань про академічну доброчесність шляхом: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проведення семінарів, тренінгів;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88925" algn="l"/>
                        </a:tabLst>
                      </a:pPr>
                      <a:r>
                        <a:rPr lang="uk-UA" sz="500">
                          <a:effectLst/>
                        </a:rPr>
                        <a:t>залучення відомих фахівців та експертів для проведення воркшопів з академічної доброчесності.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extLst>
                  <a:ext uri="{0D108BD9-81ED-4DB2-BD59-A6C34878D82A}">
                    <a16:rowId xmlns:a16="http://schemas.microsoft.com/office/drawing/2014/main" val="3791893810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Системне залучення працівників відділу якості освіти, ліцензування та акредитації</a:t>
                      </a:r>
                      <a:endParaRPr lang="uk-UA" sz="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до підвищення поінформованості гарантів та здобувачів освіти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932844"/>
                  </a:ext>
                </a:extLst>
              </a:tr>
              <a:tr h="706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Проводити відділом якості щорічні навчання: здобувачів вищої освіти з питань академічної доброчесності, організації освітнього процесу, методів вирішення конфліктів; гарантів ОП, щодо перегляду ОП, організації освітнього процесу, відповідності акредитаційним вимогам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091559"/>
                  </a:ext>
                </a:extLst>
              </a:tr>
              <a:tr h="255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Необхідно змінити підхід до перевірки технічних робіт на академічну доброчесність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153417"/>
                  </a:ext>
                </a:extLst>
              </a:tr>
              <a:tr h="874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Більш дієвий механізм преміювання за публікації, матеріальне стимулювання підвищення кваліфікації та проходження стажувань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500">
                          <a:effectLst/>
                        </a:rPr>
                        <a:t>Деканам факультетів:</a:t>
                      </a:r>
                    </a:p>
                    <a:p>
                      <a:pPr marL="1143000" lvl="2" indent="-228600" algn="just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uk-UA" sz="500">
                          <a:effectLst/>
                        </a:rPr>
                        <a:t>розглянути та визначити інструменти стимулювання, які вважаються ефективними на факультетах, та внести їх до розгляду відповідно до видів робіт і отриманих результатів викладачами</a:t>
                      </a:r>
                      <a:endParaRPr lang="uk-UA" sz="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extLst>
                  <a:ext uri="{0D108BD9-81ED-4DB2-BD59-A6C34878D82A}">
                    <a16:rowId xmlns:a16="http://schemas.microsoft.com/office/drawing/2014/main" val="973186712"/>
                  </a:ext>
                </a:extLst>
              </a:tr>
              <a:tr h="157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Підвищити рівень матеріально-технічної бази.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rowSpan="3">
                  <a:txBody>
                    <a:bodyPr/>
                    <a:lstStyle/>
                    <a:p>
                      <a:pPr marL="19050" algn="just"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2.2Деканам факультетів:</a:t>
                      </a:r>
                    </a:p>
                    <a:p>
                      <a:pPr marL="1143000" lvl="2" indent="-2286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uk-UA" sz="500">
                          <a:effectLst/>
                        </a:rPr>
                        <a:t>проаналізувати забезпеченість матеріально-технічної бази на факультетах для визначення рівня достатності ресурсів</a:t>
                      </a:r>
                    </a:p>
                    <a:p>
                      <a:pPr marL="19050" algn="just"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 </a:t>
                      </a:r>
                      <a:endParaRPr lang="uk-UA" sz="5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extLst>
                  <a:ext uri="{0D108BD9-81ED-4DB2-BD59-A6C34878D82A}">
                    <a16:rowId xmlns:a16="http://schemas.microsoft.com/office/drawing/2014/main" val="2277548132"/>
                  </a:ext>
                </a:extLst>
              </a:tr>
              <a:tr h="157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Треба покращити матеріально- технічну базу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782881"/>
                  </a:ext>
                </a:extLst>
              </a:tr>
              <a:tr h="3157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Покращення матеріально-технічного забезпечення викладення дисциплін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867347"/>
                  </a:ext>
                </a:extLst>
              </a:tr>
              <a:tr h="706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на ветеринарних спеціальностях має бути витриманий показник кількості студентів на викладача, бо проведення лабораторних занять (навіть не контактних з тваринами) в групах з кількістю понад 30 осіб - то не про якість... їх же кожного треба перевірити, чи зрозуміли, чи зможуть.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>
                          <a:effectLst/>
                        </a:rPr>
                        <a:t>2.3	Завідувачці навчальної частини здійснити аналіз навчальних планів та внести відповідні пропозиції щодо вирішення виявлених питань.</a:t>
                      </a:r>
                      <a:endParaRPr lang="uk-UA" sz="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extLst>
                  <a:ext uri="{0D108BD9-81ED-4DB2-BD59-A6C34878D82A}">
                    <a16:rowId xmlns:a16="http://schemas.microsoft.com/office/drawing/2014/main" val="1297605589"/>
                  </a:ext>
                </a:extLst>
              </a:tr>
              <a:tr h="3926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500" dirty="0">
                          <a:effectLst/>
                        </a:rPr>
                        <a:t>для проведення лабораторно- практичних занять для скороченого терміну навчання 5 років "магістр ", необхідно </a:t>
                      </a:r>
                      <a:r>
                        <a:rPr lang="uk-UA" sz="500" dirty="0" err="1">
                          <a:effectLst/>
                        </a:rPr>
                        <a:t>зформовувати</a:t>
                      </a:r>
                      <a:r>
                        <a:rPr lang="uk-UA" sz="500" dirty="0">
                          <a:effectLst/>
                        </a:rPr>
                        <a:t> групи по 15 </a:t>
                      </a:r>
                      <a:r>
                        <a:rPr lang="uk-UA" sz="500" dirty="0" err="1">
                          <a:effectLst/>
                        </a:rPr>
                        <a:t>чол</a:t>
                      </a:r>
                      <a:r>
                        <a:rPr lang="uk-UA" sz="500" dirty="0">
                          <a:effectLst/>
                        </a:rPr>
                        <a:t> , а не по 30 </a:t>
                      </a:r>
                      <a:r>
                        <a:rPr lang="uk-UA" sz="500" dirty="0" err="1">
                          <a:effectLst/>
                        </a:rPr>
                        <a:t>чол</a:t>
                      </a:r>
                      <a:r>
                        <a:rPr lang="uk-UA" sz="500" dirty="0">
                          <a:effectLst/>
                        </a:rPr>
                        <a:t>.</a:t>
                      </a:r>
                      <a:endParaRPr lang="uk-UA" sz="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16" marR="27516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480975"/>
                  </a:ext>
                </a:extLst>
              </a:tr>
            </a:tbl>
          </a:graphicData>
        </a:graphic>
      </p:graphicFrame>
      <p:graphicFrame>
        <p:nvGraphicFramePr>
          <p:cNvPr id="11" name="Таблиця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472677"/>
              </p:ext>
            </p:extLst>
          </p:nvPr>
        </p:nvGraphicFramePr>
        <p:xfrm>
          <a:off x="1016822" y="2127981"/>
          <a:ext cx="9991725" cy="3833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5344">
                  <a:extLst>
                    <a:ext uri="{9D8B030D-6E8A-4147-A177-3AD203B41FA5}">
                      <a16:colId xmlns:a16="http://schemas.microsoft.com/office/drawing/2014/main" val="1541500100"/>
                    </a:ext>
                  </a:extLst>
                </a:gridCol>
                <a:gridCol w="4996381">
                  <a:extLst>
                    <a:ext uri="{9D8B030D-6E8A-4147-A177-3AD203B41FA5}">
                      <a16:colId xmlns:a16="http://schemas.microsoft.com/office/drawing/2014/main" val="1479600385"/>
                    </a:ext>
                  </a:extLst>
                </a:gridCol>
              </a:tblGrid>
              <a:tr h="719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Проводити відділом якості щорічні навчання НПП щодо якості навчання, наповненості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силабусів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та їх відповідності ОП, відповідності ОК -НПП- ліцензійні вимоги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9050" algn="just">
                        <a:spcAft>
                          <a:spcPts val="0"/>
                        </a:spcAft>
                        <a:tabLst>
                          <a:tab pos="28892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 За результатами проведеного опитування:</a:t>
                      </a:r>
                    </a:p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2.1 </a:t>
                      </a:r>
                      <a:r>
                        <a:rPr lang="uk-UA" sz="1400" b="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Т.в.о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завідувачки відділу якості освіти, ліцензування та акредитації: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28892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2.1.1 з метою сприяння професійному розвитку науково-педагогічних працівників організувати та провести курси підвищення кваліфікації, в тому числі включити блок питань академічної доброчесності;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-3420745" algn="l"/>
                          <a:tab pos="28892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Термін виконання: І квартал 2024 р.</a:t>
                      </a:r>
                    </a:p>
                    <a:p>
                      <a:pPr marL="0" lvl="2" indent="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88925" algn="l"/>
                        </a:tabLst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1.2 продовжувати 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практику поширення знань про академічну доброчесність шляхом: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8892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проведення семінарів, тренінгів;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  <a:tabLst>
                          <a:tab pos="28892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залучення відомих фахівців та експертів для проведення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воркшопів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з академічної доброчесності.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326847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Системне залучення працівників відділу якості освіти, ліцензування та акредитації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до підвищення поінформованості гарантів та здобувачів освіти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254502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Проводити відділом якості щорічні навчання: здобувачів вищої освіти з питань академічної доброчесності, організації освітнього процесу, методів вирішення конфліктів; гарантів ОП, щодо перегляду ОП, організації освітнього процесу, відповідності акредитаційним вимогам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79753"/>
                  </a:ext>
                </a:extLst>
              </a:tr>
              <a:tr h="637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Необхідно змінити підхід до перевірки технічних робіт на академічну доброчесність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3" marR="6850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03665"/>
                  </a:ext>
                </a:extLst>
              </a:tr>
            </a:tbl>
          </a:graphicData>
        </a:graphic>
      </p:graphicFrame>
      <p:sp>
        <p:nvSpPr>
          <p:cNvPr id="12" name="Ліва фігурна дужка 11"/>
          <p:cNvSpPr/>
          <p:nvPr/>
        </p:nvSpPr>
        <p:spPr>
          <a:xfrm>
            <a:off x="723899" y="2209799"/>
            <a:ext cx="142875" cy="378142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16651" y="3861984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b="1" dirty="0" smtClean="0">
                <a:latin typeface="Bookman Old Style" panose="02050604050505020204" pitchFamily="18" charset="0"/>
              </a:rPr>
              <a:t>1</a:t>
            </a:r>
            <a:endParaRPr lang="uk-UA" sz="2500" b="1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19976" y="1512158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 smtClean="0">
                <a:latin typeface="Bookman Old Style" panose="02050604050505020204" pitchFamily="18" charset="0"/>
              </a:rPr>
              <a:t>Проєкт</a:t>
            </a:r>
            <a:r>
              <a:rPr lang="uk-UA" i="1" dirty="0" smtClean="0">
                <a:latin typeface="Bookman Old Style" panose="02050604050505020204" pitchFamily="18" charset="0"/>
              </a:rPr>
              <a:t> рішення</a:t>
            </a:r>
            <a:endParaRPr lang="uk-UA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8382"/>
              </p:ext>
            </p:extLst>
          </p:nvPr>
        </p:nvGraphicFramePr>
        <p:xfrm>
          <a:off x="942975" y="1200150"/>
          <a:ext cx="9732197" cy="4629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2302022494"/>
                    </a:ext>
                  </a:extLst>
                </a:gridCol>
                <a:gridCol w="4455347">
                  <a:extLst>
                    <a:ext uri="{9D8B030D-6E8A-4147-A177-3AD203B41FA5}">
                      <a16:colId xmlns:a16="http://schemas.microsoft.com/office/drawing/2014/main" val="365405582"/>
                    </a:ext>
                  </a:extLst>
                </a:gridCol>
              </a:tblGrid>
              <a:tr h="120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Більш дієвий механізм преміювання за публікації, матеріальне стимулювання підвищення кваліфікації та проходження стажувань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2.2 Деканам факультетів:</a:t>
                      </a:r>
                    </a:p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2.2.3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розглянути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та визначити інструменти стимулювання, які вважаються ефективними на факультетах, та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внести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їх до розгляду відповідно до видів робіт і отриманих результатів викладачами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886304"/>
                  </a:ext>
                </a:extLst>
              </a:tr>
              <a:tr h="262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Підвищити рівень матеріально-технічної бази.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2.2 Деканам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факультетів:</a:t>
                      </a:r>
                    </a:p>
                    <a:p>
                      <a:pPr marL="0" lvl="2" indent="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2.2 проаналізувати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забезпеченість матеріально-технічної бази на факультетах для визначення рівня достатності ресурсів</a:t>
                      </a:r>
                    </a:p>
                    <a:p>
                      <a:pPr marL="19050" algn="just"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159612"/>
                  </a:ext>
                </a:extLst>
              </a:tr>
              <a:tr h="262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Треба покращити матеріально- технічну базу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52663"/>
                  </a:ext>
                </a:extLst>
              </a:tr>
              <a:tr h="5276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Покращення матеріально-технічного забезпечення викладення дисциплін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44071"/>
                  </a:ext>
                </a:extLst>
              </a:tr>
              <a:tr h="1181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 ветеринарних спеціальностях має бути витриманий показник кількості студентів на викладача, бо проведення лабораторних занять (навіть не контактних з тваринами) в групах з кількістю понад 30 осіб - то не про якість... їх же кожного треба перевірити, чи зрозуміли, чи зможуть.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2.3Завідувачці 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навчальної частини здійснити аналіз навчальних планів та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внести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відповідні пропозиції щодо вирішення виявлених питань.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434645"/>
                  </a:ext>
                </a:extLst>
              </a:tr>
              <a:tr h="656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для проведення лабораторно- практичних занять для скороченого терміну навчання 5 років "магістр ", необхідно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зформовувати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групи по 15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чол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, а не по 30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чол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5988" marR="459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56697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10426" y="673958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 smtClean="0">
                <a:latin typeface="Bookman Old Style" panose="02050604050505020204" pitchFamily="18" charset="0"/>
              </a:rPr>
              <a:t>Проєкт</a:t>
            </a:r>
            <a:r>
              <a:rPr lang="uk-UA" i="1" dirty="0" smtClean="0">
                <a:latin typeface="Bookman Old Style" panose="02050604050505020204" pitchFamily="18" charset="0"/>
              </a:rPr>
              <a:t> рішення</a:t>
            </a:r>
            <a:endParaRPr lang="uk-UA" i="1" dirty="0">
              <a:latin typeface="Bookman Old Style" panose="02050604050505020204" pitchFamily="18" charset="0"/>
            </a:endParaRPr>
          </a:p>
        </p:txBody>
      </p:sp>
      <p:sp>
        <p:nvSpPr>
          <p:cNvPr id="7" name="Ліва фігурна дужка 6"/>
          <p:cNvSpPr/>
          <p:nvPr/>
        </p:nvSpPr>
        <p:spPr>
          <a:xfrm>
            <a:off x="695324" y="1200150"/>
            <a:ext cx="95251" cy="11239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Ліва фігурна дужка 7"/>
          <p:cNvSpPr/>
          <p:nvPr/>
        </p:nvSpPr>
        <p:spPr>
          <a:xfrm>
            <a:off x="695324" y="2438400"/>
            <a:ext cx="95251" cy="10858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Ліва фігурна дужка 8"/>
          <p:cNvSpPr/>
          <p:nvPr/>
        </p:nvSpPr>
        <p:spPr>
          <a:xfrm>
            <a:off x="723900" y="3638549"/>
            <a:ext cx="66676" cy="219138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97602" y="4495714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b="1" dirty="0" smtClean="0">
                <a:latin typeface="Bookman Old Style" panose="02050604050505020204" pitchFamily="18" charset="0"/>
              </a:rPr>
              <a:t>4</a:t>
            </a:r>
            <a:endParaRPr lang="uk-UA" sz="2500" b="1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02" y="2742798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b="1" dirty="0" smtClean="0">
                <a:latin typeface="Bookman Old Style" panose="02050604050505020204" pitchFamily="18" charset="0"/>
              </a:rPr>
              <a:t>3</a:t>
            </a:r>
            <a:endParaRPr lang="uk-UA" sz="2500" b="1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377" y="1523598"/>
            <a:ext cx="457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500" b="1" dirty="0" smtClean="0">
                <a:latin typeface="Bookman Old Style" panose="02050604050505020204" pitchFamily="18" charset="0"/>
              </a:rPr>
              <a:t>2</a:t>
            </a:r>
            <a:endParaRPr lang="uk-UA" sz="25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542925" y="1108132"/>
            <a:ext cx="9884597" cy="4851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першому курсі ввести ОК, що дозволить навчити студентів академічному письму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Необхідне навчання студентів в аудиторіях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 нових методів навчання. Таких </a:t>
            </a:r>
            <a:r>
              <a:rPr lang="uk-UA" sz="17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накриклад</a:t>
            </a: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перевернутий клас де студенти мають змогу бути на місці викладача.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 іноземних колег та проведення лекцій з гарантами від підприємств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 err="1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Документобіг</a:t>
            </a:r>
            <a:r>
              <a:rPr lang="uk-UA" sz="17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бути електронний і спрощений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Викладачів залучати до обговорення ОП для забезпечення її якості .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Відмінити п'яти кредитну систему та повернутися до вільного призначення кредитів на ОК</a:t>
            </a:r>
            <a:endParaRPr lang="uk-U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7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Треба переглянули вимоги щодо 5 кредитів ОК в ОПП, думаю, що може бути менше або більше 5</a:t>
            </a:r>
            <a:endParaRPr lang="uk-UA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42925" y="39635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Bookman Old Style" panose="02050604050505020204" pitchFamily="18" charset="0"/>
              </a:rPr>
              <a:t>Різні</a:t>
            </a:r>
            <a:endParaRPr lang="uk-UA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34C8E34-1E46-4ADC-988B-B67113FB7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uk-UA" sz="6000" dirty="0">
                <a:latin typeface="Bookman Old Style" panose="02050604050505020204" pitchFamily="18" charset="0"/>
              </a:rPr>
              <a:t>Дякую за увагу!</a:t>
            </a:r>
          </a:p>
          <a:p>
            <a:pPr marL="0" indent="0" algn="ctr">
              <a:buNone/>
            </a:pPr>
            <a:endParaRPr lang="uk-UA" sz="6000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endParaRPr lang="uk-UA" sz="6000" dirty="0">
              <a:latin typeface="Bookman Old Style" panose="0205060405050502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2795" y="0"/>
            <a:ext cx="1929205" cy="1838434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597216" y="784299"/>
            <a:ext cx="418433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5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Факультет, на якому Ви працюєте?</a:t>
            </a:r>
            <a:endParaRPr lang="uk-UA" sz="25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263959"/>
              </p:ext>
            </p:extLst>
          </p:nvPr>
        </p:nvGraphicFramePr>
        <p:xfrm>
          <a:off x="193833" y="1924158"/>
          <a:ext cx="4991100" cy="284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238983"/>
              </p:ext>
            </p:extLst>
          </p:nvPr>
        </p:nvGraphicFramePr>
        <p:xfrm>
          <a:off x="6302972" y="2105134"/>
          <a:ext cx="4924425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кутник 10"/>
          <p:cNvSpPr/>
          <p:nvPr/>
        </p:nvSpPr>
        <p:spPr>
          <a:xfrm>
            <a:off x="6153150" y="591939"/>
            <a:ext cx="418433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4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5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 у Вас загальний досвід викладацької діяльності? </a:t>
            </a:r>
          </a:p>
        </p:txBody>
      </p:sp>
    </p:spTree>
    <p:extLst>
      <p:ext uri="{BB962C8B-B14F-4D97-AF65-F5344CB8AC3E}">
        <p14:creationId xmlns:p14="http://schemas.microsoft.com/office/powerpoint/2010/main" val="7344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323850" y="1264200"/>
            <a:ext cx="40824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4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1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Звідки ви отримуєте актуальну інформацію стосовно організації освітнього процесу? </a:t>
            </a:r>
          </a:p>
        </p:txBody>
      </p:sp>
      <p:graphicFrame>
        <p:nvGraphicFramePr>
          <p:cNvPr id="12" name="Ді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195663"/>
              </p:ext>
            </p:extLst>
          </p:nvPr>
        </p:nvGraphicFramePr>
        <p:xfrm>
          <a:off x="5419725" y="2590800"/>
          <a:ext cx="5913120" cy="294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кутник 10"/>
          <p:cNvSpPr/>
          <p:nvPr/>
        </p:nvSpPr>
        <p:spPr>
          <a:xfrm>
            <a:off x="4991100" y="617869"/>
            <a:ext cx="6096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68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uk-UA" sz="21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є необхідною, на Вашу думку, проведення наукових семінарів щодо процедури дотримання принципів академічної доброчесності, академічного письма та оцінка правомірності запозичень в текстах наукових публікацій?</a:t>
            </a:r>
          </a:p>
        </p:txBody>
      </p:sp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737578"/>
              </p:ext>
            </p:extLst>
          </p:nvPr>
        </p:nvGraphicFramePr>
        <p:xfrm>
          <a:off x="323850" y="2986567"/>
          <a:ext cx="4572000" cy="2840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9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836526" y="43056"/>
            <a:ext cx="1355474" cy="1642869"/>
          </a:xfrm>
          <a:prstGeom prst="rect">
            <a:avLst/>
          </a:prstGeom>
        </p:spPr>
      </p:pic>
      <p:graphicFrame>
        <p:nvGraphicFramePr>
          <p:cNvPr id="12" name="Діагра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8871"/>
              </p:ext>
            </p:extLst>
          </p:nvPr>
        </p:nvGraphicFramePr>
        <p:xfrm>
          <a:off x="85725" y="202406"/>
          <a:ext cx="5467350" cy="319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490764"/>
              </p:ext>
            </p:extLst>
          </p:nvPr>
        </p:nvGraphicFramePr>
        <p:xfrm>
          <a:off x="328612" y="3557393"/>
          <a:ext cx="5457826" cy="319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іагра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9836780"/>
              </p:ext>
            </p:extLst>
          </p:nvPr>
        </p:nvGraphicFramePr>
        <p:xfrm>
          <a:off x="5553075" y="202406"/>
          <a:ext cx="5448300" cy="31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Діагра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339001"/>
              </p:ext>
            </p:extLst>
          </p:nvPr>
        </p:nvGraphicFramePr>
        <p:xfrm>
          <a:off x="5967412" y="3635215"/>
          <a:ext cx="5438775" cy="3118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758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985842" y="0"/>
            <a:ext cx="1206158" cy="1461894"/>
          </a:xfrm>
          <a:prstGeom prst="rect">
            <a:avLst/>
          </a:prstGeom>
        </p:spPr>
      </p:pic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060631"/>
              </p:ext>
            </p:extLst>
          </p:nvPr>
        </p:nvGraphicFramePr>
        <p:xfrm>
          <a:off x="542924" y="100443"/>
          <a:ext cx="5543551" cy="328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594692"/>
              </p:ext>
            </p:extLst>
          </p:nvPr>
        </p:nvGraphicFramePr>
        <p:xfrm>
          <a:off x="-1" y="3446620"/>
          <a:ext cx="5838825" cy="329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551500"/>
              </p:ext>
            </p:extLst>
          </p:nvPr>
        </p:nvGraphicFramePr>
        <p:xfrm>
          <a:off x="5657850" y="43056"/>
          <a:ext cx="5476875" cy="340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168904"/>
              </p:ext>
            </p:extLst>
          </p:nvPr>
        </p:nvGraphicFramePr>
        <p:xfrm>
          <a:off x="5729287" y="3446620"/>
          <a:ext cx="5843588" cy="3411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26" name="Picture 2" descr="Обережно грип - Печерська районна в місті Києві державна адміністрація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51"/>
            <a:ext cx="1599489" cy="270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6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801350" y="43056"/>
            <a:ext cx="1390650" cy="1685503"/>
          </a:xfrm>
          <a:prstGeom prst="rect">
            <a:avLst/>
          </a:prstGeom>
        </p:spPr>
      </p:pic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072087"/>
              </p:ext>
            </p:extLst>
          </p:nvPr>
        </p:nvGraphicFramePr>
        <p:xfrm>
          <a:off x="0" y="1615915"/>
          <a:ext cx="5514975" cy="338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380446"/>
              </p:ext>
            </p:extLst>
          </p:nvPr>
        </p:nvGraphicFramePr>
        <p:xfrm>
          <a:off x="5966236" y="1615914"/>
          <a:ext cx="5467350" cy="3384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45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69183"/>
              </p:ext>
            </p:extLst>
          </p:nvPr>
        </p:nvGraphicFramePr>
        <p:xfrm>
          <a:off x="409576" y="1093437"/>
          <a:ext cx="10265596" cy="5646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8455">
                  <a:extLst>
                    <a:ext uri="{9D8B030D-6E8A-4147-A177-3AD203B41FA5}">
                      <a16:colId xmlns:a16="http://schemas.microsoft.com/office/drawing/2014/main" val="821684473"/>
                    </a:ext>
                  </a:extLst>
                </a:gridCol>
                <a:gridCol w="1330311">
                  <a:extLst>
                    <a:ext uri="{9D8B030D-6E8A-4147-A177-3AD203B41FA5}">
                      <a16:colId xmlns:a16="http://schemas.microsoft.com/office/drawing/2014/main" val="3547629307"/>
                    </a:ext>
                  </a:extLst>
                </a:gridCol>
                <a:gridCol w="1093811">
                  <a:extLst>
                    <a:ext uri="{9D8B030D-6E8A-4147-A177-3AD203B41FA5}">
                      <a16:colId xmlns:a16="http://schemas.microsoft.com/office/drawing/2014/main" val="1645125012"/>
                    </a:ext>
                  </a:extLst>
                </a:gridCol>
                <a:gridCol w="1192353">
                  <a:extLst>
                    <a:ext uri="{9D8B030D-6E8A-4147-A177-3AD203B41FA5}">
                      <a16:colId xmlns:a16="http://schemas.microsoft.com/office/drawing/2014/main" val="4261145220"/>
                    </a:ext>
                  </a:extLst>
                </a:gridCol>
                <a:gridCol w="1251478">
                  <a:extLst>
                    <a:ext uri="{9D8B030D-6E8A-4147-A177-3AD203B41FA5}">
                      <a16:colId xmlns:a16="http://schemas.microsoft.com/office/drawing/2014/main" val="3974286365"/>
                    </a:ext>
                  </a:extLst>
                </a:gridCol>
                <a:gridCol w="1239188">
                  <a:extLst>
                    <a:ext uri="{9D8B030D-6E8A-4147-A177-3AD203B41FA5}">
                      <a16:colId xmlns:a16="http://schemas.microsoft.com/office/drawing/2014/main" val="367478735"/>
                    </a:ext>
                  </a:extLst>
                </a:gridCol>
              </a:tblGrid>
              <a:tr h="2305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Твердження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152807"/>
                  </a:ext>
                </a:extLst>
              </a:tr>
              <a:tr h="3942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повністю згодний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скоріше згодний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у чомусь так, у чомусь ні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скоріше не згодний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повністю не згодний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582795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6.1 залучаю студентів до обговорення їхнього досвіду навчання (навчального навантаження, методів викладання навчання, оцінювання тощо) після вивчення ними дисципліни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117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77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895974"/>
                  </a:ext>
                </a:extLst>
              </a:tr>
              <a:tr h="580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6.2 проводжу консультації зі студентами щодо змісту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силабусу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методів навчання та оцінювання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123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8241446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6.3 консультуюся зі студентами під час розробки (перегляду) результатів навчання дисципліни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103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66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37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866880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6.4 інформую студентів про заплановані результати навчання перед дисципліни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172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736487"/>
                  </a:ext>
                </a:extLst>
              </a:tr>
              <a:tr h="6768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6.5 враховуються потреби студентів і різноманітність відповідної групи студентів під час планування результатів навчання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132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69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17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0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51093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6.6 використовую взаємне та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самооцінювання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студентів на своїх дисциплінах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96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71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42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09456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6.7 залучаю студентів до розроблення завдань для оцінювання РН 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60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69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56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30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286" marR="312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317018"/>
                  </a:ext>
                </a:extLst>
              </a:tr>
            </a:tbl>
          </a:graphicData>
        </a:graphic>
      </p:graphicFrame>
      <p:sp>
        <p:nvSpPr>
          <p:cNvPr id="4" name="Прямокутник 3"/>
          <p:cNvSpPr/>
          <p:nvPr/>
        </p:nvSpPr>
        <p:spPr>
          <a:xfrm>
            <a:off x="676275" y="277214"/>
            <a:ext cx="94107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latin typeface="Bookman Old Style" panose="02050604050505020204" pitchFamily="18" charset="0"/>
              </a:rPr>
              <a:t>6. Вкажіть</a:t>
            </a:r>
            <a:r>
              <a:rPr lang="uk-UA" b="1" dirty="0">
                <a:latin typeface="Bookman Old Style" panose="02050604050505020204" pitchFamily="18" charset="0"/>
              </a:rPr>
              <a:t>, будь ласка, наскільки твердження відповідають чи не відповідають Вашому досвіду</a:t>
            </a:r>
            <a:endParaRPr lang="uk-UA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8" name="Picture 10" descr="страница 2 | Фото Красный восклицательный знак, более 37 000 качественных  бесплатных стоковых фото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54" y="5559666"/>
            <a:ext cx="1073446" cy="10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ава фігурна дужка 10"/>
          <p:cNvSpPr/>
          <p:nvPr/>
        </p:nvSpPr>
        <p:spPr>
          <a:xfrm>
            <a:off x="10758544" y="5666948"/>
            <a:ext cx="450028" cy="9682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36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956021"/>
              </p:ext>
            </p:extLst>
          </p:nvPr>
        </p:nvGraphicFramePr>
        <p:xfrm>
          <a:off x="457200" y="766463"/>
          <a:ext cx="10067924" cy="2869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3522082589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530452186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92113720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1736276019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816596158"/>
                    </a:ext>
                  </a:extLst>
                </a:gridCol>
                <a:gridCol w="1104899">
                  <a:extLst>
                    <a:ext uri="{9D8B030D-6E8A-4147-A177-3AD203B41FA5}">
                      <a16:colId xmlns:a16="http://schemas.microsoft.com/office/drawing/2014/main" val="3684182660"/>
                    </a:ext>
                  </a:extLst>
                </a:gridCol>
              </a:tblGrid>
              <a:tr h="18206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Твердження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557735"/>
                  </a:ext>
                </a:extLst>
              </a:tr>
              <a:tr h="49145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повністю згодний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скоріше згодний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у чомусь так, у чомусь ні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скоріше не згодний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повністю не згодний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8464481"/>
                  </a:ext>
                </a:extLst>
              </a:tr>
              <a:tr h="573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7.1 чітко розумію свою роль та функції у механізмах протидії академічній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недоброчесності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що діють у СНАУ</a:t>
                      </a:r>
                    </a:p>
                  </a:txBody>
                  <a:tcPr marL="61211" marR="612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166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8342"/>
                  </a:ext>
                </a:extLst>
              </a:tr>
              <a:tr h="378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7.2 завжди оцінюю студентів відповідно до критеріїв, визначених у </a:t>
                      </a:r>
                      <a:r>
                        <a:rPr lang="uk-UA" sz="1400" b="0" kern="120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силабусі</a:t>
                      </a: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ОК</a:t>
                      </a:r>
                    </a:p>
                  </a:txBody>
                  <a:tcPr marL="61211" marR="612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159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53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7441257"/>
                  </a:ext>
                </a:extLst>
              </a:tr>
              <a:tr h="668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7.3 хоча б один раз на семестр присвячую час для пояснення правил академічної доброчесності та санкцій, які очікують на порушників під час вивчення дисциплін</a:t>
                      </a:r>
                      <a:endParaRPr lang="uk-UA" sz="1400" b="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1211" marR="6121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159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1211" marR="612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978558"/>
                  </a:ext>
                </a:extLst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676275" y="43056"/>
            <a:ext cx="94107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latin typeface="Bookman Old Style" panose="02050604050505020204" pitchFamily="18" charset="0"/>
              </a:rPr>
              <a:t>7. Вкажіть</a:t>
            </a:r>
            <a:r>
              <a:rPr lang="uk-UA" b="1" dirty="0">
                <a:latin typeface="Bookman Old Style" panose="02050604050505020204" pitchFamily="18" charset="0"/>
              </a:rPr>
              <a:t>, будь ласка, наскільки твердження відповідають чи не відповідають Вашому досвіду</a:t>
            </a:r>
            <a:endParaRPr lang="uk-UA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933685"/>
              </p:ext>
            </p:extLst>
          </p:nvPr>
        </p:nvGraphicFramePr>
        <p:xfrm>
          <a:off x="2195512" y="3791310"/>
          <a:ext cx="7300913" cy="2961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13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9E7680-5CE6-4F85-AD66-74FEAFB63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8" r="9107"/>
          <a:stretch/>
        </p:blipFill>
        <p:spPr>
          <a:xfrm>
            <a:off x="10675172" y="43056"/>
            <a:ext cx="1516828" cy="1838434"/>
          </a:xfrm>
          <a:prstGeom prst="rect">
            <a:avLst/>
          </a:prstGeom>
        </p:spPr>
      </p:pic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43801"/>
              </p:ext>
            </p:extLst>
          </p:nvPr>
        </p:nvGraphicFramePr>
        <p:xfrm>
          <a:off x="518887" y="1216485"/>
          <a:ext cx="9873616" cy="2511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63591">
                  <a:extLst>
                    <a:ext uri="{9D8B030D-6E8A-4147-A177-3AD203B41FA5}">
                      <a16:colId xmlns:a16="http://schemas.microsoft.com/office/drawing/2014/main" val="21042219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355947987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1509337879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318862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b="0" kern="12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Твердження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7157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ознайомлений повною мірою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маю загальне уявлення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не маю ніякої інформації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3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9.1 інформацією про кар'єри випускників за Вашою ОП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678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9.2 процедурою вирішення конфліктних ситуацій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281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9.3 процедурою повторного проходження контрольних заходів?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492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9.4 процедурою оскарження результатів контрольних заходів?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343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9.5 процедурою запобігання та врегулювання конфлікту інтересів?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83432"/>
                  </a:ext>
                </a:extLst>
              </a:tr>
            </a:tbl>
          </a:graphicData>
        </a:graphic>
      </p:graphicFrame>
      <p:sp>
        <p:nvSpPr>
          <p:cNvPr id="6" name="Прямокутник 5"/>
          <p:cNvSpPr/>
          <p:nvPr/>
        </p:nvSpPr>
        <p:spPr>
          <a:xfrm>
            <a:off x="518887" y="424056"/>
            <a:ext cx="9410700" cy="369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</a:rPr>
              <a:t>9</a:t>
            </a:r>
            <a:r>
              <a:rPr lang="uk-UA" b="1" dirty="0" smtClean="0">
                <a:latin typeface="Bookman Old Style" panose="02050604050505020204" pitchFamily="18" charset="0"/>
              </a:rPr>
              <a:t>. </a:t>
            </a:r>
            <a:r>
              <a:rPr lang="uk-UA" b="1" dirty="0">
                <a:latin typeface="Bookman Old Style" panose="02050604050505020204" pitchFamily="18" charset="0"/>
              </a:rPr>
              <a:t>Якою мірою Ви ознайомлені з</a:t>
            </a:r>
            <a:endParaRPr lang="uk-UA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6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43489</TotalTime>
  <Words>1468</Words>
  <Application>Microsoft Office PowerPoint</Application>
  <PresentationFormat>Широкий екран</PresentationFormat>
  <Paragraphs>244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Symbol</vt:lpstr>
      <vt:lpstr>Times New Roman</vt:lpstr>
      <vt:lpstr>Тема Office</vt:lpstr>
      <vt:lpstr>Аналіз результатів опитування науково-педагогічних працівників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Фахова підготовка менеджера: аналіз різних підходів</dc:title>
  <dc:creator>Iryna Skliar</dc:creator>
  <cp:lastModifiedBy>User</cp:lastModifiedBy>
  <cp:revision>201</cp:revision>
  <cp:lastPrinted>2023-05-01T05:48:52Z</cp:lastPrinted>
  <dcterms:created xsi:type="dcterms:W3CDTF">2020-04-24T10:40:31Z</dcterms:created>
  <dcterms:modified xsi:type="dcterms:W3CDTF">2023-12-25T01:00:04Z</dcterms:modified>
</cp:coreProperties>
</file>