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69A2A-6DE7-4C28-98F4-A593704F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32D994E-855B-40C3-B129-946271A8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06C6F8-4F65-4F15-A5D2-AF70C905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5D335A-7189-43CC-8FDC-9F9D8D9D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6F601B-677C-4246-ADE9-3491877E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651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769C-213E-45CE-957F-D1F49812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6E720D-CAA3-45EE-95BE-048964B1A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7F0E00-C92F-4ADC-9D18-28C53638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4EA90F-803E-4F09-A172-E38AFD81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9DEC-907F-4462-A087-EDD117D8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218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A27D2A-8C1C-4100-909B-7DDD9F86A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BA6212-BE62-4EAA-97B4-FFBEB101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101C53-85C1-4102-8D38-888FE242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E068A2-4ECC-4E51-81CD-D44E9572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178368-37D4-4BE0-A3A8-69931FB3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34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2F77B-51BE-4779-A396-44AF716E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19A0E8-5259-498D-8BA4-6A701C252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F4B067-F50B-455C-B5F0-2EA5D09B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BC34DE-F523-4B3A-A30A-EC945DF6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09D4D9-8CE6-4296-98EE-783B0E62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294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03A99-A5DA-4958-983A-CAC5163F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8255F6-4B03-4628-B5C1-4B3B11A4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7774AD-033F-4EA7-A0B3-450E261C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5980C1-C36A-442E-889F-0F35C024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386529-2DEA-47AB-B658-C41AC9CC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4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E1915-4041-427F-8147-8AA580B1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949ACD-2ADA-4044-811F-FCD827D17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DAFFE9-771E-4E47-B3AB-601D92402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1E2BA4-6B4D-4771-AFB1-9EED5388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83D8C0-52C4-4523-8D03-E061951C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D4DB86-E656-46C0-995A-1DEDD75B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1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D4DE5-B237-49EB-8E7F-C04F865C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AFDC62-739C-4B46-89D0-921D2C2B3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A7860FA-4778-47A8-85FD-9F8AE968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17EBA40-5C45-4ED3-9ED0-731DDF6AD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7A4EE88-3295-4B49-B493-18B9ECC8D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CE02E6-78F3-47A2-9559-D65E441A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C8AE93-A793-4632-92F6-CE060A9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C7AAE1-3C79-4846-A7C4-EE63601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19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C9525-2CB2-4D7A-9D25-C4994EEE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CF1F2A-0D96-44B7-883D-8B2BDD60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D09CECB-4F57-41F3-807A-F0DDC806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362B-80E1-4DD1-998D-973624E9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55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636DA1B-DF26-4D7E-8ED7-9EE6A84E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D2CA90-045F-4ED4-BEEF-EB098ADE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D293A2-0DDD-4AC2-8885-BD5D753C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082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EAD1-10B8-4CCB-8233-D907DC1B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AC8B0E-7214-4357-B381-BA07112DD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A6A6179-DF35-4F8C-B10E-0C498127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5D639F-15D8-435D-97D4-6913F836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1B2E23-945A-4DDE-BFAB-397DC927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FD7733-0338-460F-9E8E-1600FA7B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210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05A3C-DF35-4E95-8B9D-0C9E395A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445A52F-D8D2-4A24-9AE1-07FB5B0AE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9FAFC6-AD18-459D-8FC1-E21E727A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18CA98-2D6D-4309-A668-281F87A1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76F62F-FF75-47D4-B5FA-0E9CC549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B30546-07B7-4F76-8088-982A7ED2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664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4E364CD-7F90-4546-AA0D-459705E5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F05AA0-368E-49F2-BDA5-783E8D49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6D220E-2F4C-46EA-99C6-027BDB6ED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BB8B-0787-4DB5-8BCE-528655985D09}" type="datetimeFigureOut">
              <a:rPr lang="ru-UA" smtClean="0"/>
              <a:t>05/24/2023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AA7D39-8D1F-49C6-9F63-75320E12D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6FDFC-665F-4E82-AFAF-F00C0C6B9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931A-5FEB-4DBB-9268-EB263F505B3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4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snau.com.ua/%d0%b5%d0%bb%d0%b5%d0%ba%d1%82%d1%80%d0%be%d0%bd%d0%bd%d0%b0-%d0%b1%d1%96%d0%b1%d0%bb%d1%96%d0%be%d1%82%d0%b5%d0%ba%d0%b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rfksna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rfksnau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rksnau.com.ua/" TargetMode="External"/><Relationship Id="rId4" Type="http://schemas.openxmlformats.org/officeDocument/2006/relationships/hyperlink" Target="https://www.facebook.com/groups/517740230406184" TargetMode="Externa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276117-79C5-4DDA-B46E-14D80C89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3">
            <a:extLst>
              <a:ext uri="{FF2B5EF4-FFF2-40B4-BE49-F238E27FC236}">
                <a16:creationId xmlns:a16="http://schemas.microsoft.com/office/drawing/2014/main" id="{305D7A93-EAEA-4F32-B64D-267992D8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4" y="2405176"/>
            <a:ext cx="11299970" cy="2387600"/>
          </a:xfrm>
        </p:spPr>
        <p:txBody>
          <a:bodyPr>
            <a:noAutofit/>
          </a:bodyPr>
          <a:lstStyle/>
          <a:p>
            <a:r>
              <a:rPr lang="uk-UA" altLang="ru-UA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внутрішньої системи забезпечення якості освіти у ВСП «Роменський фаховий коледж СНАУ»</a:t>
            </a:r>
            <a:endParaRPr lang="ru-RU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7A9609-0244-4A76-B499-5F9C70C99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F6D1DE5-2214-4D04-B6FC-DEFF2629F63B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80414-7CB8-4E29-A7D5-B9D0EA1668F7}"/>
              </a:ext>
            </a:extLst>
          </p:cNvPr>
          <p:cNvSpPr txBox="1"/>
          <p:nvPr/>
        </p:nvSpPr>
        <p:spPr>
          <a:xfrm>
            <a:off x="5310231" y="6040073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Ромни 2023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79210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" y="-555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-27963" y="932741"/>
            <a:ext cx="11459361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Ресурсне забезпечення освітнього процесу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E162977C-0F26-4515-AE08-2EFC71CD0B46}"/>
              </a:ext>
            </a:extLst>
          </p:cNvPr>
          <p:cNvSpPr/>
          <p:nvPr/>
        </p:nvSpPr>
        <p:spPr>
          <a:xfrm>
            <a:off x="4160938" y="2675776"/>
            <a:ext cx="3523378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b="1" dirty="0"/>
              <a:t>Навчально-методичне забезпечення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EF117013-EB74-4087-A141-E70F1FCD0D33}"/>
              </a:ext>
            </a:extLst>
          </p:cNvPr>
          <p:cNvSpPr/>
          <p:nvPr/>
        </p:nvSpPr>
        <p:spPr>
          <a:xfrm>
            <a:off x="433781" y="4207409"/>
            <a:ext cx="3222771" cy="53901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Навчально-методичні комплекси дисциплін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62EB20D0-76D7-4AE3-AA2E-9FCB7B49F75B}"/>
              </a:ext>
            </a:extLst>
          </p:cNvPr>
          <p:cNvSpPr/>
          <p:nvPr/>
        </p:nvSpPr>
        <p:spPr>
          <a:xfrm>
            <a:off x="4374858" y="4202760"/>
            <a:ext cx="3222770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Навчально-методичні комплекси навчальних практик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6FBD52B-A4DC-419E-89C6-464D4EABFC2B}"/>
              </a:ext>
            </a:extLst>
          </p:cNvPr>
          <p:cNvSpPr/>
          <p:nvPr/>
        </p:nvSpPr>
        <p:spPr>
          <a:xfrm>
            <a:off x="8220743" y="4185477"/>
            <a:ext cx="3222770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Програми виробничих практик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A15706DF-87B2-46CF-AE88-98FE9EBCFDD9}"/>
              </a:ext>
            </a:extLst>
          </p:cNvPr>
          <p:cNvSpPr/>
          <p:nvPr/>
        </p:nvSpPr>
        <p:spPr>
          <a:xfrm>
            <a:off x="4391515" y="5035105"/>
            <a:ext cx="3222770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Силабуси вибіркових дисциплін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A1C4E17A-8A7B-4D47-8A28-94AE8C1523B3}"/>
              </a:ext>
            </a:extLst>
          </p:cNvPr>
          <p:cNvSpPr/>
          <p:nvPr/>
        </p:nvSpPr>
        <p:spPr>
          <a:xfrm>
            <a:off x="418750" y="5081527"/>
            <a:ext cx="3222770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Методичні вказівки та рекомендації</a:t>
            </a: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91A66FD7-485C-4959-BB29-7503520DD061}"/>
              </a:ext>
            </a:extLst>
          </p:cNvPr>
          <p:cNvSpPr/>
          <p:nvPr/>
        </p:nvSpPr>
        <p:spPr>
          <a:xfrm>
            <a:off x="6555877" y="3387055"/>
            <a:ext cx="3436690" cy="53901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Навчальний план спеціальності</a:t>
            </a: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7364897D-2C62-41A6-8681-9FC430B2EF53}"/>
              </a:ext>
            </a:extLst>
          </p:cNvPr>
          <p:cNvSpPr/>
          <p:nvPr/>
        </p:nvSpPr>
        <p:spPr>
          <a:xfrm>
            <a:off x="1938207" y="3387055"/>
            <a:ext cx="3436690" cy="53901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Освітньо-професійна програма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3439F244-B486-4027-A787-0D94516BAAA0}"/>
              </a:ext>
            </a:extLst>
          </p:cNvPr>
          <p:cNvSpPr/>
          <p:nvPr/>
        </p:nvSpPr>
        <p:spPr>
          <a:xfrm>
            <a:off x="7298423" y="460624"/>
            <a:ext cx="4613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Ресурсне забезпечення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B96F03-A3DF-4A6F-8C4D-76D70A518C32}"/>
              </a:ext>
            </a:extLst>
          </p:cNvPr>
          <p:cNvSpPr/>
          <p:nvPr/>
        </p:nvSpPr>
        <p:spPr>
          <a:xfrm>
            <a:off x="271883" y="1427275"/>
            <a:ext cx="11301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  Навчально-методичне забезпечення</a:t>
            </a:r>
            <a:r>
              <a:rPr lang="uk-UA" dirty="0"/>
              <a:t> – це сукупність нормативних, навчально-методичних та контрольних матеріалів, призначених для забезпечення якісної підготовки фахівців, формування у здобувачів освіти відповідних компетентностей, передбачених освітньо-професійною програмою.</a:t>
            </a:r>
          </a:p>
          <a:p>
            <a:pPr algn="just"/>
            <a:r>
              <a:rPr lang="uk-UA" dirty="0"/>
              <a:t>    У коледжі розроблене відповідне навчально-методичне забезпечення усіх компонентів освітньо-професійних програм.</a:t>
            </a:r>
            <a:endParaRPr lang="ru-UA" dirty="0"/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74849F7B-E708-4AF8-989D-E935C903511D}"/>
              </a:ext>
            </a:extLst>
          </p:cNvPr>
          <p:cNvSpPr/>
          <p:nvPr/>
        </p:nvSpPr>
        <p:spPr>
          <a:xfrm>
            <a:off x="8208628" y="5006003"/>
            <a:ext cx="3222770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Робочі зошити дисциплін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DDB7CD3B-33F2-4A25-90DE-887FF3DF262B}"/>
              </a:ext>
            </a:extLst>
          </p:cNvPr>
          <p:cNvSpPr/>
          <p:nvPr/>
        </p:nvSpPr>
        <p:spPr>
          <a:xfrm>
            <a:off x="3922428" y="5856964"/>
            <a:ext cx="3967417" cy="52756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b="1" dirty="0"/>
              <a:t>Критерії оцінювання якості знань та умінь</a:t>
            </a:r>
          </a:p>
        </p:txBody>
      </p:sp>
    </p:spTree>
    <p:extLst>
      <p:ext uri="{BB962C8B-B14F-4D97-AF65-F5344CB8AC3E}">
        <p14:creationId xmlns:p14="http://schemas.microsoft.com/office/powerpoint/2010/main" val="36287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" y="-1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209750-76E1-47E3-A7B3-A703BC5FB02B}"/>
              </a:ext>
            </a:extLst>
          </p:cNvPr>
          <p:cNvSpPr/>
          <p:nvPr/>
        </p:nvSpPr>
        <p:spPr>
          <a:xfrm>
            <a:off x="324374" y="1039274"/>
            <a:ext cx="1119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   </a:t>
            </a:r>
            <a:r>
              <a:rPr lang="uk-UA" b="1" dirty="0"/>
              <a:t>Матеріально-технічне забезпечення освітнього процесу</a:t>
            </a:r>
            <a:r>
              <a:rPr lang="uk-UA" dirty="0"/>
              <a:t>.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3439F244-B486-4027-A787-0D94516BAAA0}"/>
              </a:ext>
            </a:extLst>
          </p:cNvPr>
          <p:cNvSpPr/>
          <p:nvPr/>
        </p:nvSpPr>
        <p:spPr>
          <a:xfrm>
            <a:off x="7298423" y="469013"/>
            <a:ext cx="4613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Ресурсне забезпечення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CDA372E6-F367-4CE2-9B86-F992210A0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71139"/>
              </p:ext>
            </p:extLst>
          </p:nvPr>
        </p:nvGraphicFramePr>
        <p:xfrm>
          <a:off x="274039" y="1497683"/>
          <a:ext cx="11319546" cy="403838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8856830">
                  <a:extLst>
                    <a:ext uri="{9D8B030D-6E8A-4147-A177-3AD203B41FA5}">
                      <a16:colId xmlns:a16="http://schemas.microsoft.com/office/drawing/2014/main" val="744313974"/>
                    </a:ext>
                  </a:extLst>
                </a:gridCol>
                <a:gridCol w="2462716">
                  <a:extLst>
                    <a:ext uri="{9D8B030D-6E8A-4147-A177-3AD203B41FA5}">
                      <a16:colId xmlns:a16="http://schemas.microsoft.com/office/drawing/2014/main" val="107633560"/>
                    </a:ext>
                  </a:extLst>
                </a:gridCol>
              </a:tblGrid>
              <a:tr h="46534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Найменування приміщення</a:t>
                      </a:r>
                      <a:endParaRPr lang="uk-UA" sz="1400" noProof="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Площа приміщень, м.кв.</a:t>
                      </a:r>
                      <a:endParaRPr lang="uk-UA" sz="1400" noProof="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499735"/>
                  </a:ext>
                </a:extLst>
              </a:tr>
              <a:tr h="60385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 Навчальні приміщення, усього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тому числі: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6647,60</a:t>
                      </a:r>
                      <a:endParaRPr lang="ru-UA" sz="1400" b="1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34489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приміщення для занять студентів, слухачів (лекційні, аудиторні приміщення, кабінети, лабораторії </a:t>
                      </a:r>
                      <a:r>
                        <a:rPr lang="uk-UA" sz="1400">
                          <a:effectLst/>
                        </a:rPr>
                        <a:t>тощо)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6133,40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955966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комп’ютерні лабораторії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226,00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149488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спортивні зали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288,20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3348"/>
                  </a:ext>
                </a:extLst>
              </a:tr>
              <a:tr h="2958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 </a:t>
                      </a:r>
                      <a:r>
                        <a:rPr lang="uk-UA" sz="1400" noProof="0">
                          <a:effectLst/>
                        </a:rPr>
                        <a:t>Приміщення </a:t>
                      </a:r>
                      <a:r>
                        <a:rPr lang="uk-UA" sz="1400" noProof="0" dirty="0">
                          <a:effectLst/>
                        </a:rPr>
                        <a:t>для педагогічних працівників</a:t>
                      </a:r>
                      <a:endParaRPr lang="uk-UA" sz="1400" noProof="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610,30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464277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 Службові приміщення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872,70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380907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 Бібліотека, у тому числі читальні зали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221,90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7725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5. Гуртожитки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6904,30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04652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6. Їдальні, буфети 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595,00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270437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 Медичні пункти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78,00</a:t>
                      </a:r>
                      <a:endParaRPr lang="ru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640439"/>
                  </a:ext>
                </a:extLst>
              </a:tr>
              <a:tr h="291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8. Інші</a:t>
                      </a:r>
                      <a:endParaRPr lang="uk-UA" sz="1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5979,30</a:t>
                      </a:r>
                      <a:endParaRPr lang="ru-UA" sz="1400" b="1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41626"/>
                  </a:ext>
                </a:extLst>
              </a:tr>
            </a:tbl>
          </a:graphicData>
        </a:graphic>
      </p:graphicFrame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AC531E0-4E32-4F44-818E-9243DEC466FF}"/>
              </a:ext>
            </a:extLst>
          </p:cNvPr>
          <p:cNvSpPr/>
          <p:nvPr/>
        </p:nvSpPr>
        <p:spPr>
          <a:xfrm>
            <a:off x="219392" y="5578676"/>
            <a:ext cx="11301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Коледж забезпечений приміщеннями відповідно до Ліцензійних умов провадження освітньої діяльності.</a:t>
            </a:r>
          </a:p>
          <a:p>
            <a:pPr algn="just"/>
            <a:r>
              <a:rPr lang="uk-UA" dirty="0"/>
              <a:t>У коледжі функціонує об'єкт укриття під час повітряних тривог. </a:t>
            </a:r>
          </a:p>
          <a:p>
            <a:pPr algn="just"/>
            <a:r>
              <a:rPr lang="uk-UA" dirty="0"/>
              <a:t>У коледжі організований доступ до приміщень для здобувачів з обмеженими фізичними можливостями.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818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209750-76E1-47E3-A7B3-A703BC5FB02B}"/>
              </a:ext>
            </a:extLst>
          </p:cNvPr>
          <p:cNvSpPr/>
          <p:nvPr/>
        </p:nvSpPr>
        <p:spPr>
          <a:xfrm>
            <a:off x="324374" y="1056052"/>
            <a:ext cx="1119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   </a:t>
            </a:r>
            <a:r>
              <a:rPr lang="uk-UA" b="1" dirty="0"/>
              <a:t>Інформаційне забезпечення освітнього процесу</a:t>
            </a:r>
            <a:r>
              <a:rPr lang="uk-UA" dirty="0"/>
              <a:t>.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3439F244-B486-4027-A787-0D94516BAAA0}"/>
              </a:ext>
            </a:extLst>
          </p:cNvPr>
          <p:cNvSpPr/>
          <p:nvPr/>
        </p:nvSpPr>
        <p:spPr>
          <a:xfrm>
            <a:off x="7298423" y="469013"/>
            <a:ext cx="4613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Ресурсне забезпечення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9F7F8B-CFB1-4DA6-AFE4-419CDAEA02E0}"/>
              </a:ext>
            </a:extLst>
          </p:cNvPr>
          <p:cNvSpPr/>
          <p:nvPr/>
        </p:nvSpPr>
        <p:spPr>
          <a:xfrm>
            <a:off x="342550" y="3556932"/>
            <a:ext cx="2863443" cy="14878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Забезпечення доступу до мережі Інтернет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13B7F4DF-8674-4A73-B83F-B9C4649A5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79681"/>
              </p:ext>
            </p:extLst>
          </p:nvPr>
        </p:nvGraphicFramePr>
        <p:xfrm>
          <a:off x="391486" y="1524241"/>
          <a:ext cx="11115766" cy="177892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24801">
                  <a:extLst>
                    <a:ext uri="{9D8B030D-6E8A-4147-A177-3AD203B41FA5}">
                      <a16:colId xmlns:a16="http://schemas.microsoft.com/office/drawing/2014/main" val="4055250862"/>
                    </a:ext>
                  </a:extLst>
                </a:gridCol>
                <a:gridCol w="1409339">
                  <a:extLst>
                    <a:ext uri="{9D8B030D-6E8A-4147-A177-3AD203B41FA5}">
                      <a16:colId xmlns:a16="http://schemas.microsoft.com/office/drawing/2014/main" val="1276139697"/>
                    </a:ext>
                  </a:extLst>
                </a:gridCol>
                <a:gridCol w="2426607">
                  <a:extLst>
                    <a:ext uri="{9D8B030D-6E8A-4147-A177-3AD203B41FA5}">
                      <a16:colId xmlns:a16="http://schemas.microsoft.com/office/drawing/2014/main" val="1051019942"/>
                    </a:ext>
                  </a:extLst>
                </a:gridCol>
                <a:gridCol w="2153752">
                  <a:extLst>
                    <a:ext uri="{9D8B030D-6E8A-4147-A177-3AD203B41FA5}">
                      <a16:colId xmlns:a16="http://schemas.microsoft.com/office/drawing/2014/main" val="1709093712"/>
                    </a:ext>
                  </a:extLst>
                </a:gridCol>
                <a:gridCol w="2601267">
                  <a:extLst>
                    <a:ext uri="{9D8B030D-6E8A-4147-A177-3AD203B41FA5}">
                      <a16:colId xmlns:a16="http://schemas.microsoft.com/office/drawing/2014/main" val="1257664579"/>
                    </a:ext>
                  </a:extLst>
                </a:gridCol>
              </a:tblGrid>
              <a:tr h="889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Найменування бібліотеки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Площа, кв. метрів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Обсяг фондів навчальної, наукової літератури, примірників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Площа читального залу, кв. метрів, кількість місць</a:t>
                      </a:r>
                      <a:endParaRPr lang="ru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Примітка*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15143"/>
                  </a:ext>
                </a:extLst>
              </a:tr>
              <a:tr h="889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Бібліотека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ВСП «Роменський фаховий коледж СНАУ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221,9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12398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80,0/25</a:t>
                      </a:r>
                      <a:endParaRPr lang="ru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hlinkClick r:id="rId4"/>
                        </a:rPr>
                        <a:t>Електронна бібліотека з постійним онлайн доступом. 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837464"/>
                  </a:ext>
                </a:extLst>
              </a:tr>
            </a:tbl>
          </a:graphicData>
        </a:graphic>
      </p:graphicFrame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FCD1BC0-77F7-4892-AADE-FF88F24EFA56}"/>
              </a:ext>
            </a:extLst>
          </p:cNvPr>
          <p:cNvSpPr/>
          <p:nvPr/>
        </p:nvSpPr>
        <p:spPr>
          <a:xfrm>
            <a:off x="3400692" y="3560198"/>
            <a:ext cx="8106561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  </a:t>
            </a:r>
            <a:r>
              <a:rPr lang="uk-UA" dirty="0"/>
              <a:t> Навчальні корпуси коледжу, лабораторний корпус та гуртожитки мають постійний доступ до мережі Інтернет у тому числі </a:t>
            </a:r>
            <a:r>
              <a:rPr lang="en-US" dirty="0"/>
              <a:t>Wi-Fi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    У коледжі функціонують три лабораторії інформаційних систем і технологій</a:t>
            </a:r>
            <a:r>
              <a:rPr lang="ru-RU" dirty="0"/>
              <a:t>. </a:t>
            </a:r>
          </a:p>
          <a:p>
            <a:pPr algn="just"/>
            <a:r>
              <a:rPr lang="uk-UA" dirty="0"/>
              <a:t>    Коледж працює на платформі </a:t>
            </a:r>
            <a:r>
              <a:rPr lang="en-US" dirty="0"/>
              <a:t>G Suite for Education</a:t>
            </a:r>
            <a:r>
              <a:rPr lang="uk-UA" dirty="0"/>
              <a:t> та має свій закритий домен </a:t>
            </a:r>
            <a:r>
              <a:rPr lang="en-US" dirty="0"/>
              <a:t>rksnau.com</a:t>
            </a:r>
            <a:r>
              <a:rPr lang="uk-UA" dirty="0"/>
              <a:t>. Створений єдиний інформаційний простір для управління ОП.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5733D3-0325-41F8-89E4-5AED4D7FA5FE}"/>
              </a:ext>
            </a:extLst>
          </p:cNvPr>
          <p:cNvSpPr/>
          <p:nvPr/>
        </p:nvSpPr>
        <p:spPr>
          <a:xfrm>
            <a:off x="3400691" y="5133614"/>
            <a:ext cx="8106561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Дистанційне навчання у коледжі організоване на платформі</a:t>
            </a:r>
            <a:r>
              <a:rPr lang="ru-RU" dirty="0"/>
              <a:t>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uk-UA" dirty="0"/>
              <a:t>у додатку   </a:t>
            </a:r>
          </a:p>
          <a:p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Classroom</a:t>
            </a:r>
            <a:r>
              <a:rPr lang="ru-RU" dirty="0"/>
              <a:t>.</a:t>
            </a:r>
            <a:r>
              <a:rPr lang="uk-UA" dirty="0"/>
              <a:t> Коледж надає безкоштовний набір засобів комунікації та співпраці, у тому числі рішення </a:t>
            </a:r>
            <a:r>
              <a:rPr lang="en-US" dirty="0"/>
              <a:t>Gmail, Docs </a:t>
            </a:r>
            <a:r>
              <a:rPr lang="uk-UA" dirty="0"/>
              <a:t>і </a:t>
            </a:r>
            <a:r>
              <a:rPr lang="en-US" dirty="0"/>
              <a:t>Drive, </a:t>
            </a:r>
            <a:r>
              <a:rPr lang="ru-RU" dirty="0" err="1"/>
              <a:t>Google</a:t>
            </a:r>
            <a:r>
              <a:rPr lang="en-US" dirty="0"/>
              <a:t> Meet</a:t>
            </a:r>
            <a:r>
              <a:rPr lang="ru-RU" dirty="0"/>
              <a:t> </a:t>
            </a:r>
            <a:r>
              <a:rPr lang="uk-UA" dirty="0"/>
              <a:t>що дозволяють викладачам проводити заняття де б вони не знаходилися.</a:t>
            </a:r>
            <a:endParaRPr lang="ru-UA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235388B-17F4-46E6-847D-1269811252F6}"/>
              </a:ext>
            </a:extLst>
          </p:cNvPr>
          <p:cNvSpPr/>
          <p:nvPr/>
        </p:nvSpPr>
        <p:spPr>
          <a:xfrm>
            <a:off x="342550" y="5121327"/>
            <a:ext cx="2863443" cy="121261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Організація дистанційного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311791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209750-76E1-47E3-A7B3-A703BC5FB02B}"/>
              </a:ext>
            </a:extLst>
          </p:cNvPr>
          <p:cNvSpPr/>
          <p:nvPr/>
        </p:nvSpPr>
        <p:spPr>
          <a:xfrm>
            <a:off x="408263" y="921302"/>
            <a:ext cx="1119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   </a:t>
            </a:r>
            <a:r>
              <a:rPr lang="uk-UA" b="1" dirty="0"/>
              <a:t>Забезпечення публічності інформації </a:t>
            </a:r>
            <a:r>
              <a:rPr lang="ru-RU" b="1" dirty="0"/>
              <a:t>про </a:t>
            </a:r>
            <a:r>
              <a:rPr lang="uk-UA" b="1" dirty="0"/>
              <a:t>освітню діяльність коледжу</a:t>
            </a: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22FE354-CAD2-4700-8DF8-DA083E5FCE39}"/>
              </a:ext>
            </a:extLst>
          </p:cNvPr>
          <p:cNvSpPr/>
          <p:nvPr/>
        </p:nvSpPr>
        <p:spPr>
          <a:xfrm>
            <a:off x="274040" y="1335826"/>
            <a:ext cx="9004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забезпечений дистанційного доступу до публічних документів Коледжу у відповідності до Ліцензійних умов провадження освітньої діяльності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забезпечене постійне і якісне функціонування сайту коледжу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забезпечений інформаційний супровід здобувачів освіти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створені та забезпечені супроводом сторінки коледжу у соціальних</a:t>
            </a:r>
            <a:r>
              <a:rPr lang="ru-RU" dirty="0"/>
              <a:t> мережах, </a:t>
            </a:r>
            <a:r>
              <a:rPr lang="uk-UA" dirty="0"/>
              <a:t>відеохостингах</a:t>
            </a:r>
            <a:r>
              <a:rPr lang="ru-RU" dirty="0"/>
              <a:t> та мессенджерах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Проводиться постійна робота щодо розвитку та оновлення комп'ютерної мережі коледжу </a:t>
            </a:r>
          </a:p>
        </p:txBody>
      </p:sp>
      <p:pic>
        <p:nvPicPr>
          <p:cNvPr id="7" name="Рисунок 6">
            <a:hlinkClick r:id="rId4"/>
            <a:extLst>
              <a:ext uri="{FF2B5EF4-FFF2-40B4-BE49-F238E27FC236}">
                <a16:creationId xmlns:a16="http://schemas.microsoft.com/office/drawing/2014/main" id="{B3EC6E79-CA2C-49A3-9D09-383356310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07" t="-146" r="9623"/>
          <a:stretch/>
        </p:blipFill>
        <p:spPr>
          <a:xfrm>
            <a:off x="54294" y="3720136"/>
            <a:ext cx="4633705" cy="3000256"/>
          </a:xfrm>
          <a:prstGeom prst="rect">
            <a:avLst/>
          </a:prstGeom>
        </p:spPr>
      </p:pic>
      <p:pic>
        <p:nvPicPr>
          <p:cNvPr id="15" name="Рисунок 14">
            <a:hlinkClick r:id="rId6"/>
            <a:extLst>
              <a:ext uri="{FF2B5EF4-FFF2-40B4-BE49-F238E27FC236}">
                <a16:creationId xmlns:a16="http://schemas.microsoft.com/office/drawing/2014/main" id="{9ACF2395-2225-4AB1-AE3E-08CE0F364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862" t="6218" r="39702" b="25770"/>
          <a:stretch/>
        </p:blipFill>
        <p:spPr>
          <a:xfrm>
            <a:off x="9422088" y="1503606"/>
            <a:ext cx="2354518" cy="4407606"/>
          </a:xfrm>
          <a:prstGeom prst="rect">
            <a:avLst/>
          </a:prstGeom>
        </p:spPr>
      </p:pic>
      <p:pic>
        <p:nvPicPr>
          <p:cNvPr id="9" name="Рисунок 8">
            <a:hlinkClick r:id="rId8"/>
            <a:extLst>
              <a:ext uri="{FF2B5EF4-FFF2-40B4-BE49-F238E27FC236}">
                <a16:creationId xmlns:a16="http://schemas.microsoft.com/office/drawing/2014/main" id="{3327A4E1-7215-4883-81B2-386EB19F3D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187"/>
          <a:stretch/>
        </p:blipFill>
        <p:spPr>
          <a:xfrm>
            <a:off x="7306810" y="3678676"/>
            <a:ext cx="4812727" cy="3082851"/>
          </a:xfrm>
          <a:prstGeom prst="rect">
            <a:avLst/>
          </a:prstGeom>
        </p:spPr>
      </p:pic>
      <p:pic>
        <p:nvPicPr>
          <p:cNvPr id="6" name="Рисунок 5">
            <a:hlinkClick r:id="rId10"/>
            <a:extLst>
              <a:ext uri="{FF2B5EF4-FFF2-40B4-BE49-F238E27FC236}">
                <a16:creationId xmlns:a16="http://schemas.microsoft.com/office/drawing/2014/main" id="{56391F71-ABA6-42ED-8E14-FF403970BF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6641" y="3544452"/>
            <a:ext cx="4097988" cy="30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209750-76E1-47E3-A7B3-A703BC5FB02B}"/>
              </a:ext>
            </a:extLst>
          </p:cNvPr>
          <p:cNvSpPr/>
          <p:nvPr/>
        </p:nvSpPr>
        <p:spPr>
          <a:xfrm>
            <a:off x="559265" y="921302"/>
            <a:ext cx="11196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   </a:t>
            </a:r>
            <a:r>
              <a:rPr lang="uk-UA" sz="2000" b="1" dirty="0"/>
              <a:t>Забезпечення дотримання академічної доброчесності </a:t>
            </a:r>
            <a:endParaRPr lang="uk-UA" b="1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1C88B9FA-6E3A-4874-83E5-798EA3CFCEE0}"/>
              </a:ext>
            </a:extLst>
          </p:cNvPr>
          <p:cNvSpPr/>
          <p:nvPr/>
        </p:nvSpPr>
        <p:spPr>
          <a:xfrm>
            <a:off x="209724" y="1386418"/>
            <a:ext cx="2206305" cy="178462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Комісія з питань академічної доброчесності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77FED32-B1C3-4AC1-ADBE-2B54615C4306}"/>
              </a:ext>
            </a:extLst>
          </p:cNvPr>
          <p:cNvSpPr/>
          <p:nvPr/>
        </p:nvSpPr>
        <p:spPr>
          <a:xfrm>
            <a:off x="2625752" y="1412210"/>
            <a:ext cx="9227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здійснення контролю за дотриманням учасниками освітнього процесу норм академічної доброчесності та професійної етики;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сприяння</a:t>
            </a:r>
            <a:r>
              <a:rPr lang="ru-RU" dirty="0"/>
              <a:t> </a:t>
            </a:r>
            <a:r>
              <a:rPr lang="uk-UA" dirty="0"/>
              <a:t>підвищенню ефективності впровадження принципів академічної доброчесності та професійної етики в освітній процес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одержання, розгляд та здійснення  аналізу заяв щодо порушення академічної доброчесності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06FFAF95-A31C-46C3-B075-4960C19BB909}"/>
              </a:ext>
            </a:extLst>
          </p:cNvPr>
          <p:cNvSpPr/>
          <p:nvPr/>
        </p:nvSpPr>
        <p:spPr>
          <a:xfrm>
            <a:off x="209723" y="4685253"/>
            <a:ext cx="2206305" cy="92333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Експертні комісії спеціальностей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92369F2-7E02-4A9B-A044-19EC44EB7EC9}"/>
              </a:ext>
            </a:extLst>
          </p:cNvPr>
          <p:cNvSpPr/>
          <p:nvPr/>
        </p:nvSpPr>
        <p:spPr>
          <a:xfrm>
            <a:off x="531302" y="3284267"/>
            <a:ext cx="11196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   </a:t>
            </a:r>
            <a:r>
              <a:rPr lang="uk-UA" sz="2000" b="1" dirty="0"/>
              <a:t>Заходи щодо запобігання плагіату</a:t>
            </a:r>
            <a:endParaRPr lang="uk-UA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974579-3F97-4E55-98C8-2E5F5A019558}"/>
              </a:ext>
            </a:extLst>
          </p:cNvPr>
          <p:cNvSpPr/>
          <p:nvPr/>
        </p:nvSpPr>
        <p:spPr>
          <a:xfrm>
            <a:off x="2659307" y="3731980"/>
            <a:ext cx="9102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створення, упорядкування та функціонування електронної бази робіт здобувачів освіти  та педагогічних працівників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перевірка робіт та формування звітів для експертних комісій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E691C82B-777D-451D-9444-0832B2D45B9B}"/>
              </a:ext>
            </a:extLst>
          </p:cNvPr>
          <p:cNvSpPr/>
          <p:nvPr/>
        </p:nvSpPr>
        <p:spPr>
          <a:xfrm>
            <a:off x="209723" y="3760130"/>
            <a:ext cx="2206305" cy="79533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Репозиторій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F170AA3-2265-4375-80BC-B799498240D4}"/>
              </a:ext>
            </a:extLst>
          </p:cNvPr>
          <p:cNvSpPr/>
          <p:nvPr/>
        </p:nvSpPr>
        <p:spPr>
          <a:xfrm>
            <a:off x="2625751" y="4649881"/>
            <a:ext cx="9102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перегляд електронних звітів перевірки на </a:t>
            </a:r>
            <a:r>
              <a:rPr lang="uk-UA" dirty="0" err="1"/>
              <a:t>пла</a:t>
            </a:r>
            <a:r>
              <a:rPr lang="ru-RU" dirty="0" err="1"/>
              <a:t>гіат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надання протоколу аналізу звіту подібності дипломного проєкту та вмотивованого висновку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FE226F93-AF7B-4ACE-8ACF-12D3D1A35CD9}"/>
              </a:ext>
            </a:extLst>
          </p:cNvPr>
          <p:cNvSpPr/>
          <p:nvPr/>
        </p:nvSpPr>
        <p:spPr>
          <a:xfrm>
            <a:off x="209722" y="5738369"/>
            <a:ext cx="2206305" cy="64633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Сервіс перевірки на плагіат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DA4C846-AFFB-4669-B3F4-5199B166483F}"/>
              </a:ext>
            </a:extLst>
          </p:cNvPr>
          <p:cNvSpPr/>
          <p:nvPr/>
        </p:nvSpPr>
        <p:spPr>
          <a:xfrm>
            <a:off x="2625751" y="5705811"/>
            <a:ext cx="910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Заключення договору про співпрацю із сервісом перевірки на плагіат </a:t>
            </a:r>
            <a:r>
              <a:rPr lang="en-US" dirty="0" err="1"/>
              <a:t>Unicheck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32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209750-76E1-47E3-A7B3-A703BC5FB02B}"/>
              </a:ext>
            </a:extLst>
          </p:cNvPr>
          <p:cNvSpPr/>
          <p:nvPr/>
        </p:nvSpPr>
        <p:spPr>
          <a:xfrm>
            <a:off x="559265" y="1131027"/>
            <a:ext cx="11196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   </a:t>
            </a:r>
            <a:r>
              <a:rPr lang="uk-UA" sz="2000" b="1" dirty="0"/>
              <a:t>План розвитку внутрішньої системи забезпечення якості у ВСП «Роменський фаховий коледж Сумського національного аграрного університету» на 2023 – 2024 навчальний рік.</a:t>
            </a:r>
            <a:endParaRPr lang="uk-UA" b="1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27B36C07-D5CB-4E63-9B6E-616D5252E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50670"/>
              </p:ext>
            </p:extLst>
          </p:nvPr>
        </p:nvGraphicFramePr>
        <p:xfrm>
          <a:off x="438092" y="2177063"/>
          <a:ext cx="11130327" cy="38910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4088">
                  <a:extLst>
                    <a:ext uri="{9D8B030D-6E8A-4147-A177-3AD203B41FA5}">
                      <a16:colId xmlns:a16="http://schemas.microsoft.com/office/drawing/2014/main" val="2696565678"/>
                    </a:ext>
                  </a:extLst>
                </a:gridCol>
                <a:gridCol w="7994708">
                  <a:extLst>
                    <a:ext uri="{9D8B030D-6E8A-4147-A177-3AD203B41FA5}">
                      <a16:colId xmlns:a16="http://schemas.microsoft.com/office/drawing/2014/main" val="2088482453"/>
                    </a:ext>
                  </a:extLst>
                </a:gridCol>
                <a:gridCol w="2491531">
                  <a:extLst>
                    <a:ext uri="{9D8B030D-6E8A-4147-A177-3AD203B41FA5}">
                      <a16:colId xmlns:a16="http://schemas.microsoft.com/office/drawing/2014/main" val="208161653"/>
                    </a:ext>
                  </a:extLst>
                </a:gridCol>
              </a:tblGrid>
              <a:tr h="47395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№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Назва заходу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Термін реалізації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70893"/>
                  </a:ext>
                </a:extLst>
              </a:tr>
              <a:tr h="352242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1.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/>
                        <a:t>Створення на базі Студентської ради коледжу сектор із забезпечення якості освіти та внести відповідні зміни у Положення про студентське самоврядування у ВСП </a:t>
                      </a:r>
                      <a:r>
                        <a:rPr lang="uk-UA" sz="1600" dirty="0"/>
                        <a:t>«Роменський фаховий коледж СНАУ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І семестр 2023-2024 </a:t>
                      </a:r>
                      <a:r>
                        <a:rPr lang="uk-UA" sz="1600" dirty="0" err="1"/>
                        <a:t>н.р</a:t>
                      </a:r>
                      <a:r>
                        <a:rPr lang="uk-UA" sz="1600" dirty="0"/>
                        <a:t>.</a:t>
                      </a:r>
                      <a:endParaRPr lang="ru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73093"/>
                  </a:ext>
                </a:extLst>
              </a:tr>
              <a:tr h="34394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2.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Розробити Положення про раду із забезпечення якості освіти у ВСП «Роменський фаховий коледж СНАУ»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І семестр 2023-2024 </a:t>
                      </a:r>
                      <a:r>
                        <a:rPr lang="uk-UA" sz="1600" dirty="0" err="1"/>
                        <a:t>н.р</a:t>
                      </a:r>
                      <a:r>
                        <a:rPr lang="uk-UA" sz="1600" dirty="0"/>
                        <a:t>.</a:t>
                      </a:r>
                      <a:endParaRPr lang="ru-UA" sz="1600" dirty="0"/>
                    </a:p>
                    <a:p>
                      <a:pPr algn="ctr"/>
                      <a:endParaRPr lang="ru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348758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3.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Створити раду із забезпечення якості освіти у ВСП «Роменський фаховий коледж СНАУ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ІІ семестр 2023-2024 </a:t>
                      </a:r>
                      <a:r>
                        <a:rPr lang="uk-UA" sz="1600" dirty="0" err="1"/>
                        <a:t>н.р</a:t>
                      </a:r>
                      <a:r>
                        <a:rPr lang="uk-UA" sz="1600" dirty="0"/>
                        <a:t>.</a:t>
                      </a:r>
                      <a:endParaRPr lang="ru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66687"/>
                  </a:ext>
                </a:extLst>
              </a:tr>
              <a:tr h="360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4.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/>
                        <a:t>Розробити Положення щодо проведення внутрішнього аудиту освітньо-професійних програм у  ВСП «Роменський фаховий коледж Сумського національного аграрного університету»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ІІ семестр 2023-2024 </a:t>
                      </a:r>
                      <a:r>
                        <a:rPr lang="uk-UA" sz="1600" dirty="0" err="1"/>
                        <a:t>н.р</a:t>
                      </a:r>
                      <a:r>
                        <a:rPr lang="uk-UA" sz="1600" dirty="0"/>
                        <a:t>.</a:t>
                      </a:r>
                      <a:endParaRPr lang="ru-UA" sz="1600" dirty="0"/>
                    </a:p>
                    <a:p>
                      <a:pPr algn="ctr"/>
                      <a:endParaRPr lang="ru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76536"/>
                  </a:ext>
                </a:extLst>
              </a:tr>
              <a:tr h="36072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5</a:t>
                      </a:r>
                      <a:endParaRPr lang="ru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/>
                        <a:t>Проведення внутрішнього аудиту освітньо-професійних програм за якими здійснюється підготовка у  ВСП «Роменський фаховий коледж Сумського національного аграрного університету»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ІІ семестр 2023-2024 </a:t>
                      </a:r>
                      <a:r>
                        <a:rPr lang="uk-UA" sz="1600" dirty="0" err="1"/>
                        <a:t>н.р</a:t>
                      </a:r>
                      <a:r>
                        <a:rPr lang="uk-UA" sz="1600" dirty="0"/>
                        <a:t>.</a:t>
                      </a:r>
                      <a:endParaRPr lang="ru-UA" sz="1600" dirty="0"/>
                    </a:p>
                    <a:p>
                      <a:pPr algn="ctr"/>
                      <a:endParaRPr lang="ru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2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49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4" name="Полілінія: фігура 3">
            <a:extLst>
              <a:ext uri="{FF2B5EF4-FFF2-40B4-BE49-F238E27FC236}">
                <a16:creationId xmlns:a16="http://schemas.microsoft.com/office/drawing/2014/main" id="{C0093338-3363-4B40-B6E1-BCB584D7FB0B}"/>
              </a:ext>
            </a:extLst>
          </p:cNvPr>
          <p:cNvSpPr/>
          <p:nvPr/>
        </p:nvSpPr>
        <p:spPr>
          <a:xfrm>
            <a:off x="483298" y="1716082"/>
            <a:ext cx="10950895" cy="388365"/>
          </a:xfrm>
          <a:custGeom>
            <a:avLst/>
            <a:gdLst>
              <a:gd name="connsiteX0" fmla="*/ 0 w 10950895"/>
              <a:gd name="connsiteY0" fmla="*/ 64729 h 388365"/>
              <a:gd name="connsiteX1" fmla="*/ 64729 w 10950895"/>
              <a:gd name="connsiteY1" fmla="*/ 0 h 388365"/>
              <a:gd name="connsiteX2" fmla="*/ 10886166 w 10950895"/>
              <a:gd name="connsiteY2" fmla="*/ 0 h 388365"/>
              <a:gd name="connsiteX3" fmla="*/ 10950895 w 10950895"/>
              <a:gd name="connsiteY3" fmla="*/ 64729 h 388365"/>
              <a:gd name="connsiteX4" fmla="*/ 10950895 w 10950895"/>
              <a:gd name="connsiteY4" fmla="*/ 323636 h 388365"/>
              <a:gd name="connsiteX5" fmla="*/ 10886166 w 10950895"/>
              <a:gd name="connsiteY5" fmla="*/ 388365 h 388365"/>
              <a:gd name="connsiteX6" fmla="*/ 64729 w 10950895"/>
              <a:gd name="connsiteY6" fmla="*/ 388365 h 388365"/>
              <a:gd name="connsiteX7" fmla="*/ 0 w 10950895"/>
              <a:gd name="connsiteY7" fmla="*/ 323636 h 388365"/>
              <a:gd name="connsiteX8" fmla="*/ 0 w 10950895"/>
              <a:gd name="connsiteY8" fmla="*/ 64729 h 38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388365">
                <a:moveTo>
                  <a:pt x="0" y="64729"/>
                </a:moveTo>
                <a:cubicBezTo>
                  <a:pt x="0" y="28980"/>
                  <a:pt x="28980" y="0"/>
                  <a:pt x="64729" y="0"/>
                </a:cubicBezTo>
                <a:lnTo>
                  <a:pt x="10886166" y="0"/>
                </a:lnTo>
                <a:cubicBezTo>
                  <a:pt x="10921915" y="0"/>
                  <a:pt x="10950895" y="28980"/>
                  <a:pt x="10950895" y="64729"/>
                </a:cubicBezTo>
                <a:lnTo>
                  <a:pt x="10950895" y="323636"/>
                </a:lnTo>
                <a:cubicBezTo>
                  <a:pt x="10950895" y="359385"/>
                  <a:pt x="10921915" y="388365"/>
                  <a:pt x="10886166" y="388365"/>
                </a:cubicBezTo>
                <a:lnTo>
                  <a:pt x="64729" y="388365"/>
                </a:lnTo>
                <a:cubicBezTo>
                  <a:pt x="28980" y="388365"/>
                  <a:pt x="0" y="359385"/>
                  <a:pt x="0" y="323636"/>
                </a:cubicBezTo>
                <a:lnTo>
                  <a:pt x="0" y="6472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79918" tIns="79918" rIns="79918" bIns="79918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Закон України “Про освіту”</a:t>
            </a:r>
          </a:p>
        </p:txBody>
      </p: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80EF22B0-938D-48E4-AC27-D9167E9F9AD0}"/>
              </a:ext>
            </a:extLst>
          </p:cNvPr>
          <p:cNvSpPr/>
          <p:nvPr/>
        </p:nvSpPr>
        <p:spPr>
          <a:xfrm>
            <a:off x="483298" y="2202695"/>
            <a:ext cx="10950895" cy="388365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Закон України “Про фахову передвищу освіту» </a:t>
            </a:r>
            <a:r>
              <a:rPr lang="uk-UA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5B15D0F7-C013-4EC6-BBEF-4D4A30B293CA}"/>
              </a:ext>
            </a:extLst>
          </p:cNvPr>
          <p:cNvSpPr/>
          <p:nvPr/>
        </p:nvSpPr>
        <p:spPr>
          <a:xfrm>
            <a:off x="483298" y="3293661"/>
            <a:ext cx="10950895" cy="493813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внутрішню систему забезпечення якості освіти у Відокремленому структурному підрозділі “Роменський фаховий коледж Сумського національного аграрного університету ”</a:t>
            </a:r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6AA4BD18-CDE6-49C8-8630-E6592ABA6CF9}"/>
              </a:ext>
            </a:extLst>
          </p:cNvPr>
          <p:cNvSpPr/>
          <p:nvPr/>
        </p:nvSpPr>
        <p:spPr>
          <a:xfrm>
            <a:off x="483298" y="3878691"/>
            <a:ext cx="10950895" cy="490602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забезпечення академічної доброчесності  у Відокремленому структурному підрозділі “Роменський фаховий коледж Сумського національного аграрного університету ”</a:t>
            </a:r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52BDDA1C-5A5D-403F-BC8B-1360D678EFBD}"/>
              </a:ext>
            </a:extLst>
          </p:cNvPr>
          <p:cNvSpPr/>
          <p:nvPr/>
        </p:nvSpPr>
        <p:spPr>
          <a:xfrm>
            <a:off x="483298" y="4473408"/>
            <a:ext cx="10950895" cy="549323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</a:t>
            </a:r>
            <a:r>
              <a:rPr lang="uk-UA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  моніторинг якості освіти у Відокремленому структурному підрозділі «Роменський фаховий коледж Сумського національного аграрного університету»</a:t>
            </a:r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E94EE53B-8338-447F-BE82-491E58846816}"/>
              </a:ext>
            </a:extLst>
          </p:cNvPr>
          <p:cNvSpPr/>
          <p:nvPr/>
        </p:nvSpPr>
        <p:spPr>
          <a:xfrm>
            <a:off x="483298" y="5126847"/>
            <a:ext cx="10950895" cy="549323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опитування здобувачів освіти стосовно якості надання освітніх послуг у Відокремленому структурному підрозділі «Роменський фаховий коледж Сумського національного аграрного університету»</a:t>
            </a:r>
          </a:p>
        </p:txBody>
      </p:sp>
      <p:sp>
        <p:nvSpPr>
          <p:cNvPr id="21" name="Полілінія: фігура 20">
            <a:extLst>
              <a:ext uri="{FF2B5EF4-FFF2-40B4-BE49-F238E27FC236}">
                <a16:creationId xmlns:a16="http://schemas.microsoft.com/office/drawing/2014/main" id="{ECDA5AA3-95D9-44F1-8263-2AF5C3EDA6A5}"/>
              </a:ext>
            </a:extLst>
          </p:cNvPr>
          <p:cNvSpPr/>
          <p:nvPr/>
        </p:nvSpPr>
        <p:spPr>
          <a:xfrm>
            <a:off x="483298" y="5780288"/>
            <a:ext cx="10950895" cy="549324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 контроль знань здобувачів освіти у Відокремленому структурному підрозділі «Охтирський фаховий коледж Сумського національного аграрного університету»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1632708" y="1126917"/>
            <a:ext cx="9331121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Нормативне забезпечення системи якості освіти</a:t>
            </a:r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4AE35DFA-312C-4CEE-959F-1DAD4ADEA514}"/>
              </a:ext>
            </a:extLst>
          </p:cNvPr>
          <p:cNvSpPr/>
          <p:nvPr/>
        </p:nvSpPr>
        <p:spPr>
          <a:xfrm>
            <a:off x="483297" y="2693633"/>
            <a:ext cx="10950895" cy="493813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marL="0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організацію освітнього процесу у Відокремленому структурному підрозділі “Роменський фаховий коледж Сумського національного аграрного університету ”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43FCE698-3976-4734-B3E4-0803B873937E}"/>
              </a:ext>
            </a:extLst>
          </p:cNvPr>
          <p:cNvGrpSpPr/>
          <p:nvPr/>
        </p:nvGrpSpPr>
        <p:grpSpPr>
          <a:xfrm>
            <a:off x="1362527" y="1010954"/>
            <a:ext cx="540362" cy="540362"/>
            <a:chOff x="1362527" y="1110139"/>
            <a:chExt cx="540362" cy="5403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DEB4BC-D7FE-4F7A-A03D-FB0C8E9F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272" y="1139023"/>
              <a:ext cx="478872" cy="478872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CD03AE3-6A32-4BC0-91E5-25929092612E}"/>
                </a:ext>
              </a:extLst>
            </p:cNvPr>
            <p:cNvSpPr/>
            <p:nvPr/>
          </p:nvSpPr>
          <p:spPr>
            <a:xfrm>
              <a:off x="1362527" y="1110139"/>
              <a:ext cx="540362" cy="540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EAC33648-A717-4184-9328-8B6AAD61735B}"/>
              </a:ext>
            </a:extLst>
          </p:cNvPr>
          <p:cNvSpPr/>
          <p:nvPr/>
        </p:nvSpPr>
        <p:spPr>
          <a:xfrm>
            <a:off x="9529894" y="487222"/>
            <a:ext cx="244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Нормативне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266143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8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5B15D0F7-C013-4EC6-BBEF-4D4A30B293CA}"/>
              </a:ext>
            </a:extLst>
          </p:cNvPr>
          <p:cNvSpPr/>
          <p:nvPr/>
        </p:nvSpPr>
        <p:spPr>
          <a:xfrm>
            <a:off x="483298" y="2105637"/>
            <a:ext cx="10950895" cy="759048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про порядок </a:t>
            </a:r>
            <a:r>
              <a:rPr lang="uk-UA" sz="1600" dirty="0">
                <a:solidFill>
                  <a:srgbClr val="000000"/>
                </a:solidFill>
                <a:latin typeface="Arial"/>
              </a:rPr>
              <a:t>розроблення, затвердження та моніторингу освітньо-професійних програм у Відокремленому структурному підрозділі «Роменський фаховий коледж Сумського національного аграрного університету»</a:t>
            </a:r>
            <a:endParaRPr lang="uk-UA" sz="16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6AA4BD18-CDE6-49C8-8630-E6592ABA6CF9}"/>
              </a:ext>
            </a:extLst>
          </p:cNvPr>
          <p:cNvSpPr/>
          <p:nvPr/>
        </p:nvSpPr>
        <p:spPr>
          <a:xfrm>
            <a:off x="483298" y="2972679"/>
            <a:ext cx="10950895" cy="544784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про гаранта </a:t>
            </a:r>
            <a:r>
              <a:rPr lang="uk-UA" sz="1600" dirty="0">
                <a:solidFill>
                  <a:srgbClr val="000000"/>
                </a:solidFill>
                <a:latin typeface="Arial"/>
              </a:rPr>
              <a:t>освітньо-професійної програми у Відокремленому структурному підрозділі «Роменський фаховий коледж Сумського національного аграрного університету»</a:t>
            </a:r>
            <a:endParaRPr lang="uk-UA" sz="16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52BDDA1C-5A5D-403F-BC8B-1360D678EFBD}"/>
              </a:ext>
            </a:extLst>
          </p:cNvPr>
          <p:cNvSpPr/>
          <p:nvPr/>
        </p:nvSpPr>
        <p:spPr>
          <a:xfrm>
            <a:off x="483298" y="4280462"/>
            <a:ext cx="10950895" cy="544784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</a:t>
            </a:r>
            <a:r>
              <a:rPr lang="uk-UA" sz="16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про порядок </a:t>
            </a:r>
            <a:r>
              <a:rPr lang="uk-UA" sz="1600" dirty="0">
                <a:solidFill>
                  <a:srgbClr val="000000"/>
                </a:solidFill>
                <a:latin typeface="Arial"/>
              </a:rPr>
              <a:t>створення та організацію роботи Екзаменаційних комісій у Відокремленому структурному підрозділі «Роменський фаховий коледж Сумського національного аграрного університету»</a:t>
            </a:r>
            <a:endParaRPr lang="uk-UA" sz="16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E94EE53B-8338-447F-BE82-491E58846816}"/>
              </a:ext>
            </a:extLst>
          </p:cNvPr>
          <p:cNvSpPr/>
          <p:nvPr/>
        </p:nvSpPr>
        <p:spPr>
          <a:xfrm>
            <a:off x="483298" y="4941117"/>
            <a:ext cx="10950895" cy="751832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Положення про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про порядок </a:t>
            </a:r>
            <a:r>
              <a:rPr lang="uk-UA" sz="1600" dirty="0">
                <a:solidFill>
                  <a:srgbClr val="000000"/>
                </a:solidFill>
                <a:latin typeface="Arial"/>
              </a:rPr>
              <a:t>реалізації права на академічну мобільність учасників освітнього процесу у Відокремленому структурному підрозділі «Роменський фаховий коледж Сумського національного аграрного університету»</a:t>
            </a:r>
            <a:endParaRPr lang="uk-UA" sz="16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3609365" y="1351448"/>
            <a:ext cx="5310229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Нормативне забезпечення</a:t>
            </a:r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23A22239-C0CA-4D72-9150-DF1CA9A90B51}"/>
              </a:ext>
            </a:extLst>
          </p:cNvPr>
          <p:cNvSpPr/>
          <p:nvPr/>
        </p:nvSpPr>
        <p:spPr>
          <a:xfrm>
            <a:off x="483297" y="3619695"/>
            <a:ext cx="10950895" cy="549324"/>
          </a:xfrm>
          <a:custGeom>
            <a:avLst/>
            <a:gdLst>
              <a:gd name="connsiteX0" fmla="*/ 0 w 10950895"/>
              <a:gd name="connsiteY0" fmla="*/ 107740 h 646425"/>
              <a:gd name="connsiteX1" fmla="*/ 107740 w 10950895"/>
              <a:gd name="connsiteY1" fmla="*/ 0 h 646425"/>
              <a:gd name="connsiteX2" fmla="*/ 10843155 w 10950895"/>
              <a:gd name="connsiteY2" fmla="*/ 0 h 646425"/>
              <a:gd name="connsiteX3" fmla="*/ 10950895 w 10950895"/>
              <a:gd name="connsiteY3" fmla="*/ 107740 h 646425"/>
              <a:gd name="connsiteX4" fmla="*/ 10950895 w 10950895"/>
              <a:gd name="connsiteY4" fmla="*/ 538685 h 646425"/>
              <a:gd name="connsiteX5" fmla="*/ 10843155 w 10950895"/>
              <a:gd name="connsiteY5" fmla="*/ 646425 h 646425"/>
              <a:gd name="connsiteX6" fmla="*/ 107740 w 10950895"/>
              <a:gd name="connsiteY6" fmla="*/ 646425 h 646425"/>
              <a:gd name="connsiteX7" fmla="*/ 0 w 10950895"/>
              <a:gd name="connsiteY7" fmla="*/ 538685 h 646425"/>
              <a:gd name="connsiteX8" fmla="*/ 0 w 10950895"/>
              <a:gd name="connsiteY8" fmla="*/ 107740 h 64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0895" h="646425">
                <a:moveTo>
                  <a:pt x="0" y="107740"/>
                </a:moveTo>
                <a:cubicBezTo>
                  <a:pt x="0" y="48237"/>
                  <a:pt x="48237" y="0"/>
                  <a:pt x="107740" y="0"/>
                </a:cubicBezTo>
                <a:lnTo>
                  <a:pt x="10843155" y="0"/>
                </a:lnTo>
                <a:cubicBezTo>
                  <a:pt x="10902658" y="0"/>
                  <a:pt x="10950895" y="48237"/>
                  <a:pt x="10950895" y="107740"/>
                </a:cubicBezTo>
                <a:lnTo>
                  <a:pt x="10950895" y="538685"/>
                </a:lnTo>
                <a:cubicBezTo>
                  <a:pt x="10950895" y="598188"/>
                  <a:pt x="10902658" y="646425"/>
                  <a:pt x="10843155" y="646425"/>
                </a:cubicBezTo>
                <a:lnTo>
                  <a:pt x="107740" y="646425"/>
                </a:lnTo>
                <a:cubicBezTo>
                  <a:pt x="48237" y="646425"/>
                  <a:pt x="0" y="598188"/>
                  <a:pt x="0" y="538685"/>
                </a:cubicBezTo>
                <a:lnTo>
                  <a:pt x="0" y="10774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2516" tIns="92516" rIns="92516" bIns="92516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dirty="0">
                <a:solidFill>
                  <a:srgbClr val="000000"/>
                </a:solidFill>
                <a:latin typeface="Arial"/>
              </a:rPr>
              <a:t>Положення про 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про </a:t>
            </a:r>
            <a:r>
              <a:rPr lang="uk-UA" sz="1600" dirty="0">
                <a:solidFill>
                  <a:srgbClr val="000000"/>
                </a:solidFill>
                <a:latin typeface="Arial"/>
              </a:rPr>
              <a:t>запобігання та виявлення академічного плагіату у Відокремленому структурному підрозділі «Роменський фаховий коледж Сумського національного аграрного університету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»</a:t>
            </a:r>
            <a:endParaRPr lang="uk-UA" sz="1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FF93A830-D0E1-4D94-B982-6BEF04AC0AC7}"/>
              </a:ext>
            </a:extLst>
          </p:cNvPr>
          <p:cNvGrpSpPr/>
          <p:nvPr/>
        </p:nvGrpSpPr>
        <p:grpSpPr>
          <a:xfrm>
            <a:off x="3069003" y="1277430"/>
            <a:ext cx="540362" cy="540362"/>
            <a:chOff x="1362527" y="1110139"/>
            <a:chExt cx="540362" cy="54036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225631E-7FF1-44F8-8B39-07226820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272" y="1139023"/>
              <a:ext cx="478872" cy="478872"/>
            </a:xfrm>
            <a:prstGeom prst="rect">
              <a:avLst/>
            </a:prstGeom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D198EFF5-145D-4175-B932-A9AB314ED2B0}"/>
                </a:ext>
              </a:extLst>
            </p:cNvPr>
            <p:cNvSpPr/>
            <p:nvPr/>
          </p:nvSpPr>
          <p:spPr>
            <a:xfrm>
              <a:off x="1362527" y="1110139"/>
              <a:ext cx="540362" cy="540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F309577D-EB5E-4EB8-974D-1FD960C6B2B6}"/>
              </a:ext>
            </a:extLst>
          </p:cNvPr>
          <p:cNvSpPr/>
          <p:nvPr/>
        </p:nvSpPr>
        <p:spPr>
          <a:xfrm>
            <a:off x="9529894" y="487222"/>
            <a:ext cx="244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Нормативне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351333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1208015" y="1042598"/>
            <a:ext cx="10066789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Принципи побудови системи якості освіти у коледжі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584C08-E65B-4FF2-A9E7-5256AA31405C}"/>
              </a:ext>
            </a:extLst>
          </p:cNvPr>
          <p:cNvSpPr/>
          <p:nvPr/>
        </p:nvSpPr>
        <p:spPr>
          <a:xfrm>
            <a:off x="494950" y="1666392"/>
            <a:ext cx="10989578" cy="429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     Систему внутрішнього забезпечення якості освіти  ВСП «Роменський фаховий коледж Сумського національного аграрного університету» розроблено згідно з  наступними принципами: </a:t>
            </a:r>
          </a:p>
          <a:p>
            <a:pPr algn="just"/>
            <a:endParaRPr lang="uk-UA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урахування вимог та інтересів усіх учасників процесу із забезпечення якості освіти: держави, роботодавців, адміністрації, здобувачів освіти, викладачів;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компетентнісного підходу до формування мети, змісту та результатів навчання;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упровадження студентоорієнтованого навчання;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сприяння системі внутрішнього моніторингу рівня якості освіти у коледжі;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активної участі усіх працівників коледжу у реалізації стандартів із забезпечення якості освіти.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FBA4F7D-9BD3-46DF-BCFB-056E86C914C9}"/>
              </a:ext>
            </a:extLst>
          </p:cNvPr>
          <p:cNvSpPr/>
          <p:nvPr/>
        </p:nvSpPr>
        <p:spPr>
          <a:xfrm>
            <a:off x="9529894" y="487222"/>
            <a:ext cx="244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СЯО</a:t>
            </a:r>
          </a:p>
        </p:txBody>
      </p:sp>
    </p:spTree>
    <p:extLst>
      <p:ext uri="{BB962C8B-B14F-4D97-AF65-F5344CB8AC3E}">
        <p14:creationId xmlns:p14="http://schemas.microsoft.com/office/powerpoint/2010/main" val="380401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1208015" y="1042598"/>
            <a:ext cx="10066789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Принципи побудови системи якості освіти у коледжі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584C08-E65B-4FF2-A9E7-5256AA31405C}"/>
              </a:ext>
            </a:extLst>
          </p:cNvPr>
          <p:cNvSpPr/>
          <p:nvPr/>
        </p:nvSpPr>
        <p:spPr>
          <a:xfrm>
            <a:off x="260059" y="1473445"/>
            <a:ext cx="11551640" cy="484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     Внутрішня система забезпечення якості освіти у коледжі є об’єктивною, відкритою, інформативною, прозорою і передбачає здійснення</a:t>
            </a:r>
            <a:r>
              <a:rPr lang="ru-RU" sz="2400" b="1" dirty="0"/>
              <a:t> таких процедур і </a:t>
            </a:r>
            <a:r>
              <a:rPr lang="uk-UA" sz="2400" b="1" dirty="0"/>
              <a:t>заходів</a:t>
            </a:r>
            <a:r>
              <a:rPr lang="ru-RU" sz="2400" b="1" dirty="0"/>
              <a:t>: </a:t>
            </a:r>
            <a:endParaRPr lang="ru-RU" sz="16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планування освітньої діяльності: розробка, затвердження, моніторинг і періодичний перегляд освітньо-професійних програм;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дотримання принципів «студентоорієнтованого» навчання;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дотримання вимог щодо кадрового забезпечення освітньої діяльності;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забезпечення наявності необхідних ресурсів для організації освітнього процесу;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розвиток інформаційних систем з метою підвищення ефективності управління освітнім процесом;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забезпечення публічності інформації про освітню діяльність коледжу;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bg1"/>
                </a:solidFill>
              </a:rPr>
              <a:t>створення ефективної системи академічної доброчесності.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B501632-9D43-40AC-B4C8-9560718809EC}"/>
              </a:ext>
            </a:extLst>
          </p:cNvPr>
          <p:cNvSpPr/>
          <p:nvPr/>
        </p:nvSpPr>
        <p:spPr>
          <a:xfrm>
            <a:off x="9529894" y="487222"/>
            <a:ext cx="2449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СЯО</a:t>
            </a:r>
          </a:p>
        </p:txBody>
      </p:sp>
    </p:spTree>
    <p:extLst>
      <p:ext uri="{BB962C8B-B14F-4D97-AF65-F5344CB8AC3E}">
        <p14:creationId xmlns:p14="http://schemas.microsoft.com/office/powerpoint/2010/main" val="98160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26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771A1-0941-41E5-BADC-425FB417FF31}"/>
              </a:ext>
            </a:extLst>
          </p:cNvPr>
          <p:cNvSpPr txBox="1"/>
          <p:nvPr/>
        </p:nvSpPr>
        <p:spPr>
          <a:xfrm>
            <a:off x="297046" y="2419135"/>
            <a:ext cx="197980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Формування проектної групи та призначення гаранта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14227-F439-4325-A579-BC8660B3EFEA}"/>
              </a:ext>
            </a:extLst>
          </p:cNvPr>
          <p:cNvSpPr txBox="1"/>
          <p:nvPr/>
        </p:nvSpPr>
        <p:spPr>
          <a:xfrm>
            <a:off x="2506311" y="2409881"/>
            <a:ext cx="197980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Аналіз актуаль-ності ОПП та оцінка достатності наявних ресурсів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DF2BD-2472-410F-BA51-80C6025C75A6}"/>
              </a:ext>
            </a:extLst>
          </p:cNvPr>
          <p:cNvSpPr txBox="1"/>
          <p:nvPr/>
        </p:nvSpPr>
        <p:spPr>
          <a:xfrm>
            <a:off x="4715576" y="2409881"/>
            <a:ext cx="221469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Визначення профілю освітньо-професійної програми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D69AD-AC84-4000-9C5F-52803F6316EB}"/>
              </a:ext>
            </a:extLst>
          </p:cNvPr>
          <p:cNvSpPr txBox="1"/>
          <p:nvPr/>
        </p:nvSpPr>
        <p:spPr>
          <a:xfrm>
            <a:off x="7159733" y="2409881"/>
            <a:ext cx="224848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Розроблення системи оцінювання якості ОПП з метою її удосконалення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81B8E-4228-40C2-AABE-7932949E9E76}"/>
              </a:ext>
            </a:extLst>
          </p:cNvPr>
          <p:cNvSpPr txBox="1"/>
          <p:nvPr/>
        </p:nvSpPr>
        <p:spPr>
          <a:xfrm>
            <a:off x="9637680" y="2409881"/>
            <a:ext cx="201027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Погодження і затвердження і ОПП та введення її в дію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4C7425C-5117-49D5-BC23-04070F5ADB75}"/>
              </a:ext>
            </a:extLst>
          </p:cNvPr>
          <p:cNvSpPr/>
          <p:nvPr/>
        </p:nvSpPr>
        <p:spPr>
          <a:xfrm>
            <a:off x="7298423" y="359956"/>
            <a:ext cx="463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Розробка, затвердження, моніторинг та </a:t>
            </a:r>
          </a:p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періодичний перегляд освітньо-професійних програм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76B75E0-6A0B-45FD-B0AB-0611C1C65E70}"/>
              </a:ext>
            </a:extLst>
          </p:cNvPr>
          <p:cNvSpPr/>
          <p:nvPr/>
        </p:nvSpPr>
        <p:spPr>
          <a:xfrm>
            <a:off x="297046" y="1566466"/>
            <a:ext cx="11439152" cy="4560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 освітньо-професійних програм</a:t>
            </a: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4F5FCA2F-1525-4612-A752-1D69DD02A6C8}"/>
              </a:ext>
            </a:extLst>
          </p:cNvPr>
          <p:cNvSpPr/>
          <p:nvPr/>
        </p:nvSpPr>
        <p:spPr>
          <a:xfrm rot="5400000">
            <a:off x="1097082" y="2142728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ілка: розгорнута 18">
            <a:extLst>
              <a:ext uri="{FF2B5EF4-FFF2-40B4-BE49-F238E27FC236}">
                <a16:creationId xmlns:a16="http://schemas.microsoft.com/office/drawing/2014/main" id="{BC8197FE-7667-47FB-AAE6-298F3430E4FB}"/>
              </a:ext>
            </a:extLst>
          </p:cNvPr>
          <p:cNvSpPr/>
          <p:nvPr/>
        </p:nvSpPr>
        <p:spPr>
          <a:xfrm>
            <a:off x="2132909" y="2141432"/>
            <a:ext cx="545284" cy="2768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20" name="Стрілка: розгорнута 19">
            <a:extLst>
              <a:ext uri="{FF2B5EF4-FFF2-40B4-BE49-F238E27FC236}">
                <a16:creationId xmlns:a16="http://schemas.microsoft.com/office/drawing/2014/main" id="{132E1F41-D5E9-437E-9F4F-1BE982CFE200}"/>
              </a:ext>
            </a:extLst>
          </p:cNvPr>
          <p:cNvSpPr/>
          <p:nvPr/>
        </p:nvSpPr>
        <p:spPr>
          <a:xfrm>
            <a:off x="4361322" y="2141432"/>
            <a:ext cx="545284" cy="2768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21" name="Стрілка: розгорнута 20">
            <a:extLst>
              <a:ext uri="{FF2B5EF4-FFF2-40B4-BE49-F238E27FC236}">
                <a16:creationId xmlns:a16="http://schemas.microsoft.com/office/drawing/2014/main" id="{609B631E-E984-44CF-AFA1-8D93E8211AE4}"/>
              </a:ext>
            </a:extLst>
          </p:cNvPr>
          <p:cNvSpPr/>
          <p:nvPr/>
        </p:nvSpPr>
        <p:spPr>
          <a:xfrm>
            <a:off x="6806150" y="2131086"/>
            <a:ext cx="545284" cy="2768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22" name="Стрілка: розгорнута 21">
            <a:extLst>
              <a:ext uri="{FF2B5EF4-FFF2-40B4-BE49-F238E27FC236}">
                <a16:creationId xmlns:a16="http://schemas.microsoft.com/office/drawing/2014/main" id="{0D04280E-4427-4FFA-A968-CEA07E5F2339}"/>
              </a:ext>
            </a:extLst>
          </p:cNvPr>
          <p:cNvSpPr/>
          <p:nvPr/>
        </p:nvSpPr>
        <p:spPr>
          <a:xfrm>
            <a:off x="9250307" y="2131087"/>
            <a:ext cx="545284" cy="27683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24" name="Стрілка: вправо 23">
            <a:extLst>
              <a:ext uri="{FF2B5EF4-FFF2-40B4-BE49-F238E27FC236}">
                <a16:creationId xmlns:a16="http://schemas.microsoft.com/office/drawing/2014/main" id="{56CC70D3-842E-4C38-867E-86644291365F}"/>
              </a:ext>
            </a:extLst>
          </p:cNvPr>
          <p:cNvSpPr/>
          <p:nvPr/>
        </p:nvSpPr>
        <p:spPr>
          <a:xfrm>
            <a:off x="11612368" y="2872737"/>
            <a:ext cx="327193" cy="20837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4C86D38D-BE91-45D0-B42D-F531FE41DC0F}"/>
              </a:ext>
            </a:extLst>
          </p:cNvPr>
          <p:cNvSpPr/>
          <p:nvPr/>
        </p:nvSpPr>
        <p:spPr>
          <a:xfrm>
            <a:off x="336812" y="3941244"/>
            <a:ext cx="11439152" cy="4560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реалізацією освітньо-професійних програм</a:t>
            </a:r>
          </a:p>
        </p:txBody>
      </p:sp>
      <p:sp>
        <p:nvSpPr>
          <p:cNvPr id="26" name="Стрілка: вправо 25">
            <a:extLst>
              <a:ext uri="{FF2B5EF4-FFF2-40B4-BE49-F238E27FC236}">
                <a16:creationId xmlns:a16="http://schemas.microsoft.com/office/drawing/2014/main" id="{ED5F45D8-FB40-4D48-A5B5-9BEF7049E0D2}"/>
              </a:ext>
            </a:extLst>
          </p:cNvPr>
          <p:cNvSpPr/>
          <p:nvPr/>
        </p:nvSpPr>
        <p:spPr>
          <a:xfrm rot="5400000">
            <a:off x="1010539" y="4508252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02A0A-4FBD-4932-88BA-918B6961D1E8}"/>
              </a:ext>
            </a:extLst>
          </p:cNvPr>
          <p:cNvSpPr txBox="1"/>
          <p:nvPr/>
        </p:nvSpPr>
        <p:spPr>
          <a:xfrm>
            <a:off x="297046" y="4784660"/>
            <a:ext cx="19798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Адміністративне управління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68F720-5747-4C5B-B3C9-C223E1677228}"/>
              </a:ext>
            </a:extLst>
          </p:cNvPr>
          <p:cNvSpPr txBox="1"/>
          <p:nvPr/>
        </p:nvSpPr>
        <p:spPr>
          <a:xfrm>
            <a:off x="9668148" y="4803649"/>
            <a:ext cx="19798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Академічне управління</a:t>
            </a:r>
          </a:p>
        </p:txBody>
      </p:sp>
      <p:sp>
        <p:nvSpPr>
          <p:cNvPr id="29" name="Стрілка: вправо 28">
            <a:extLst>
              <a:ext uri="{FF2B5EF4-FFF2-40B4-BE49-F238E27FC236}">
                <a16:creationId xmlns:a16="http://schemas.microsoft.com/office/drawing/2014/main" id="{E7876223-7D8B-4501-93F0-BB6447DC08E9}"/>
              </a:ext>
            </a:extLst>
          </p:cNvPr>
          <p:cNvSpPr/>
          <p:nvPr/>
        </p:nvSpPr>
        <p:spPr>
          <a:xfrm rot="5400000">
            <a:off x="10449145" y="4518852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58574A-9C25-46E7-8CDF-0F173751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91086" y="4567800"/>
            <a:ext cx="265074" cy="10956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0F2221-1BB5-48F6-8494-4BA7DDE7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947084" y="4530806"/>
            <a:ext cx="272537" cy="11695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A06B281-B8A2-4AF9-AFD0-9EE0E11991FF}"/>
              </a:ext>
            </a:extLst>
          </p:cNvPr>
          <p:cNvSpPr txBox="1"/>
          <p:nvPr/>
        </p:nvSpPr>
        <p:spPr>
          <a:xfrm>
            <a:off x="3371421" y="4777669"/>
            <a:ext cx="215846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Заступник з НР, завідувачі відділень, методист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6DE34-6593-4340-AF68-89CAB3C06059}"/>
              </a:ext>
            </a:extLst>
          </p:cNvPr>
          <p:cNvSpPr txBox="1"/>
          <p:nvPr/>
        </p:nvSpPr>
        <p:spPr>
          <a:xfrm>
            <a:off x="6241409" y="4784660"/>
            <a:ext cx="22581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Гаранти ОПП, голови циклових комісій, викладачі</a:t>
            </a:r>
          </a:p>
        </p:txBody>
      </p:sp>
    </p:spTree>
    <p:extLst>
      <p:ext uri="{BB962C8B-B14F-4D97-AF65-F5344CB8AC3E}">
        <p14:creationId xmlns:p14="http://schemas.microsoft.com/office/powerpoint/2010/main" val="112423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26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771A1-0941-41E5-BADC-425FB417FF31}"/>
              </a:ext>
            </a:extLst>
          </p:cNvPr>
          <p:cNvSpPr txBox="1"/>
          <p:nvPr/>
        </p:nvSpPr>
        <p:spPr>
          <a:xfrm>
            <a:off x="297046" y="2100353"/>
            <a:ext cx="197980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Опитування та анкетування здобувачів освіти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14227-F439-4325-A579-BC8660B3EFEA}"/>
              </a:ext>
            </a:extLst>
          </p:cNvPr>
          <p:cNvSpPr txBox="1"/>
          <p:nvPr/>
        </p:nvSpPr>
        <p:spPr>
          <a:xfrm>
            <a:off x="3236154" y="2091099"/>
            <a:ext cx="197980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Адміністративний контроль та його аналіз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DF2BD-2472-410F-BA51-80C6025C75A6}"/>
              </a:ext>
            </a:extLst>
          </p:cNvPr>
          <p:cNvSpPr txBox="1"/>
          <p:nvPr/>
        </p:nvSpPr>
        <p:spPr>
          <a:xfrm>
            <a:off x="6275930" y="2091099"/>
            <a:ext cx="221469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Аналітичні звіти відділень та циклових комісій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D69AD-AC84-4000-9C5F-52803F6316EB}"/>
              </a:ext>
            </a:extLst>
          </p:cNvPr>
          <p:cNvSpPr txBox="1"/>
          <p:nvPr/>
        </p:nvSpPr>
        <p:spPr>
          <a:xfrm>
            <a:off x="9449930" y="2091099"/>
            <a:ext cx="229466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dirty="0"/>
          </a:p>
          <a:p>
            <a:pPr algn="ctr"/>
            <a:r>
              <a:rPr lang="uk-UA" dirty="0"/>
              <a:t>Відгуки роботодавців</a:t>
            </a:r>
          </a:p>
          <a:p>
            <a:pPr algn="ctr"/>
            <a:endParaRPr lang="uk-UA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4C7425C-5117-49D5-BC23-04070F5ADB75}"/>
              </a:ext>
            </a:extLst>
          </p:cNvPr>
          <p:cNvSpPr/>
          <p:nvPr/>
        </p:nvSpPr>
        <p:spPr>
          <a:xfrm>
            <a:off x="7298423" y="359956"/>
            <a:ext cx="463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Розробка, затвердження, моніторинг та </a:t>
            </a:r>
          </a:p>
          <a:p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періодичний перегляд освітньо-професійних програм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76B75E0-6A0B-45FD-B0AB-0611C1C65E70}"/>
              </a:ext>
            </a:extLst>
          </p:cNvPr>
          <p:cNvSpPr/>
          <p:nvPr/>
        </p:nvSpPr>
        <p:spPr>
          <a:xfrm>
            <a:off x="297046" y="1247684"/>
            <a:ext cx="11439152" cy="4560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реалізації освітньо-професійних програм (аналітична група)</a:t>
            </a: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4F5FCA2F-1525-4612-A752-1D69DD02A6C8}"/>
              </a:ext>
            </a:extLst>
          </p:cNvPr>
          <p:cNvSpPr/>
          <p:nvPr/>
        </p:nvSpPr>
        <p:spPr>
          <a:xfrm rot="5400000">
            <a:off x="1097082" y="1823946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трілка: вправо 33">
            <a:extLst>
              <a:ext uri="{FF2B5EF4-FFF2-40B4-BE49-F238E27FC236}">
                <a16:creationId xmlns:a16="http://schemas.microsoft.com/office/drawing/2014/main" id="{BDE96391-5BB9-4028-AE1F-70370F3B4FBF}"/>
              </a:ext>
            </a:extLst>
          </p:cNvPr>
          <p:cNvSpPr/>
          <p:nvPr/>
        </p:nvSpPr>
        <p:spPr>
          <a:xfrm rot="5400000">
            <a:off x="3989628" y="1817824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A30EF148-2B5E-479B-AC63-92A3C952EF45}"/>
              </a:ext>
            </a:extLst>
          </p:cNvPr>
          <p:cNvSpPr/>
          <p:nvPr/>
        </p:nvSpPr>
        <p:spPr>
          <a:xfrm rot="5400000">
            <a:off x="7206888" y="1819319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трілка: вправо 35">
            <a:extLst>
              <a:ext uri="{FF2B5EF4-FFF2-40B4-BE49-F238E27FC236}">
                <a16:creationId xmlns:a16="http://schemas.microsoft.com/office/drawing/2014/main" id="{391FB331-8FAB-425A-AC64-5B7F9B530328}"/>
              </a:ext>
            </a:extLst>
          </p:cNvPr>
          <p:cNvSpPr/>
          <p:nvPr/>
        </p:nvSpPr>
        <p:spPr>
          <a:xfrm rot="5400000">
            <a:off x="10422335" y="1811099"/>
            <a:ext cx="387340" cy="1654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834AB17-338A-4ACB-8A9A-F80C2E85E114}"/>
              </a:ext>
            </a:extLst>
          </p:cNvPr>
          <p:cNvSpPr/>
          <p:nvPr/>
        </p:nvSpPr>
        <p:spPr>
          <a:xfrm>
            <a:off x="188154" y="3129642"/>
            <a:ext cx="11556436" cy="351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/>
              <a:t>Періодичний перегляд освітньо-професійних програм за результатами моніторингу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щорічний перегляд освітньо-професійних програм з метою їх удосконалення;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залучення роботодавців та здобувачів освіти до перегляду змісту освітньо-професійних програм та їх реалізації;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оновлення освітньо-професійних програм шляхом додавання в них освітніх компонентів, що відповідають умовам сьогодення;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узгодження змісту ОПП з відповідними факультетами Сумського НАУ з метою розвитку ступеневої освіти;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</a:rPr>
              <a:t>оновлення методичної, інформаційної, матеріально-технічної складових освітньо-професійних програм.</a:t>
            </a:r>
          </a:p>
        </p:txBody>
      </p:sp>
    </p:spTree>
    <p:extLst>
      <p:ext uri="{BB962C8B-B14F-4D97-AF65-F5344CB8AC3E}">
        <p14:creationId xmlns:p14="http://schemas.microsoft.com/office/powerpoint/2010/main" val="327059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794158" y="1293929"/>
            <a:ext cx="10603684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UA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Реалізація студентоорієнтованого освітнього процесу</a:t>
            </a:r>
            <a:endParaRPr lang="uk-UA" altLang="ru-UA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D26B636-DC55-4294-BEB5-9710163FB083}"/>
              </a:ext>
            </a:extLst>
          </p:cNvPr>
          <p:cNvGrpSpPr/>
          <p:nvPr/>
        </p:nvGrpSpPr>
        <p:grpSpPr>
          <a:xfrm>
            <a:off x="821073" y="2230866"/>
            <a:ext cx="3979558" cy="3594833"/>
            <a:chOff x="435179" y="2230866"/>
            <a:chExt cx="3528836" cy="3594833"/>
          </a:xfrm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834CD2B2-AD41-4CAD-8501-3CB37D5ECE3F}"/>
                </a:ext>
              </a:extLst>
            </p:cNvPr>
            <p:cNvSpPr/>
            <p:nvPr/>
          </p:nvSpPr>
          <p:spPr>
            <a:xfrm>
              <a:off x="443575" y="2230866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kern="1200" dirty="0"/>
                <a:t>Взаємна повага і партнерство</a:t>
              </a:r>
            </a:p>
          </p:txBody>
        </p:sp>
        <p:sp>
          <p:nvSpPr>
            <p:cNvPr id="15" name="Полілінія: фігура 14">
              <a:extLst>
                <a:ext uri="{FF2B5EF4-FFF2-40B4-BE49-F238E27FC236}">
                  <a16:creationId xmlns:a16="http://schemas.microsoft.com/office/drawing/2014/main" id="{306B841C-C392-44C1-802D-622C8DDB5DB7}"/>
                </a:ext>
              </a:extLst>
            </p:cNvPr>
            <p:cNvSpPr/>
            <p:nvPr/>
          </p:nvSpPr>
          <p:spPr>
            <a:xfrm>
              <a:off x="435179" y="3142086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kern="1200" dirty="0"/>
                <a:t>Активне залучення здобувачів як суб’єктів освітнього процесу</a:t>
              </a:r>
            </a:p>
          </p:txBody>
        </p:sp>
        <p:sp>
          <p:nvSpPr>
            <p:cNvPr id="18" name="Полілінія: фігура 17">
              <a:extLst>
                <a:ext uri="{FF2B5EF4-FFF2-40B4-BE49-F238E27FC236}">
                  <a16:creationId xmlns:a16="http://schemas.microsoft.com/office/drawing/2014/main" id="{364261CD-4BBC-4FB4-8EEA-EBC7FDCF79C0}"/>
                </a:ext>
              </a:extLst>
            </p:cNvPr>
            <p:cNvSpPr/>
            <p:nvPr/>
          </p:nvSpPr>
          <p:spPr>
            <a:xfrm>
              <a:off x="435179" y="4067462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uk-UA" kern="1200" dirty="0"/>
                <a:t>Розширення автономії студента</a:t>
              </a:r>
            </a:p>
          </p:txBody>
        </p:sp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DA4367F7-FDD2-448A-B298-B1E9E86D00A0}"/>
                </a:ext>
              </a:extLst>
            </p:cNvPr>
            <p:cNvSpPr/>
            <p:nvPr/>
          </p:nvSpPr>
          <p:spPr>
            <a:xfrm>
              <a:off x="435179" y="4984449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kern="1200" dirty="0"/>
                <a:t>Можливість формування індивідуальної освітньої траєкторії </a:t>
              </a: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87C2F719-C9C1-439D-85CB-861BD35B0B8F}"/>
              </a:ext>
            </a:extLst>
          </p:cNvPr>
          <p:cNvSpPr/>
          <p:nvPr/>
        </p:nvSpPr>
        <p:spPr>
          <a:xfrm>
            <a:off x="5301842" y="2260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розвиток партнерських, довірливих взаємин адміністрації, педагогічних працівників і здобувачів освіти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E25C36B-4ABC-46EF-A122-4B78F145FF30}"/>
              </a:ext>
            </a:extLst>
          </p:cNvPr>
          <p:cNvSpPr/>
          <p:nvPr/>
        </p:nvSpPr>
        <p:spPr>
          <a:xfrm>
            <a:off x="5301842" y="31390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діалог, взаємообмін інформацією, власним досвідом, спільна участь у організації та пошук рішень для покращення освітнього процесу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CB4FC378-5276-483F-837B-F2AC140A6A67}"/>
              </a:ext>
            </a:extLst>
          </p:cNvPr>
          <p:cNvSpPr/>
          <p:nvPr/>
        </p:nvSpPr>
        <p:spPr>
          <a:xfrm>
            <a:off x="5274927" y="40311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заохочення здобувачів фахової передвищої освіти до ролі автономних і відповідальних суб’єктів освітнього процесу, академічна мобільність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ED8AC4DB-8F06-488B-9F0B-1C07F8B7EE73}"/>
              </a:ext>
            </a:extLst>
          </p:cNvPr>
          <p:cNvSpPr/>
          <p:nvPr/>
        </p:nvSpPr>
        <p:spPr>
          <a:xfrm>
            <a:off x="5274927" y="50651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вільний вибір здобувачами дисциплін, визначених ОПП, навчання за індивідуальним графіком</a:t>
            </a:r>
          </a:p>
        </p:txBody>
      </p:sp>
    </p:spTree>
    <p:extLst>
      <p:ext uri="{BB962C8B-B14F-4D97-AF65-F5344CB8AC3E}">
        <p14:creationId xmlns:p14="http://schemas.microsoft.com/office/powerpoint/2010/main" val="10110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586996-0007-4D6D-A2A1-1922DD86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"/>
            <a:ext cx="12192000" cy="6858000"/>
          </a:xfrm>
          <a:prstGeom prst="rect">
            <a:avLst/>
          </a:prstGeom>
          <a:ln w="1905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93322-BE4E-487A-8710-D695FA59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3333" r="12407" b="12416"/>
          <a:stretch/>
        </p:blipFill>
        <p:spPr>
          <a:xfrm>
            <a:off x="54294" y="50333"/>
            <a:ext cx="1153721" cy="110891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F5517A9-05A7-4AC5-BE11-164920957724}"/>
              </a:ext>
            </a:extLst>
          </p:cNvPr>
          <p:cNvSpPr/>
          <p:nvPr/>
        </p:nvSpPr>
        <p:spPr>
          <a:xfrm>
            <a:off x="1127556" y="359956"/>
            <a:ext cx="5843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 «Роменський фаховий коледж СНАУ»</a:t>
            </a:r>
          </a:p>
        </p:txBody>
      </p:sp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CFFCE173-322D-4BC5-A733-C8480FE7BF76}"/>
              </a:ext>
            </a:extLst>
          </p:cNvPr>
          <p:cNvSpPr txBox="1">
            <a:spLocks/>
          </p:cNvSpPr>
          <p:nvPr/>
        </p:nvSpPr>
        <p:spPr bwMode="auto">
          <a:xfrm>
            <a:off x="360727" y="1478487"/>
            <a:ext cx="11459361" cy="4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UA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Дотримання вимог щодо кадрового забезпечення освітньої діяльності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D26B636-DC55-4294-BEB5-9710163FB083}"/>
              </a:ext>
            </a:extLst>
          </p:cNvPr>
          <p:cNvGrpSpPr/>
          <p:nvPr/>
        </p:nvGrpSpPr>
        <p:grpSpPr>
          <a:xfrm>
            <a:off x="821073" y="2474147"/>
            <a:ext cx="3979558" cy="3114074"/>
            <a:chOff x="435179" y="2230866"/>
            <a:chExt cx="3528836" cy="3114074"/>
          </a:xfrm>
        </p:grpSpPr>
        <p:sp>
          <p:nvSpPr>
            <p:cNvPr id="5" name="Полілінія: фігура 4">
              <a:extLst>
                <a:ext uri="{FF2B5EF4-FFF2-40B4-BE49-F238E27FC236}">
                  <a16:creationId xmlns:a16="http://schemas.microsoft.com/office/drawing/2014/main" id="{834CD2B2-AD41-4CAD-8501-3CB37D5ECE3F}"/>
                </a:ext>
              </a:extLst>
            </p:cNvPr>
            <p:cNvSpPr/>
            <p:nvPr/>
          </p:nvSpPr>
          <p:spPr>
            <a:xfrm>
              <a:off x="443575" y="2230866"/>
              <a:ext cx="3520440" cy="994874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lvl="0" algn="ctr"/>
              <a:r>
                <a:rPr lang="uk-UA" dirty="0"/>
                <a:t>Підвищення кваліфікації та безперервний професійний розвиток педагогічних працівників</a:t>
              </a:r>
              <a:endParaRPr lang="ru-UA" dirty="0"/>
            </a:p>
          </p:txBody>
        </p:sp>
        <p:sp>
          <p:nvSpPr>
            <p:cNvPr id="15" name="Полілінія: фігура 14">
              <a:extLst>
                <a:ext uri="{FF2B5EF4-FFF2-40B4-BE49-F238E27FC236}">
                  <a16:creationId xmlns:a16="http://schemas.microsoft.com/office/drawing/2014/main" id="{306B841C-C392-44C1-802D-622C8DDB5DB7}"/>
                </a:ext>
              </a:extLst>
            </p:cNvPr>
            <p:cNvSpPr/>
            <p:nvPr/>
          </p:nvSpPr>
          <p:spPr>
            <a:xfrm>
              <a:off x="435179" y="3444090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kern="1200" dirty="0"/>
                <a:t>Якісний склад педагогічних працівників коледжу, що забезпечують реалізацію ОПП</a:t>
              </a:r>
            </a:p>
          </p:txBody>
        </p:sp>
        <p:sp>
          <p:nvSpPr>
            <p:cNvPr id="18" name="Полілінія: фігура 17">
              <a:extLst>
                <a:ext uri="{FF2B5EF4-FFF2-40B4-BE49-F238E27FC236}">
                  <a16:creationId xmlns:a16="http://schemas.microsoft.com/office/drawing/2014/main" id="{364261CD-4BBC-4FB4-8EEA-EBC7FDCF79C0}"/>
                </a:ext>
              </a:extLst>
            </p:cNvPr>
            <p:cNvSpPr/>
            <p:nvPr/>
          </p:nvSpPr>
          <p:spPr>
            <a:xfrm>
              <a:off x="435179" y="4503690"/>
              <a:ext cx="3520440" cy="841250"/>
            </a:xfrm>
            <a:custGeom>
              <a:avLst/>
              <a:gdLst>
                <a:gd name="connsiteX0" fmla="*/ 0 w 3520440"/>
                <a:gd name="connsiteY0" fmla="*/ 140211 h 841250"/>
                <a:gd name="connsiteX1" fmla="*/ 140211 w 3520440"/>
                <a:gd name="connsiteY1" fmla="*/ 0 h 841250"/>
                <a:gd name="connsiteX2" fmla="*/ 3380229 w 3520440"/>
                <a:gd name="connsiteY2" fmla="*/ 0 h 841250"/>
                <a:gd name="connsiteX3" fmla="*/ 3520440 w 3520440"/>
                <a:gd name="connsiteY3" fmla="*/ 140211 h 841250"/>
                <a:gd name="connsiteX4" fmla="*/ 3520440 w 3520440"/>
                <a:gd name="connsiteY4" fmla="*/ 701039 h 841250"/>
                <a:gd name="connsiteX5" fmla="*/ 3380229 w 3520440"/>
                <a:gd name="connsiteY5" fmla="*/ 841250 h 841250"/>
                <a:gd name="connsiteX6" fmla="*/ 140211 w 3520440"/>
                <a:gd name="connsiteY6" fmla="*/ 841250 h 841250"/>
                <a:gd name="connsiteX7" fmla="*/ 0 w 3520440"/>
                <a:gd name="connsiteY7" fmla="*/ 701039 h 841250"/>
                <a:gd name="connsiteX8" fmla="*/ 0 w 3520440"/>
                <a:gd name="connsiteY8" fmla="*/ 140211 h 8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0440" h="841250">
                  <a:moveTo>
                    <a:pt x="0" y="140211"/>
                  </a:moveTo>
                  <a:cubicBezTo>
                    <a:pt x="0" y="62775"/>
                    <a:pt x="62775" y="0"/>
                    <a:pt x="140211" y="0"/>
                  </a:cubicBezTo>
                  <a:lnTo>
                    <a:pt x="3380229" y="0"/>
                  </a:lnTo>
                  <a:cubicBezTo>
                    <a:pt x="3457665" y="0"/>
                    <a:pt x="3520440" y="62775"/>
                    <a:pt x="3520440" y="140211"/>
                  </a:cubicBezTo>
                  <a:lnTo>
                    <a:pt x="3520440" y="701039"/>
                  </a:lnTo>
                  <a:cubicBezTo>
                    <a:pt x="3520440" y="778475"/>
                    <a:pt x="3457665" y="841250"/>
                    <a:pt x="3380229" y="841250"/>
                  </a:cubicBezTo>
                  <a:lnTo>
                    <a:pt x="140211" y="841250"/>
                  </a:lnTo>
                  <a:cubicBezTo>
                    <a:pt x="62775" y="841250"/>
                    <a:pt x="0" y="778475"/>
                    <a:pt x="0" y="701039"/>
                  </a:cubicBezTo>
                  <a:lnTo>
                    <a:pt x="0" y="140211"/>
                  </a:lnTo>
                  <a:close/>
                </a:path>
              </a:pathLst>
            </a:cu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4406" tIns="67736" rIns="94406" bIns="677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uk-UA" dirty="0"/>
                <a:t>Дотримання Ліцензійних умов освітньої діяльності щодо кадрового забезпечення </a:t>
              </a:r>
            </a:p>
          </p:txBody>
        </p:sp>
      </p:grp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87C2F719-C9C1-439D-85CB-861BD35B0B8F}"/>
              </a:ext>
            </a:extLst>
          </p:cNvPr>
          <p:cNvSpPr/>
          <p:nvPr/>
        </p:nvSpPr>
        <p:spPr>
          <a:xfrm>
            <a:off x="5301842" y="25039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Щорічне проходження підвищення кваліфікації. </a:t>
            </a:r>
          </a:p>
          <a:p>
            <a:r>
              <a:rPr lang="uk-UA" dirty="0"/>
              <a:t>Участь у семінарах, стажування на виробництві.</a:t>
            </a:r>
          </a:p>
          <a:p>
            <a:r>
              <a:rPr lang="uk-UA" dirty="0"/>
              <a:t>Можливість будувати власну траєкторію саморозвитку.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E25C36B-4ABC-46EF-A122-4B78F145FF30}"/>
              </a:ext>
            </a:extLst>
          </p:cNvPr>
          <p:cNvSpPr/>
          <p:nvPr/>
        </p:nvSpPr>
        <p:spPr>
          <a:xfrm>
            <a:off x="5301842" y="3634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Загальна кількість педагогічних працівників – 45. З них:</a:t>
            </a:r>
          </a:p>
          <a:p>
            <a:r>
              <a:rPr lang="uk-UA" dirty="0"/>
              <a:t>Вища категорія – 22 (49%); І категорія – 7 (16%); ІІ категорія – 10 (22%); спеціаліст – 6 (13%). Викладач-методист – 7(16%)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CB4FC378-5276-483F-837B-F2AC140A6A67}"/>
              </a:ext>
            </a:extLst>
          </p:cNvPr>
          <p:cNvSpPr/>
          <p:nvPr/>
        </p:nvSpPr>
        <p:spPr>
          <a:xfrm>
            <a:off x="5301842" y="47059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Освітні компоненти ОПП забезпечені педагогічними працівниками з урахуванням їх освітньої та/або професійної кваліфікації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6C49099-1BF0-4BDF-8C73-D02092EEE918}"/>
              </a:ext>
            </a:extLst>
          </p:cNvPr>
          <p:cNvSpPr/>
          <p:nvPr/>
        </p:nvSpPr>
        <p:spPr>
          <a:xfrm>
            <a:off x="7298423" y="469013"/>
            <a:ext cx="4613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Кадрове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48513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1628</Words>
  <Application>Microsoft Office PowerPoint</Application>
  <PresentationFormat>Широкий екран</PresentationFormat>
  <Paragraphs>203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Antiqua</vt:lpstr>
      <vt:lpstr>Arial</vt:lpstr>
      <vt:lpstr>Calibri</vt:lpstr>
      <vt:lpstr>Calibri Light</vt:lpstr>
      <vt:lpstr>Times New Roman</vt:lpstr>
      <vt:lpstr>Wingdings</vt:lpstr>
      <vt:lpstr>Тема Office</vt:lpstr>
      <vt:lpstr>Аналіз внутрішньої системи забезпечення якості освіти у ВСП «Роменський фаховий коледж СНАУ»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БОСС</dc:creator>
  <cp:lastModifiedBy>User</cp:lastModifiedBy>
  <cp:revision>61</cp:revision>
  <dcterms:created xsi:type="dcterms:W3CDTF">2023-05-19T08:44:08Z</dcterms:created>
  <dcterms:modified xsi:type="dcterms:W3CDTF">2023-05-24T12:20:57Z</dcterms:modified>
</cp:coreProperties>
</file>