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1"/>
  </p:notesMasterIdLst>
  <p:sldIdLst>
    <p:sldId id="265" r:id="rId2"/>
    <p:sldId id="274" r:id="rId3"/>
    <p:sldId id="314" r:id="rId4"/>
    <p:sldId id="275" r:id="rId5"/>
    <p:sldId id="277" r:id="rId6"/>
    <p:sldId id="289" r:id="rId7"/>
    <p:sldId id="269" r:id="rId8"/>
    <p:sldId id="294" r:id="rId9"/>
    <p:sldId id="295" r:id="rId10"/>
    <p:sldId id="296" r:id="rId11"/>
    <p:sldId id="293" r:id="rId12"/>
    <p:sldId id="284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279" r:id="rId25"/>
    <p:sldId id="311" r:id="rId26"/>
    <p:sldId id="266" r:id="rId27"/>
    <p:sldId id="312" r:id="rId28"/>
    <p:sldId id="313" r:id="rId29"/>
    <p:sldId id="26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 autoAdjust="0"/>
    <p:restoredTop sz="94660"/>
  </p:normalViewPr>
  <p:slideViewPr>
    <p:cSldViewPr snapToGrid="0">
      <p:cViewPr varScale="1">
        <p:scale>
          <a:sx n="80" d="100"/>
          <a:sy n="80" d="100"/>
        </p:scale>
        <p:origin x="8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69D4A-C0B9-44C9-A22B-ECD82CA86F50}" type="datetimeFigureOut">
              <a:rPr lang="uk-UA" smtClean="0"/>
              <a:t>30.11.2023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77E9B-F81C-415A-B821-ADE3645BF5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073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59E8-85A0-4286-95B0-120B042329B5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6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A352-7B75-41BD-BA97-2474C14141A5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3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06C2-4437-48AB-BA6F-06E0F8E8FDD5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6214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9E11-4F82-47CD-86A7-9823B0419724}" type="datetime1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03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713C-A0F5-4462-BD90-1FDCBC2F2A4C}" type="datetime1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6422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BE2D-D2BE-4B7E-96ED-585FEBC8EAF4}" type="datetime1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69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1C6-9CAD-48DE-BB87-F51FCC4F3578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92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8C0D-5A30-48E8-A66F-DB26D11F7DA2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6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619A-1C56-4B53-994C-22FF58F10F15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A2AD-7917-482C-8D75-01F43FDA8E1F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4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AE65-898A-45E7-B9D7-7329B6781BB6}" type="datetime1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4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C14E-FD2A-4CC5-80E2-3E5C4EDED930}" type="datetime1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7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4DAF-1D98-4AF3-8BC0-26B4E99726AD}" type="datetime1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C6F7-C037-4934-99C0-335FC7A615F8}" type="datetime1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6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A09B-3F70-46CA-80BB-4B01FA34AD39}" type="datetime1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03F-2864-4593-BB62-CEC455E083CB}" type="datetime1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4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AB3C9-6CA0-417D-B530-44409E196CE3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3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22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8" name="Picture 3" descr="A sphere crystal glass with prism colours">
            <a:extLst>
              <a:ext uri="{FF2B5EF4-FFF2-40B4-BE49-F238E27FC236}">
                <a16:creationId xmlns:a16="http://schemas.microsoft.com/office/drawing/2014/main" id="{A08C32B8-3393-4699-98D7-86C2DA0AA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93" b="57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4" name="Freeform: Shape 24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54AA6C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F38B7-E28F-4441-91B6-91AA528E6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09" y="3912436"/>
            <a:ext cx="6205451" cy="1291331"/>
          </a:xfrm>
        </p:spPr>
        <p:txBody>
          <a:bodyPr>
            <a:normAutofit/>
          </a:bodyPr>
          <a:lstStyle/>
          <a:p>
            <a:r>
              <a:rPr lang="uk-UA" sz="6600" dirty="0">
                <a:solidFill>
                  <a:srgbClr val="FEFFFF"/>
                </a:solidFill>
                <a:latin typeface="Georgia" panose="02040502050405020303" pitchFamily="18" charset="0"/>
              </a:rPr>
              <a:t>ОНП «Право»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03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70E09-DB93-4E8E-A62B-7BE20673E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1" y="365126"/>
            <a:ext cx="9700954" cy="590838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КРИТЕРІЙ 2 (проблемні питання та пропозиції)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156" y="889462"/>
            <a:ext cx="10798233" cy="5685905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 ПРОБЛЕМНЕ ПИТАННЯ № 1</a:t>
            </a:r>
          </a:p>
          <a:p>
            <a:pPr marL="0" indent="0" algn="just">
              <a:buNone/>
            </a:pP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Вимоги п. 3.1.1 Положення про освітні програми у Сумському НАУ («відповідні підрозділи зобов’язані надавати у визначеній гарантом ОП строк відповідні документи») - належним чином не виконуються.</a:t>
            </a:r>
          </a:p>
          <a:p>
            <a:pPr marL="0" indent="0" algn="just">
              <a:buNone/>
            </a:pP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НАСЛІДОК – це не дозволяє, зокрема: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перевірити та оприлюднити </a:t>
            </a:r>
            <a:r>
              <a:rPr lang="uk-UA" sz="2800" dirty="0" err="1">
                <a:solidFill>
                  <a:schemeClr val="tx1"/>
                </a:solidFill>
                <a:latin typeface="Georgia" panose="02040502050405020303" pitchFamily="18" charset="0"/>
              </a:rPr>
              <a:t>силабуси</a:t>
            </a: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 ОК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та заповнити табл. 2 Відомостей самооцінювання.</a:t>
            </a:r>
          </a:p>
          <a:p>
            <a:pPr algn="ctr"/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ПРОПОЗИЦІЇ ДО ВИРІШЕННЯ</a:t>
            </a:r>
          </a:p>
          <a:p>
            <a:pPr marL="0" indent="0" algn="just">
              <a:buNone/>
            </a:pP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застосовувати відповідні адміністративні методи впливу керівництвом Університету (оскільки у проєктної групи такі важелі впливу на порушників - відсутні). </a:t>
            </a:r>
          </a:p>
          <a:p>
            <a:pPr algn="just"/>
            <a:endParaRPr lang="uk-UA" dirty="0"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25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284" y="515390"/>
            <a:ext cx="10715105" cy="6059978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 ПРОБЛЕМНЕ ПИТАННЯ № 2</a:t>
            </a:r>
          </a:p>
          <a:p>
            <a:pPr marL="0" lvl="0" indent="0" algn="just">
              <a:buNone/>
            </a:pP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Не вирішено вчасно на загальноуніверситетському рівні (у зв’язку з прийняттям Стандарту ОНП Право за місяць до 1 вересня 2023 р.),  питання системного врегулювання порушення прав аспірантів за спеціальністю Право внаслідок виключення окремих ОК, які є загально університетськими для усіх спеціальностей аспірантури (передусім, із мовного блоку). </a:t>
            </a:r>
          </a:p>
          <a:p>
            <a:pPr marL="0" lvl="0" indent="0" algn="just">
              <a:buNone/>
            </a:pP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НАСЛІДОК: це ускладнює процес акредитації ОНП Право у січні 2024 р.</a:t>
            </a:r>
          </a:p>
          <a:p>
            <a:pPr algn="ctr"/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ПРОПОЗИЦІЇ ДО ВИРІШЕННЯ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Розробити нову концепцію переліку обов’язкових ОК для усіх спеціальностей (з огляду на прийняття стандартів, обсяг яких не дорівнює 60 кредитів) </a:t>
            </a:r>
          </a:p>
          <a:p>
            <a:pPr lvl="0"/>
            <a:endParaRPr lang="uk-UA" dirty="0"/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34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416" y="324196"/>
            <a:ext cx="10498974" cy="6533804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uk-UA" sz="2800" dirty="0">
                <a:solidFill>
                  <a:srgbClr val="C00000"/>
                </a:solidFill>
                <a:latin typeface="Georgia" panose="02040502050405020303" pitchFamily="18" charset="0"/>
              </a:rPr>
              <a:t>2) </a:t>
            </a: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Внести зміни до п.2.2 Положення про освітні програми у СНАУ: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відсутня складова «програми аспірантури» у поділі ОП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відсутні вимоги до гаранта та складу проєктної групи ОНП;</a:t>
            </a:r>
          </a:p>
          <a:p>
            <a:pPr marL="0" lvl="0" indent="0" algn="just">
              <a:buNone/>
            </a:pPr>
            <a:r>
              <a:rPr lang="uk-UA" sz="2800" dirty="0">
                <a:solidFill>
                  <a:srgbClr val="C00000"/>
                </a:solidFill>
                <a:latin typeface="Georgia" panose="02040502050405020303" pitchFamily="18" charset="0"/>
              </a:rPr>
              <a:t>3) </a:t>
            </a: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Внести зміни до Положення про організацію освітнього процесу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до п. 21.4 – щодо обсягу кредитів;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до п.21.13 – щодо обсягу кредитів вибіркових дисциплін (пропонуємо, наприклад, 4 кредити);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до п. 21.15 – щодо відповідності обсягу кредитів за ОК із 4-х складових (обов’язкові компоненти) кількості кредитів відповідно до Стандарту (у якому визначено лише загальну кількість кредитів);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до п.21.25 – щодо прав здобувачів на вибір спеціалізованої вченої ради (це не відповідає чинним нормативно-правовим актам КМУ)</a:t>
            </a:r>
          </a:p>
          <a:p>
            <a:pPr algn="just"/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ВИСНОВОК: потребує коригування увесь п.21 «Особливості організації освітнього процесу за ІІІ (освітньо-науковим) рівнем ВО.</a:t>
            </a:r>
          </a:p>
          <a:p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08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70E09-DB93-4E8E-A62B-7BE20673E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1" y="365126"/>
            <a:ext cx="9268692" cy="590838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КРИТЕРІЙ 3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579" y="847898"/>
            <a:ext cx="10798233" cy="5808351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Georgia" panose="02040502050405020303" pitchFamily="18" charset="0"/>
              </a:rPr>
              <a:t> ПРОБЛЕМНЕ ПИТАННЯ № 1</a:t>
            </a:r>
          </a:p>
          <a:p>
            <a:pPr marL="0" indent="0" algn="just">
              <a:buNone/>
            </a:pPr>
            <a:r>
              <a:rPr lang="uk-UA" sz="3200" dirty="0">
                <a:solidFill>
                  <a:schemeClr val="tx1"/>
                </a:solidFill>
                <a:latin typeface="Georgia" panose="02040502050405020303" pitchFamily="18" charset="0"/>
              </a:rPr>
              <a:t>У зв’язку із чотирьома потоками вступу до аспірантури у 2023 р. виникає проблема для аспірантів, які розпочнуть заняття з 01.12.2023 р. (оскільки навчальний процес розпочався 01.11.2023 р.) </a:t>
            </a:r>
          </a:p>
          <a:p>
            <a:pPr algn="ctr"/>
            <a:endParaRPr lang="uk-UA" sz="3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uk-UA" sz="3200" dirty="0">
                <a:solidFill>
                  <a:schemeClr val="tx1"/>
                </a:solidFill>
                <a:latin typeface="Georgia" panose="02040502050405020303" pitchFamily="18" charset="0"/>
              </a:rPr>
              <a:t>ПРОПОЗИЦІЇ ДО ВИРІШЕННЯ</a:t>
            </a:r>
          </a:p>
          <a:p>
            <a:pPr marL="0" indent="0" algn="just">
              <a:buNone/>
            </a:pPr>
            <a:r>
              <a:rPr lang="uk-UA" sz="3200" dirty="0">
                <a:solidFill>
                  <a:schemeClr val="tx1"/>
                </a:solidFill>
                <a:latin typeface="Georgia" panose="02040502050405020303" pitchFamily="18" charset="0"/>
              </a:rPr>
              <a:t>Необхідно скоригувати графік навчального процесу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50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70E09-DB93-4E8E-A62B-7BE20673E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1" y="191193"/>
            <a:ext cx="9268692" cy="498763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КРИТЕРІЙ 4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579" y="787782"/>
            <a:ext cx="10798233" cy="5868467"/>
          </a:xfrm>
        </p:spPr>
        <p:txBody>
          <a:bodyPr>
            <a:normAutofit fontScale="92500"/>
          </a:bodyPr>
          <a:lstStyle/>
          <a:p>
            <a:pPr algn="just"/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Опублікована колективна монографія «Сучасна парадигма публічного та приватного права в умовах сталого розвитку» (що видана Європейським видавництвом) у 2023 році: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200" dirty="0">
                <a:solidFill>
                  <a:schemeClr val="tx1"/>
                </a:solidFill>
                <a:latin typeface="Georgia" panose="02040502050405020303" pitchFamily="18" charset="0"/>
              </a:rPr>
              <a:t>за ініціативи юридичного факультету;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200" dirty="0">
                <a:solidFill>
                  <a:schemeClr val="tx1"/>
                </a:solidFill>
                <a:latin typeface="Georgia" panose="02040502050405020303" pitchFamily="18" charset="0"/>
              </a:rPr>
              <a:t>редакційна колегія – наукові керівники аспірантів;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200" dirty="0">
                <a:solidFill>
                  <a:schemeClr val="tx1"/>
                </a:solidFill>
                <a:latin typeface="Georgia" panose="02040502050405020303" pitchFamily="18" charset="0"/>
              </a:rPr>
              <a:t>автори – НПП ЮФ, випускники аспірантури.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200" dirty="0">
                <a:solidFill>
                  <a:schemeClr val="tx1"/>
                </a:solidFill>
                <a:latin typeface="Georgia" panose="02040502050405020303" pitchFamily="18" charset="0"/>
              </a:rPr>
              <a:t>Результати наукових досліджень стали джерелами оновлення змісту ОК для ОНП.</a:t>
            </a:r>
          </a:p>
          <a:p>
            <a:pPr algn="just"/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Посилено інтерналізацію діяльності СНАУ: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200" dirty="0">
                <a:solidFill>
                  <a:schemeClr val="tx1"/>
                </a:solidFill>
                <a:latin typeface="Georgia" panose="02040502050405020303" pitchFamily="18" charset="0"/>
              </a:rPr>
              <a:t>Активна співпраця із Центром українсько - європейського наукового співробітництва;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200" dirty="0">
                <a:solidFill>
                  <a:schemeClr val="tx1"/>
                </a:solidFill>
                <a:latin typeface="Georgia" panose="02040502050405020303" pitchFamily="18" charset="0"/>
              </a:rPr>
              <a:t>Подання заявки на грант – 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Joint Call for Proposals for Research and Development Projects “Ukrainian-Swiss Joint Research Projects: Call for Proposals 2023</a:t>
            </a:r>
            <a:r>
              <a:rPr lang="uk-UA" sz="2200" dirty="0">
                <a:solidFill>
                  <a:schemeClr val="tx1"/>
                </a:solidFill>
                <a:latin typeface="Georgia" panose="02040502050405020303" pitchFamily="18" charset="0"/>
              </a:rPr>
              <a:t>. Тема дослідження: «Інтегровані стратегії сталого місцевого економічного розвитку: вимірювання, аналіз та перспективи для України» (виконавці: науковий керівник </a:t>
            </a:r>
            <a:r>
              <a:rPr lang="uk-UA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Клочко</a:t>
            </a:r>
            <a:r>
              <a:rPr lang="uk-UA" sz="2200" dirty="0">
                <a:solidFill>
                  <a:schemeClr val="tx1"/>
                </a:solidFill>
                <a:latin typeface="Georgia" panose="02040502050405020303" pitchFamily="18" charset="0"/>
              </a:rPr>
              <a:t> А.М. та її аспірантка Кішінець Ю.).</a:t>
            </a:r>
            <a:endParaRPr lang="uk-UA" sz="26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28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70E09-DB93-4E8E-A62B-7BE20673E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1" y="191193"/>
            <a:ext cx="9268692" cy="498763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КРИТЕРІЙ 5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579" y="787782"/>
            <a:ext cx="10798233" cy="5868467"/>
          </a:xfrm>
        </p:spPr>
        <p:txBody>
          <a:bodyPr>
            <a:noAutofit/>
          </a:bodyPr>
          <a:lstStyle/>
          <a:p>
            <a:pPr algn="just"/>
            <a:r>
              <a:rPr lang="uk-UA" sz="3600" dirty="0">
                <a:solidFill>
                  <a:schemeClr val="tx1"/>
                </a:solidFill>
                <a:latin typeface="Georgia" panose="02040502050405020303" pitchFamily="18" charset="0"/>
              </a:rPr>
              <a:t>Проведено опитування аспірантів щодо оцінювання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прогресу у навчанні та дослідженні;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зрозумілості процедури атестації, об'єктивного оцінювання.</a:t>
            </a:r>
          </a:p>
          <a:p>
            <a:pPr algn="just"/>
            <a:r>
              <a:rPr lang="uk-UA" sz="3600" dirty="0">
                <a:solidFill>
                  <a:schemeClr val="tx1"/>
                </a:solidFill>
                <a:latin typeface="Georgia" panose="02040502050405020303" pitchFamily="18" charset="0"/>
              </a:rPr>
              <a:t>Форми атестації відповідають Стандарту</a:t>
            </a:r>
            <a:endParaRPr lang="en-US" sz="3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r>
              <a:rPr lang="uk-UA" sz="3600" dirty="0">
                <a:solidFill>
                  <a:schemeClr val="tx1"/>
                </a:solidFill>
                <a:latin typeface="Georgia" panose="02040502050405020303" pitchFamily="18" charset="0"/>
              </a:rPr>
              <a:t>Аспіранти взяли участь у заходах під час впровадження у СНАУ «Тижня доброчесності». </a:t>
            </a:r>
          </a:p>
          <a:p>
            <a:pPr algn="just"/>
            <a:r>
              <a:rPr lang="uk-UA" sz="3600" dirty="0">
                <a:solidFill>
                  <a:schemeClr val="tx1"/>
                </a:solidFill>
                <a:latin typeface="Georgia" panose="02040502050405020303" pitchFamily="18" charset="0"/>
              </a:rPr>
              <a:t>Проведено опитування щодо можливих проявів недоброчесності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98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70E09-DB93-4E8E-A62B-7BE20673E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1" y="108065"/>
            <a:ext cx="9268692" cy="440575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КРИТЕРІЙ 6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855" y="548640"/>
            <a:ext cx="10571957" cy="6107609"/>
          </a:xfrm>
        </p:spPr>
        <p:txBody>
          <a:bodyPr>
            <a:noAutofit/>
          </a:bodyPr>
          <a:lstStyle/>
          <a:p>
            <a:pPr algn="just"/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Посилено увагу на залученні роботодавців, професіоналів, практиків, експертів галузі  до організації та реалізації освітнього процесу:</a:t>
            </a:r>
          </a:p>
          <a:p>
            <a:pPr marL="0" indent="0" algn="just">
              <a:buNone/>
            </a:pPr>
            <a:r>
              <a:rPr lang="uk-UA" sz="2400" dirty="0">
                <a:solidFill>
                  <a:srgbClr val="0070C0"/>
                </a:solidFill>
                <a:latin typeface="Georgia" panose="02040502050405020303" pitchFamily="18" charset="0"/>
              </a:rPr>
              <a:t>1. 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У межах ОК «</a:t>
            </a:r>
            <a:r>
              <a:rPr lang="uk-UA" sz="2400" dirty="0">
                <a:solidFill>
                  <a:srgbClr val="0070C0"/>
                </a:solidFill>
                <a:latin typeface="Georgia" panose="02040502050405020303" pitchFamily="18" charset="0"/>
              </a:rPr>
              <a:t>Сучасні тенденції юридичної науки в умовах сталого розвитку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» проведено: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000" dirty="0">
                <a:solidFill>
                  <a:schemeClr val="tx1"/>
                </a:solidFill>
                <a:latin typeface="Georgia" panose="02040502050405020303" pitchFamily="18" charset="0"/>
              </a:rPr>
              <a:t>гостьову лекцію з Головою Експертної ради роботодавців, першим заступником Голови Національної служби посередництва та примирення Запарою С.І. на тему «Мистецтво соціального діалогу»;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000" dirty="0">
                <a:solidFill>
                  <a:schemeClr val="tx1"/>
                </a:solidFill>
                <a:latin typeface="Georgia" panose="02040502050405020303" pitchFamily="18" charset="0"/>
              </a:rPr>
              <a:t>майстер-клас  с </a:t>
            </a:r>
            <a:r>
              <a:rPr lang="uk-UA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к.ю.н</a:t>
            </a:r>
            <a:r>
              <a:rPr lang="uk-UA" sz="2000" dirty="0">
                <a:solidFill>
                  <a:schemeClr val="tx1"/>
                </a:solidFill>
                <a:latin typeface="Georgia" panose="02040502050405020303" pitchFamily="18" charset="0"/>
              </a:rPr>
              <a:t>., адвокатом </a:t>
            </a:r>
            <a:r>
              <a:rPr lang="uk-UA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Петуховим</a:t>
            </a:r>
            <a:r>
              <a:rPr lang="uk-UA" sz="2000" dirty="0">
                <a:solidFill>
                  <a:schemeClr val="tx1"/>
                </a:solidFill>
                <a:latin typeface="Georgia" panose="02040502050405020303" pitchFamily="18" charset="0"/>
              </a:rPr>
              <a:t> А на тему: 1) «Знання, вміння, навички правника в аграрному секторі: роль і місце аграрного права в умовах сталого розвитку»; 2) «Знання, вміння, навички правника в аграрному секторі: роль і місце земельного права»;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000" dirty="0">
                <a:solidFill>
                  <a:schemeClr val="tx1"/>
                </a:solidFill>
                <a:latin typeface="Georgia" panose="02040502050405020303" pitchFamily="18" charset="0"/>
              </a:rPr>
              <a:t>гостьову лекцію </a:t>
            </a:r>
            <a:r>
              <a:rPr lang="uk-UA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д.ю.н</a:t>
            </a:r>
            <a:r>
              <a:rPr lang="uk-UA" sz="2000" dirty="0">
                <a:solidFill>
                  <a:schemeClr val="tx1"/>
                </a:solidFill>
                <a:latin typeface="Georgia" panose="02040502050405020303" pitchFamily="18" charset="0"/>
              </a:rPr>
              <a:t>., професора, члена-кореспондента НАПрН України, завідувачем кафедри аграрного, земельного та екологічного права НУБіП України Єрмоленка В.М. на тему «Аграрне законодавство України в контексті сучасних змін»;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uk-UA" sz="2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uk-UA" sz="2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48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855" y="157942"/>
            <a:ext cx="10349345" cy="64983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dirty="0">
                <a:solidFill>
                  <a:srgbClr val="0070C0"/>
                </a:solidFill>
                <a:latin typeface="Georgia" panose="02040502050405020303" pitchFamily="18" charset="0"/>
              </a:rPr>
              <a:t>2. </a:t>
            </a: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У межах ОК </a:t>
            </a:r>
            <a:r>
              <a:rPr lang="uk-UA" sz="2800" dirty="0">
                <a:solidFill>
                  <a:srgbClr val="0070C0"/>
                </a:solidFill>
                <a:latin typeface="Georgia" panose="02040502050405020303" pitchFamily="18" charset="0"/>
              </a:rPr>
              <a:t>«Правові режими природних об’єктів і комплексів в умовах євроінтеграції проведено» </a:t>
            </a: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проведено: 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гостьову лекцію із завідувачем сектору правового забезпечення Державної екологічної інспекції Матюхи Д. на тему: «Особливості діяльності Державної екологічної інспекції у Сумській області в умовах воєнного стану», 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семінар –практику  адвокатом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Нежевело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 В.В. на тему «Оцінка шкоди земельним ділянкам в умовах війні»;</a:t>
            </a:r>
          </a:p>
          <a:p>
            <a:pPr marL="0" indent="0" algn="just">
              <a:buNone/>
            </a:pPr>
            <a:r>
              <a:rPr lang="uk-UA" sz="2800" dirty="0">
                <a:solidFill>
                  <a:srgbClr val="0070C0"/>
                </a:solidFill>
                <a:latin typeface="Georgia" panose="02040502050405020303" pitchFamily="18" charset="0"/>
              </a:rPr>
              <a:t>3. </a:t>
            </a: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У межах ОК «</a:t>
            </a:r>
            <a:r>
              <a:rPr lang="uk-UA" sz="2800" dirty="0">
                <a:solidFill>
                  <a:srgbClr val="0070C0"/>
                </a:solidFill>
                <a:latin typeface="Georgia" panose="02040502050405020303" pitchFamily="18" charset="0"/>
              </a:rPr>
              <a:t>Методологія сучасного правознавства</a:t>
            </a: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» проведено: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гостьову лекцію завідувача кафедри теорії та історії держави і права НУБіП України,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к.ю.н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., доцентом Качур В.О. на тему «Від гносеології до методології права»;</a:t>
            </a:r>
          </a:p>
          <a:p>
            <a:pPr lvl="0" algn="just">
              <a:buFont typeface="Wingdings" panose="05000000000000000000" pitchFamily="2" charset="2"/>
              <a:buChar char="§"/>
            </a:pPr>
            <a:endParaRPr lang="uk-UA" sz="2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uk-UA" sz="2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uk-UA" sz="2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73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855" y="157942"/>
            <a:ext cx="10349345" cy="64983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dirty="0">
                <a:solidFill>
                  <a:srgbClr val="0070C0"/>
                </a:solidFill>
                <a:latin typeface="Georgia" panose="02040502050405020303" pitchFamily="18" charset="0"/>
              </a:rPr>
              <a:t>4. </a:t>
            </a: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У межах ОК </a:t>
            </a:r>
            <a:r>
              <a:rPr lang="uk-UA" sz="2800" dirty="0">
                <a:solidFill>
                  <a:srgbClr val="0070C0"/>
                </a:solidFill>
                <a:latin typeface="Georgia" panose="02040502050405020303" pitchFamily="18" charset="0"/>
              </a:rPr>
              <a:t>«Правове забезпечення сталого розвитку регіонів» </a:t>
            </a: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проведено: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Georgia" panose="02040502050405020303" pitchFamily="18" charset="0"/>
              </a:rPr>
              <a:t>зустріч з представником Уповноваженого ВР України з прав людини в Сумський області Мироненко Т. щодо проблеми з порушення прав людей в умовах активних бойових дій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Georgia" panose="02040502050405020303" pitchFamily="18" charset="0"/>
              </a:rPr>
              <a:t>зустріч із робочою групою с підготовки змін до Статуту територіальної громади м. Суми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Georgia" panose="02040502050405020303" pitchFamily="18" charset="0"/>
              </a:rPr>
              <a:t>участь аспірантів та викладачів у роботі Круглого столу «Університет та сталий розвиток громад» у межах реалізації проєкту «Університет – громади: посилення співпраці»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uk-UA" sz="2400" dirty="0">
              <a:latin typeface="Georgia" panose="02040502050405020303" pitchFamily="18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endParaRPr lang="uk-UA" sz="2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uk-UA" sz="2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uk-UA" sz="2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91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70E09-DB93-4E8E-A62B-7BE20673E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1" y="249382"/>
            <a:ext cx="9268692" cy="53840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КРИТЕРІЙ 7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856" y="856211"/>
            <a:ext cx="10000210" cy="5800038"/>
          </a:xfrm>
        </p:spPr>
        <p:txBody>
          <a:bodyPr>
            <a:noAutofit/>
          </a:bodyPr>
          <a:lstStyle/>
          <a:p>
            <a:pPr algn="ctr"/>
            <a:endParaRPr lang="uk-UA" sz="2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ПРОПОЗИЦІЯ: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Задля підвищення ефективності виявлення та врахування потреб та інтересів здобувачів вищої освіти ОНП розглянути питання щодо збільшення кількості аспірантів у складі: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Студентського ректорату (студентське самоврядування),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Студентського комітету партнерства в забезпеченні якості освіти.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Оприлюднити склад Ради молодих вчених та План роботи.</a:t>
            </a:r>
          </a:p>
          <a:p>
            <a:pPr marL="0" indent="0">
              <a:buNone/>
            </a:pPr>
            <a:r>
              <a:rPr lang="uk-UA" dirty="0"/>
              <a:t> </a:t>
            </a:r>
          </a:p>
          <a:p>
            <a:pPr algn="just"/>
            <a:endParaRPr lang="uk-UA" sz="2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uk-UA" sz="2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4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337AA-D4F4-48FA-AA98-7349F5A4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269" y="323562"/>
            <a:ext cx="10515600" cy="1325563"/>
          </a:xfrm>
        </p:spPr>
        <p:txBody>
          <a:bodyPr>
            <a:norm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F32C3B2-3BFB-4FE4-947D-50B16C3B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269" y="489816"/>
            <a:ext cx="10515600" cy="6193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АНАЛІТИЧНИЙ ЗВІТ</a:t>
            </a:r>
          </a:p>
          <a:p>
            <a:pPr marL="0" indent="0" algn="just">
              <a:buNone/>
            </a:pPr>
            <a:r>
              <a:rPr lang="uk-UA" sz="3200" dirty="0">
                <a:solidFill>
                  <a:schemeClr val="tx1"/>
                </a:solidFill>
                <a:latin typeface="Georgia" panose="02040502050405020303" pitchFamily="18" charset="0"/>
              </a:rPr>
              <a:t>за ОНП «Право» (081) щодо готовності до наступної акредитації (16.01 - 18.01.2024 р.)</a:t>
            </a:r>
          </a:p>
          <a:p>
            <a:pPr marL="0" indent="0" algn="ctr">
              <a:buNone/>
            </a:pPr>
            <a:endParaRPr lang="uk-UA" sz="4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uk-UA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uk-UA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uk-UA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uk-UA" sz="24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uk-UA" sz="24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uk-UA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ГАРАНТ ОНП «Право»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: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д.ю.н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., професор </a:t>
            </a:r>
            <a:r>
              <a:rPr lang="uk-UA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І. В. АРІСТОВА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7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70E09-DB93-4E8E-A62B-7BE20673E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1" y="249382"/>
            <a:ext cx="9268692" cy="448887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КРИТЕРІЙ 8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982" y="856211"/>
            <a:ext cx="10399222" cy="5800038"/>
          </a:xfrm>
        </p:spPr>
        <p:txBody>
          <a:bodyPr>
            <a:noAutofit/>
          </a:bodyPr>
          <a:lstStyle/>
          <a:p>
            <a:pPr algn="just"/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Останнє оновлення ОНП Право відбулося 28.08.2023 р. (засідання проєктної групи) у зв’язку з прийняттям Стандарту 31.07.2023 р. –  доповідала на засіданні Ради із забезпечення якості 20.09.2023 р.</a:t>
            </a: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Станом на 27.11.2023 року: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200" dirty="0">
                <a:solidFill>
                  <a:schemeClr val="tx1"/>
                </a:solidFill>
                <a:latin typeface="Georgia" panose="02040502050405020303" pitchFamily="18" charset="0"/>
              </a:rPr>
              <a:t>дев’ять аспірантів  стали докторами філософії 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PhD</a:t>
            </a:r>
            <a:r>
              <a:rPr lang="uk-UA" sz="2200" dirty="0">
                <a:solidFill>
                  <a:schemeClr val="tx1"/>
                </a:solidFill>
                <a:latin typeface="Georgia" panose="02040502050405020303" pitchFamily="18" charset="0"/>
              </a:rPr>
              <a:t> Право та випускниками ОНП Право;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200" dirty="0">
                <a:solidFill>
                  <a:schemeClr val="tx1"/>
                </a:solidFill>
                <a:latin typeface="Georgia" panose="02040502050405020303" pitchFamily="18" charset="0"/>
              </a:rPr>
              <a:t>два випускника захищатимуть дисертацію у грудні 2023 р.;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200" dirty="0">
                <a:solidFill>
                  <a:schemeClr val="tx1"/>
                </a:solidFill>
                <a:latin typeface="Georgia" panose="02040502050405020303" pitchFamily="18" charset="0"/>
              </a:rPr>
              <a:t>один випускник затвердив на Вченій раді СНАУ 25.11.2023 р. склад разової спеціалізованої вченої ради.</a:t>
            </a: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Регулярно проводяться процедури внутрішнього забезпечення якості під час модернізації та оновлення ОНП Право (у формі самоаналізу, внутрішнього аудиту Відділом забезпечення якості ВО, аналітичних звітів гаранта на Раді із забезпечення якості).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uk-UA" dirty="0"/>
          </a:p>
          <a:p>
            <a:pPr algn="just"/>
            <a:endParaRPr lang="uk-UA" sz="2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uk-UA" sz="2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95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354" y="787782"/>
            <a:ext cx="10158152" cy="5868467"/>
          </a:xfrm>
        </p:spPr>
        <p:txBody>
          <a:bodyPr>
            <a:noAutofit/>
          </a:bodyPr>
          <a:lstStyle/>
          <a:p>
            <a:pPr algn="just"/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Гарант ОНП Право та проєктна група підвищують свою кваліфікацію на різноманітних заходах Центру українсько-європейського наукового співробітництва.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 ПРОПОЗИЦІЯ:</a:t>
            </a:r>
          </a:p>
          <a:p>
            <a:pPr lvl="0" algn="just">
              <a:buAutoNum type="arabicPeriod"/>
            </a:pP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Створити школу проектних груп ОНП </a:t>
            </a:r>
          </a:p>
          <a:p>
            <a:pPr lvl="0" algn="just">
              <a:buAutoNum type="arabicPeriod"/>
            </a:pP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Проводити семінари за участі експертів НАЗЯВО, які працюють у СНАУ (особливо у зв’язку з необхідністю успішного проходження акредитації) </a:t>
            </a:r>
          </a:p>
          <a:p>
            <a:pPr lvl="0" algn="just">
              <a:buAutoNum type="arabicPeriod"/>
            </a:pP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Оприлюднити стан виконання Плану розвитку системи внутрішнього забезпечення якості у СНАУ, зокрема щодо Форуму викладацької досконалості.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uk-UA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uk-UA" dirty="0"/>
          </a:p>
          <a:p>
            <a:pPr algn="just"/>
            <a:endParaRPr lang="uk-UA" sz="2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uk-UA" sz="2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81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70E09-DB93-4E8E-A62B-7BE20673E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1" y="249382"/>
            <a:ext cx="9268692" cy="448887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КРИТЕРІЙ 9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993" y="1152907"/>
            <a:ext cx="9393382" cy="5503342"/>
          </a:xfrm>
        </p:spPr>
        <p:txBody>
          <a:bodyPr>
            <a:noAutofit/>
          </a:bodyPr>
          <a:lstStyle/>
          <a:p>
            <a:pPr algn="just"/>
            <a:r>
              <a:rPr lang="uk-UA" sz="3200" dirty="0">
                <a:solidFill>
                  <a:schemeClr val="tx1"/>
                </a:solidFill>
                <a:latin typeface="Georgia" panose="02040502050405020303" pitchFamily="18" charset="0"/>
              </a:rPr>
              <a:t>Оприлюднено на сайті СНАУ (відділ аспірантури та ЮФ) - відповідно до Стандарту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chemeClr val="tx1"/>
                </a:solidFill>
                <a:latin typeface="Georgia" panose="02040502050405020303" pitchFamily="18" charset="0"/>
              </a:rPr>
              <a:t>проєкт ОНП Право 2023-2024 рр.,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chemeClr val="tx1"/>
                </a:solidFill>
                <a:latin typeface="Georgia" panose="02040502050405020303" pitchFamily="18" charset="0"/>
              </a:rPr>
              <a:t>ОНП Право 2023-2024 </a:t>
            </a:r>
            <a:r>
              <a:rPr lang="uk-UA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р.р</a:t>
            </a:r>
            <a:r>
              <a:rPr lang="uk-UA" sz="3200" dirty="0">
                <a:solidFill>
                  <a:schemeClr val="tx1"/>
                </a:solidFill>
                <a:latin typeface="Georgia" panose="02040502050405020303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chemeClr val="tx1"/>
                </a:solidFill>
                <a:latin typeface="Georgia" panose="02040502050405020303" pitchFamily="18" charset="0"/>
              </a:rPr>
              <a:t>НП за ОНП Право </a:t>
            </a:r>
          </a:p>
          <a:p>
            <a:pPr algn="just"/>
            <a:endParaRPr lang="uk-UA" sz="2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46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70E09-DB93-4E8E-A62B-7BE20673E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1" y="249382"/>
            <a:ext cx="9268692" cy="448887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КРИТЕРІЙ 10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982" y="856211"/>
            <a:ext cx="10399222" cy="5800038"/>
          </a:xfrm>
        </p:spPr>
        <p:txBody>
          <a:bodyPr>
            <a:noAutofit/>
          </a:bodyPr>
          <a:lstStyle/>
          <a:p>
            <a:pPr algn="just"/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публікації наукових керівників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дотичності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 до тематики дисертаційних досліджень аспірантів. Інформація оприлюднена на сторінці ЮФ сайту СНАУ.</a:t>
            </a: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приклади тем дисертаційних досліджень (див. вище – критерій 1)</a:t>
            </a: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випускники ОНП Право у 2023 р. були залучені до написання колективної монографії, що видається у країнах ЄС. Наукові керівники увійшли до складу редакційної колегії та були авторами статей.</a:t>
            </a: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подана заявка на грант 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Joint Call for Proposals for Research and Development Projects “Ukrainian-Swiss Joint Research Projects: Call for Proposals 2023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. Тема дослідження: «Інтегровані стратегії сталого місцевого економічного розвитку: вимірювання, аналіз та перспективи для України» (виконавці: науковий керівник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Клочко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 А.М. та її аспірантка Кішінець Ю.).</a:t>
            </a:r>
            <a:endParaRPr lang="uk-UA" sz="2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uk-UA" sz="2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uk-UA" sz="2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6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578" y="374074"/>
            <a:ext cx="10334553" cy="6284422"/>
          </a:xfrm>
        </p:spPr>
        <p:txBody>
          <a:bodyPr>
            <a:normAutofit/>
          </a:bodyPr>
          <a:lstStyle/>
          <a:p>
            <a:pPr algn="just"/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У межах проєкту «Європеїзація докторських студій відповідно до інноваційних принципів підготовки докторів філософії в Європі: разом до спільного майбутнього» ( </a:t>
            </a: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EDOCS </a:t>
            </a: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– </a:t>
            </a: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ERASMUS</a:t>
            </a: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) пройшли тренінг – навчання наукові керівники та аспіранти.</a:t>
            </a:r>
          </a:p>
          <a:p>
            <a:pPr algn="just"/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Наукові керівники та аспіранти публікують статті у журналах, що індексуються у </a:t>
            </a:r>
            <a:r>
              <a:rPr lang="uk-UA" sz="2800" dirty="0" err="1">
                <a:solidFill>
                  <a:schemeClr val="tx1"/>
                </a:solidFill>
                <a:latin typeface="Georgia" panose="02040502050405020303" pitchFamily="18" charset="0"/>
              </a:rPr>
              <a:t>науковометрічних</a:t>
            </a: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 базах </a:t>
            </a: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Scopus </a:t>
            </a: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та </a:t>
            </a: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W</a:t>
            </a: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о</a:t>
            </a: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S </a:t>
            </a: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(інформація на сайті СНАУ).</a:t>
            </a:r>
          </a:p>
          <a:p>
            <a:pPr algn="just"/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Ініційовано проєкт щодо публікації монографій у межах наукових шкіл. Опублікована монографія випускниці ОНП Право Калюжної С.В. (за загальною редакцією І.В. Арістової) у межах наукової школи з інформаційного права.</a:t>
            </a:r>
          </a:p>
          <a:p>
            <a:endParaRPr lang="uk-UA" dirty="0"/>
          </a:p>
          <a:p>
            <a:pPr algn="just">
              <a:lnSpc>
                <a:spcPct val="120000"/>
              </a:lnSpc>
            </a:pPr>
            <a:endParaRPr lang="uk-UA" sz="7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87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9542" y="374074"/>
            <a:ext cx="10407534" cy="6284422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600" dirty="0">
                <a:solidFill>
                  <a:schemeClr val="tx1"/>
                </a:solidFill>
                <a:latin typeface="Georgia" panose="02040502050405020303" pitchFamily="18" charset="0"/>
              </a:rPr>
              <a:t>Розширено «критичну наукову масу» дослідників для належного формування складу разових спеціалізованих вчених рад</a:t>
            </a:r>
          </a:p>
          <a:p>
            <a:pPr algn="just">
              <a:lnSpc>
                <a:spcPct val="90000"/>
              </a:lnSpc>
            </a:pPr>
            <a:r>
              <a:rPr lang="uk-UA" sz="2600" dirty="0">
                <a:solidFill>
                  <a:schemeClr val="tx1"/>
                </a:solidFill>
                <a:latin typeface="Georgia" panose="02040502050405020303" pitchFamily="18" charset="0"/>
              </a:rPr>
              <a:t>Під час реалізації </a:t>
            </a:r>
            <a:r>
              <a:rPr lang="ru-RU" sz="2600" dirty="0">
                <a:solidFill>
                  <a:schemeClr val="tx1"/>
                </a:solidFill>
                <a:latin typeface="Georgia" panose="02040502050405020303" pitchFamily="18" charset="0"/>
              </a:rPr>
              <a:t>ОН</a:t>
            </a:r>
            <a:r>
              <a:rPr lang="uk-UA" sz="2600" dirty="0">
                <a:solidFill>
                  <a:schemeClr val="tx1"/>
                </a:solidFill>
                <a:latin typeface="Georgia" panose="02040502050405020303" pitchFamily="18" charset="0"/>
              </a:rPr>
              <a:t>П Право впроваджено ідею взаємодії усіх галузей права: екологічного та земельного  права  (Стрельник В.В., </a:t>
            </a:r>
            <a:r>
              <a:rPr lang="uk-UA" sz="2600" dirty="0" err="1">
                <a:solidFill>
                  <a:schemeClr val="tx1"/>
                </a:solidFill>
                <a:latin typeface="Georgia" panose="02040502050405020303" pitchFamily="18" charset="0"/>
              </a:rPr>
              <a:t>Нежевело</a:t>
            </a:r>
            <a:r>
              <a:rPr lang="uk-UA" sz="2600" dirty="0">
                <a:solidFill>
                  <a:schemeClr val="tx1"/>
                </a:solidFill>
                <a:latin typeface="Georgia" panose="02040502050405020303" pitchFamily="18" charset="0"/>
              </a:rPr>
              <a:t> В.В.); конституційного та муніципального права (Роговенко О.В.); адміністративного, фінансового та інформаційного права (Арістова І.В., Кравченко І.О., Чернадчук Т.О., Петрова Н.О.); загальної теорія права та міжнародно-порівняльне право (Запара С.І., Бондарь Н.А.) та інші. цивільного права та процесу (</a:t>
            </a:r>
            <a:r>
              <a:rPr lang="uk-UA" sz="2600" dirty="0" err="1">
                <a:solidFill>
                  <a:schemeClr val="tx1"/>
                </a:solidFill>
                <a:latin typeface="Georgia" panose="02040502050405020303" pitchFamily="18" charset="0"/>
              </a:rPr>
              <a:t>Котвяковський</a:t>
            </a:r>
            <a:r>
              <a:rPr lang="uk-UA" sz="2600" dirty="0">
                <a:solidFill>
                  <a:schemeClr val="tx1"/>
                </a:solidFill>
                <a:latin typeface="Georgia" panose="02040502050405020303" pitchFamily="18" charset="0"/>
              </a:rPr>
              <a:t> Ю.О., </a:t>
            </a:r>
            <a:r>
              <a:rPr lang="uk-UA" sz="2600" dirty="0" err="1">
                <a:solidFill>
                  <a:schemeClr val="tx1"/>
                </a:solidFill>
                <a:latin typeface="Georgia" panose="02040502050405020303" pitchFamily="18" charset="0"/>
              </a:rPr>
              <a:t>Ясинок</a:t>
            </a:r>
            <a:r>
              <a:rPr lang="uk-UA" sz="2600" dirty="0">
                <a:solidFill>
                  <a:schemeClr val="tx1"/>
                </a:solidFill>
                <a:latin typeface="Georgia" panose="02040502050405020303" pitchFamily="18" charset="0"/>
              </a:rPr>
              <a:t> М.М.); </a:t>
            </a:r>
          </a:p>
          <a:p>
            <a:pPr algn="just"/>
            <a:r>
              <a:rPr lang="uk-UA" sz="2600" dirty="0">
                <a:solidFill>
                  <a:schemeClr val="tx1"/>
                </a:solidFill>
                <a:latin typeface="Georgia" panose="02040502050405020303" pitchFamily="18" charset="0"/>
              </a:rPr>
              <a:t>Збільшено потенціал можливих рецензентів: посилюється міжгалузева співпраця науковців (результати якої  опубліковані у фахових юридичних виданнях та у виданнях, що індексуються у </a:t>
            </a:r>
            <a:r>
              <a:rPr lang="uk-UA" sz="2600" dirty="0" err="1">
                <a:solidFill>
                  <a:schemeClr val="tx1"/>
                </a:solidFill>
                <a:latin typeface="Georgia" panose="02040502050405020303" pitchFamily="18" charset="0"/>
              </a:rPr>
              <a:t>наукометричних</a:t>
            </a:r>
            <a:r>
              <a:rPr lang="uk-UA" sz="2600" dirty="0">
                <a:solidFill>
                  <a:schemeClr val="tx1"/>
                </a:solidFill>
                <a:latin typeface="Georgia" panose="02040502050405020303" pitchFamily="18" charset="0"/>
              </a:rPr>
              <a:t> базах даних  </a:t>
            </a:r>
            <a:r>
              <a:rPr lang="uk-UA" sz="2600" dirty="0" err="1">
                <a:solidFill>
                  <a:schemeClr val="tx1"/>
                </a:solidFill>
                <a:latin typeface="Georgia" panose="02040502050405020303" pitchFamily="18" charset="0"/>
              </a:rPr>
              <a:t>Scopus</a:t>
            </a:r>
            <a:r>
              <a:rPr lang="uk-UA" sz="2600" dirty="0">
                <a:solidFill>
                  <a:schemeClr val="tx1"/>
                </a:solidFill>
                <a:latin typeface="Georgia" panose="02040502050405020303" pitchFamily="18" charset="0"/>
              </a:rPr>
              <a:t> та </a:t>
            </a:r>
            <a:r>
              <a:rPr lang="uk-UA" sz="2600" dirty="0" err="1">
                <a:solidFill>
                  <a:schemeClr val="tx1"/>
                </a:solidFill>
                <a:latin typeface="Georgia" panose="02040502050405020303" pitchFamily="18" charset="0"/>
              </a:rPr>
              <a:t>Web</a:t>
            </a:r>
            <a:r>
              <a:rPr lang="uk-UA" sz="26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uk-UA" sz="2600" dirty="0" err="1">
                <a:solidFill>
                  <a:schemeClr val="tx1"/>
                </a:solidFill>
                <a:latin typeface="Georgia" panose="02040502050405020303" pitchFamily="18" charset="0"/>
              </a:rPr>
              <a:t>of</a:t>
            </a:r>
            <a:r>
              <a:rPr lang="uk-UA" sz="26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uk-UA" sz="2600" dirty="0" err="1">
                <a:solidFill>
                  <a:schemeClr val="tx1"/>
                </a:solidFill>
                <a:latin typeface="Georgia" panose="02040502050405020303" pitchFamily="18" charset="0"/>
              </a:rPr>
              <a:t>Science</a:t>
            </a:r>
            <a:r>
              <a:rPr lang="uk-UA" sz="2600" dirty="0">
                <a:solidFill>
                  <a:schemeClr val="tx1"/>
                </a:solidFill>
                <a:latin typeface="Georgia" panose="02040502050405020303" pitchFamily="18" charset="0"/>
              </a:rPr>
              <a:t>).</a:t>
            </a:r>
          </a:p>
          <a:p>
            <a:pPr algn="just"/>
            <a:endParaRPr lang="uk-UA" sz="2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uk-UA" dirty="0"/>
          </a:p>
          <a:p>
            <a:pPr algn="just">
              <a:lnSpc>
                <a:spcPct val="120000"/>
              </a:lnSpc>
            </a:pPr>
            <a:endParaRPr lang="uk-UA" sz="7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52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A36D9-137D-4996-9E86-E7E66B13E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38540"/>
            <a:ext cx="8911687" cy="54924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  <a:latin typeface="Georgia" panose="02040502050405020303" pitchFamily="18" charset="0"/>
              </a:rPr>
              <a:t>ПЕРСПЕКТИВНІ НАПРЯМИ</a:t>
            </a:r>
            <a:r>
              <a:rPr lang="uk-UA" b="1" dirty="0">
                <a:solidFill>
                  <a:srgbClr val="FF0000"/>
                </a:solidFill>
              </a:rPr>
              <a:t/>
            </a:r>
            <a:br>
              <a:rPr lang="uk-UA" b="1" dirty="0">
                <a:solidFill>
                  <a:srgbClr val="FF0000"/>
                </a:solidFill>
              </a:rPr>
            </a:b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A90F1A-9A4D-476A-AE17-7B5F257AF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579" y="882595"/>
            <a:ext cx="10519962" cy="573686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Залучення професіоналів-практиків до викладання на ОНП «Право»</a:t>
            </a:r>
          </a:p>
          <a:p>
            <a:pPr algn="just"/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Організація гостьових онлайн-лекцій іноземних викладачів</a:t>
            </a:r>
          </a:p>
          <a:p>
            <a:pPr algn="just"/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Участь у розробці спільних міждисциплінарних проєктів розвитку територіальних громад у межах бізнес-школи СНАУ</a:t>
            </a:r>
          </a:p>
          <a:p>
            <a:pPr algn="just"/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Активізувати роботу лабораторії практичного права та Юридичної клініки</a:t>
            </a:r>
          </a:p>
          <a:p>
            <a:pPr algn="just"/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Збільшення кількості та якості академічної мобільності аспірантів та викладачів</a:t>
            </a:r>
          </a:p>
          <a:p>
            <a:pPr algn="just"/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Зміцнення наукової критичної маси дослідників на ОНП Право (відповідність публікацій керівника темі дисертації здобувача, формування груп рецензентів за існуючими дисертаційними роботами)</a:t>
            </a:r>
          </a:p>
          <a:p>
            <a:pPr algn="just"/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Формування та розвиток наукових шкіл з цивільного, кримінального, земельного, екологічного, адміністративного, інформаційного права</a:t>
            </a:r>
          </a:p>
          <a:p>
            <a:pPr algn="just"/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Видання монографій випускниками ОНП Право, які отримали науковий ступень</a:t>
            </a: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 PhD</a:t>
            </a: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 Право. </a:t>
            </a:r>
          </a:p>
          <a:p>
            <a:pPr algn="just"/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Започаткувати формування монографій за різноманітними серіями (наприклад, «наукова школа з інформаційного права»)</a:t>
            </a:r>
          </a:p>
          <a:p>
            <a:pPr algn="just"/>
            <a:endParaRPr lang="uk-UA" sz="2800" dirty="0"/>
          </a:p>
          <a:p>
            <a:pPr algn="just"/>
            <a:endParaRPr lang="uk-UA" sz="2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30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6" y="91441"/>
            <a:ext cx="11115674" cy="6217920"/>
          </a:xfrm>
        </p:spPr>
        <p:txBody>
          <a:bodyPr>
            <a:normAutofit/>
          </a:bodyPr>
          <a:lstStyle/>
          <a:p>
            <a:endParaRPr lang="uk-UA" dirty="0"/>
          </a:p>
          <a:p>
            <a:pPr marL="1225296" lvl="8" indent="0" algn="ctr">
              <a:buNone/>
            </a:pPr>
            <a:r>
              <a:rPr lang="uk-UA" sz="4600" dirty="0">
                <a:solidFill>
                  <a:srgbClr val="0070C0"/>
                </a:solidFill>
                <a:latin typeface="Georgia" panose="02040502050405020303" pitchFamily="18" charset="0"/>
              </a:rPr>
              <a:t>ВІДПОВІДІ НА ЗАПИТАННЯ</a:t>
            </a:r>
          </a:p>
          <a:p>
            <a:pPr algn="ctr"/>
            <a:endParaRPr lang="uk-UA" sz="54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27</a:t>
            </a:fld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103225"/>
            <a:ext cx="6067425" cy="56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28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91441"/>
            <a:ext cx="9720073" cy="621792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РАЗОМ ДО УСПІХУ!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28</a:t>
            </a:fld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805237"/>
            <a:ext cx="10077451" cy="581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71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22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8" name="Picture 3" descr="A sphere crystal glass with prism colours">
            <a:extLst>
              <a:ext uri="{FF2B5EF4-FFF2-40B4-BE49-F238E27FC236}">
                <a16:creationId xmlns:a16="http://schemas.microsoft.com/office/drawing/2014/main" id="{A08C32B8-3393-4699-98D7-86C2DA0AA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93" b="57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4" name="Freeform: Shape 24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54AA6C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F38B7-E28F-4441-91B6-91AA528E6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884" y="3912437"/>
            <a:ext cx="6766560" cy="1032094"/>
          </a:xfrm>
        </p:spPr>
        <p:txBody>
          <a:bodyPr>
            <a:noAutofit/>
          </a:bodyPr>
          <a:lstStyle/>
          <a:p>
            <a:r>
              <a:rPr lang="uk-UA" sz="6600" dirty="0">
                <a:solidFill>
                  <a:srgbClr val="FEFFFF"/>
                </a:solidFill>
                <a:latin typeface="Georgia" panose="02040502050405020303" pitchFamily="18" charset="0"/>
              </a:rPr>
              <a:t>Дякую за увагу!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30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337AA-D4F4-48FA-AA98-7349F5A4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269" y="323562"/>
            <a:ext cx="10515600" cy="1325563"/>
          </a:xfrm>
        </p:spPr>
        <p:txBody>
          <a:bodyPr>
            <a:norm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F32C3B2-3BFB-4FE4-947D-50B16C3B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65" y="224444"/>
            <a:ext cx="11396750" cy="64589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0070C0"/>
                </a:solidFill>
                <a:latin typeface="Georgia" panose="02040502050405020303" pitchFamily="18" charset="0"/>
              </a:rPr>
              <a:t>СПІЛЬНА МЕТА – акредитація ОНП Право </a:t>
            </a:r>
            <a:endParaRPr lang="uk-UA" sz="32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3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817414"/>
            <a:ext cx="7817756" cy="596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7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666" y="365124"/>
            <a:ext cx="10174778" cy="2245071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Georgia" panose="02040502050405020303" pitchFamily="18" charset="0"/>
              </a:rPr>
              <a:t>Висновок Ради із забезпечення якості </a:t>
            </a:r>
            <a:r>
              <a:rPr lang="uk-UA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(20.09.2023 р.) </a:t>
            </a:r>
            <a:r>
              <a:rPr lang="uk-UA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uk-UA" sz="40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uk-UA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uk-UA" sz="40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uk-UA" sz="4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2713" y="1361994"/>
            <a:ext cx="10888287" cy="5108709"/>
          </a:xfrm>
          <a:noFill/>
        </p:spPr>
        <p:txBody>
          <a:bodyPr>
            <a:noAutofit/>
          </a:bodyPr>
          <a:lstStyle/>
          <a:p>
            <a:pPr algn="just"/>
            <a:r>
              <a:rPr lang="uk-UA" sz="3600" dirty="0">
                <a:solidFill>
                  <a:schemeClr val="tx1"/>
                </a:solidFill>
                <a:latin typeface="Georgia" panose="02040502050405020303" pitchFamily="18" charset="0"/>
              </a:rPr>
              <a:t>Рекомендувати ОНП Право 2023-2024 рр.. </a:t>
            </a:r>
            <a:r>
              <a:rPr lang="uk-UA" sz="3200" dirty="0">
                <a:solidFill>
                  <a:schemeClr val="tx1"/>
                </a:solidFill>
                <a:latin typeface="Georgia" panose="02040502050405020303" pitchFamily="18" charset="0"/>
              </a:rPr>
              <a:t>(з урахуванням Стандарту вищої освіти за спеціальністю 081 Право для 3-го рівня освіти (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PhD</a:t>
            </a:r>
            <a:r>
              <a:rPr lang="uk-UA" sz="3200" dirty="0">
                <a:solidFill>
                  <a:schemeClr val="tx1"/>
                </a:solidFill>
                <a:latin typeface="Georgia" panose="02040502050405020303" pitchFamily="18" charset="0"/>
              </a:rPr>
              <a:t>), який було затверджено та введено  в дію наказом Міністерства освіти і науки України від 31.07.2023 р. № 924)</a:t>
            </a:r>
            <a:r>
              <a:rPr lang="uk-UA" sz="3600" dirty="0">
                <a:solidFill>
                  <a:schemeClr val="tx1"/>
                </a:solidFill>
                <a:latin typeface="Georgia" panose="02040502050405020303" pitchFamily="18" charset="0"/>
              </a:rPr>
              <a:t> для розгляду та затвердження Вченою радою СНАУ.</a:t>
            </a:r>
          </a:p>
          <a:p>
            <a:pPr algn="just"/>
            <a:r>
              <a:rPr lang="uk-UA" sz="3600" dirty="0">
                <a:solidFill>
                  <a:schemeClr val="tx1"/>
                </a:solidFill>
                <a:latin typeface="Georgia" panose="02040502050405020303" pitchFamily="18" charset="0"/>
              </a:rPr>
              <a:t>ОНП Право затверджено та введено в дію з 1.10.23 р. (наказ ректора СНАУ від 29.09.23 р. № 521/1)</a:t>
            </a:r>
            <a:endParaRPr lang="uk-UA" sz="36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3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70E09-DB93-4E8E-A62B-7BE20673E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1" y="365126"/>
            <a:ext cx="10066714" cy="114779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uk-UA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Результати аналітичних досліджень оновленої ОНП Право 2023-2024 рр.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902" y="1512916"/>
            <a:ext cx="10798233" cy="5062451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solidFill>
                  <a:schemeClr val="tx1"/>
                </a:solidFill>
                <a:latin typeface="Georgia" panose="02040502050405020303" pitchFamily="18" charset="0"/>
              </a:rPr>
              <a:t> Проєкт ОНП Право було презентовано на попередньому засіданні Ради із забезпечення якості (від 20.09.2023 р.) </a:t>
            </a:r>
          </a:p>
          <a:p>
            <a:pPr algn="just"/>
            <a:r>
              <a:rPr lang="uk-UA" sz="3200" dirty="0">
                <a:solidFill>
                  <a:schemeClr val="tx1"/>
                </a:solidFill>
                <a:latin typeface="Georgia" panose="02040502050405020303" pitchFamily="18" charset="0"/>
              </a:rPr>
              <a:t>Доведено, що проєкт ОНП Право (відповідно до Стандарту) є оновленням затвердженої ОНП Право (рішення Вченої ради СНАУ</a:t>
            </a:r>
            <a:r>
              <a:rPr lang="uk-UA" sz="32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uk-UA" sz="3200" dirty="0">
                <a:solidFill>
                  <a:schemeClr val="tx1"/>
                </a:solidFill>
                <a:latin typeface="Georgia" panose="02040502050405020303" pitchFamily="18" charset="0"/>
              </a:rPr>
              <a:t>від 27.03.2023 р., протокол 13), оскільки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3200" dirty="0">
                <a:solidFill>
                  <a:schemeClr val="tx1"/>
                </a:solidFill>
                <a:latin typeface="Georgia" panose="02040502050405020303" pitchFamily="18" charset="0"/>
              </a:rPr>
              <a:t>Мета – не змінена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3200" dirty="0">
                <a:solidFill>
                  <a:schemeClr val="tx1"/>
                </a:solidFill>
                <a:latin typeface="Georgia" panose="02040502050405020303" pitchFamily="18" charset="0"/>
              </a:rPr>
              <a:t>Результати навчання є редакційною корекцією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7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70E09-DB93-4E8E-A62B-7BE20673E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1" y="365126"/>
            <a:ext cx="9268692" cy="590838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КРИТЕРІЙ 1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156" y="955964"/>
            <a:ext cx="10798233" cy="5619403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Опубліковано на сайті ЮФ проєкт ОНП Право </a:t>
            </a:r>
          </a:p>
          <a:p>
            <a:pPr algn="just"/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 Отримано пропозиції від внутрішніх та зовнішніх стейкхолдерів.</a:t>
            </a:r>
          </a:p>
          <a:p>
            <a:pPr algn="just"/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Проведено засідання Експертної ради роботодавців (19.09.23 р.), якою узгоджені та підтримані зміни до ОНП Право 2023-2024 рр..</a:t>
            </a:r>
          </a:p>
          <a:p>
            <a:pPr algn="just"/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Продемонстровано досягнення результатів навчання, визначених Стандартом, на засіданні Ради із забезпечення якості 20.09.23 р. </a:t>
            </a:r>
          </a:p>
          <a:p>
            <a:pPr algn="just"/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Посилено врахування положень Стратегії розвитку СНАУ, галузевого та регіонального аспектів під час формулювання тем дисертаційних досліджень.</a:t>
            </a:r>
            <a:endParaRPr lang="uk-UA" dirty="0"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6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68FCEA6-8E0E-00E6-B233-4114D60BA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579" y="332509"/>
            <a:ext cx="10615378" cy="6060341"/>
          </a:xfrm>
        </p:spPr>
        <p:txBody>
          <a:bodyPr>
            <a:noAutofit/>
          </a:bodyPr>
          <a:lstStyle/>
          <a:p>
            <a:pPr algn="just"/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Затверджено теми дисертаційних досліджень здобувачів. Наприклад: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Інституційно-правове забезпечення розмінування земель сільськогосподарського призначення в Україні  (Яринко Р.В.);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Організаційно-правові засади співробітництва України та країн Європейського Союзу щодо сталого розвитку міст та громад (Солдаткін І.В.);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Адміністративні послуги органів публічної адміністрації в умовах сталого розвитку України: організаційно-правові засади (Мельник В.В.);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Адміністративно-правовий статус екологічного омбудсмена в контексті завдань сталого розвитку: зарубіжний досвід та українські перспективи (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Жмакін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 С.А.);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 Реалізація права доступу до публічної інформації в аграрній сфері України: організаційно-правові засади (Солдаткін С.В.);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uk-UA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90001" y="424585"/>
            <a:ext cx="779767" cy="365125"/>
          </a:xfrm>
        </p:spPr>
        <p:txBody>
          <a:bodyPr/>
          <a:lstStyle/>
          <a:p>
            <a:fld id="{7C7FAD9F-AEE9-406E-B720-57D2B9DB28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8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68FCEA6-8E0E-00E6-B233-4114D60BA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579" y="332509"/>
            <a:ext cx="10615378" cy="606034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Інформаційно-правове забезпечення екологічних прав людини в умовах сталого розвитку (Удовенко Р.П.).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Юридична відповідальність за правопорушення у сфері охорони навколишнього середовища»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Правовий статус суб’єктів муніципальної правотворчості в умовах сталого розвитку».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«Судовий захист цивільних прав щодо земельної ділянки у спадкових правовідносинах»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tx1"/>
                </a:solidFill>
                <a:latin typeface="Georgia" panose="02040502050405020303" pitchFamily="18" charset="0"/>
              </a:rPr>
              <a:t>«Кримінальна відповідальність за приховування або перекручування відомостей про екологічний стан або захворюваність населення в умовах дії правового режиму воєнного стану в Україні»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uk-UA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90001" y="424585"/>
            <a:ext cx="779767" cy="365125"/>
          </a:xfrm>
        </p:spPr>
        <p:txBody>
          <a:bodyPr/>
          <a:lstStyle/>
          <a:p>
            <a:fld id="{7C7FAD9F-AEE9-406E-B720-57D2B9DB28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4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70E09-DB93-4E8E-A62B-7BE20673E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1" y="365126"/>
            <a:ext cx="9268692" cy="590838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КРИТЕРІЙ 2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579" y="847898"/>
            <a:ext cx="10798233" cy="5808351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Зміст ОНП Право відповідає предметній області спеціальності (за змістом ПРН та ОК, що їх забезпечують).</a:t>
            </a: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ПРН визначено з урахуванням  Стандарту та унікальності ОНП. </a:t>
            </a: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Змінено перелік дисциплін дослідницької підготовки – відсутні ОК «Комунікація у науковому середовищі», «Реєстрація прав інтелектуальної власності», «Організація підготовки наукових публікацій та написання дисертацій» (у зв’язку з обсягом ОНП у 45 кредитів ЄКТС ).</a:t>
            </a: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Змінено перелік  дисциплін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мовної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 підготовки – відсутня ОК «Методика виконання праць іноземною мовою». </a:t>
            </a: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 Змінено кількість кредитів для ОК «Іноземна мова за професійним спрямуванням» – 3 кредити ЄКТС.</a:t>
            </a: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Проведено опитування аспірантів щодо здобуття соціальних навичок у процесі реалізації ОНП Право, щодо обсягу навантаження, задоволення методами навчання та викладання та ін.</a:t>
            </a:r>
          </a:p>
          <a:p>
            <a:pPr algn="just"/>
            <a:endParaRPr lang="uk-UA" sz="2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uk-UA" dirty="0"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74129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659</TotalTime>
  <Words>1921</Words>
  <Application>Microsoft Office PowerPoint</Application>
  <PresentationFormat>Широкий екран</PresentationFormat>
  <Paragraphs>192</Paragraphs>
  <Slides>29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Gothic</vt:lpstr>
      <vt:lpstr>Georgia</vt:lpstr>
      <vt:lpstr>Wingdings</vt:lpstr>
      <vt:lpstr>Wingdings 3</vt:lpstr>
      <vt:lpstr>Віхоть</vt:lpstr>
      <vt:lpstr>ОНП «Право» </vt:lpstr>
      <vt:lpstr> </vt:lpstr>
      <vt:lpstr> </vt:lpstr>
      <vt:lpstr>Висновок Ради із забезпечення якості (20.09.2023 р.)   </vt:lpstr>
      <vt:lpstr> Результати аналітичних досліджень оновленої ОНП Право 2023-2024 рр.</vt:lpstr>
      <vt:lpstr>КРИТЕРІЙ 1</vt:lpstr>
      <vt:lpstr>Презентація PowerPoint</vt:lpstr>
      <vt:lpstr>Презентація PowerPoint</vt:lpstr>
      <vt:lpstr>КРИТЕРІЙ 2</vt:lpstr>
      <vt:lpstr>КРИТЕРІЙ 2 (проблемні питання та пропозиції)</vt:lpstr>
      <vt:lpstr>Презентація PowerPoint</vt:lpstr>
      <vt:lpstr>Презентація PowerPoint</vt:lpstr>
      <vt:lpstr>КРИТЕРІЙ 3</vt:lpstr>
      <vt:lpstr>КРИТЕРІЙ 4</vt:lpstr>
      <vt:lpstr>КРИТЕРІЙ 5</vt:lpstr>
      <vt:lpstr>КРИТЕРІЙ 6</vt:lpstr>
      <vt:lpstr>Презентація PowerPoint</vt:lpstr>
      <vt:lpstr>Презентація PowerPoint</vt:lpstr>
      <vt:lpstr>КРИТЕРІЙ 7</vt:lpstr>
      <vt:lpstr>КРИТЕРІЙ 8</vt:lpstr>
      <vt:lpstr>Презентація PowerPoint</vt:lpstr>
      <vt:lpstr>КРИТЕРІЙ 9</vt:lpstr>
      <vt:lpstr>КРИТЕРІЙ 10</vt:lpstr>
      <vt:lpstr>Презентація PowerPoint</vt:lpstr>
      <vt:lpstr>Презентація PowerPoint</vt:lpstr>
      <vt:lpstr>ПЕРСПЕКТИВНІ НАПРЯМИ </vt:lpstr>
      <vt:lpstr>Презентація PowerPoint</vt:lpstr>
      <vt:lpstr>Презентація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Міжнародне право</dc:title>
  <dc:creator>АІВ</dc:creator>
  <cp:lastModifiedBy>User</cp:lastModifiedBy>
  <cp:revision>52</cp:revision>
  <dcterms:created xsi:type="dcterms:W3CDTF">2021-11-21T13:54:04Z</dcterms:created>
  <dcterms:modified xsi:type="dcterms:W3CDTF">2023-11-30T14:10:22Z</dcterms:modified>
</cp:coreProperties>
</file>