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4" r:id="rId1"/>
  </p:sldMasterIdLst>
  <p:notesMasterIdLst>
    <p:notesMasterId r:id="rId32"/>
  </p:notesMasterIdLst>
  <p:sldIdLst>
    <p:sldId id="300" r:id="rId2"/>
    <p:sldId id="301" r:id="rId3"/>
    <p:sldId id="290" r:id="rId4"/>
    <p:sldId id="384" r:id="rId5"/>
    <p:sldId id="385" r:id="rId6"/>
    <p:sldId id="386" r:id="rId7"/>
    <p:sldId id="387" r:id="rId8"/>
    <p:sldId id="363" r:id="rId9"/>
    <p:sldId id="364" r:id="rId10"/>
    <p:sldId id="365" r:id="rId11"/>
    <p:sldId id="390" r:id="rId12"/>
    <p:sldId id="389" r:id="rId13"/>
    <p:sldId id="392" r:id="rId14"/>
    <p:sldId id="372" r:id="rId15"/>
    <p:sldId id="373" r:id="rId16"/>
    <p:sldId id="381" r:id="rId17"/>
    <p:sldId id="376" r:id="rId18"/>
    <p:sldId id="378" r:id="rId19"/>
    <p:sldId id="379" r:id="rId20"/>
    <p:sldId id="391" r:id="rId21"/>
    <p:sldId id="393" r:id="rId22"/>
    <p:sldId id="394" r:id="rId23"/>
    <p:sldId id="395" r:id="rId24"/>
    <p:sldId id="352" r:id="rId25"/>
    <p:sldId id="356" r:id="rId26"/>
    <p:sldId id="361" r:id="rId27"/>
    <p:sldId id="366" r:id="rId28"/>
    <p:sldId id="396" r:id="rId29"/>
    <p:sldId id="304" r:id="rId30"/>
    <p:sldId id="316" r:id="rId3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61" autoAdjust="0"/>
    <p:restoredTop sz="94689" autoAdjust="0"/>
  </p:normalViewPr>
  <p:slideViewPr>
    <p:cSldViewPr snapToGrid="0">
      <p:cViewPr varScale="1">
        <p:scale>
          <a:sx n="65" d="100"/>
          <a:sy n="65" d="100"/>
        </p:scale>
        <p:origin x="1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CEB07-34BC-4824-A402-40B5BC7D9E2E}" type="datetimeFigureOut">
              <a:rPr lang="uk-UA" smtClean="0"/>
              <a:t>20.09.2023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B01895-8237-486B-BC3C-794FCCC9F9E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4444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FA0138E-DB14-47E9-B70C-E308955225F0}" type="datetime1">
              <a:rPr lang="en-US" smtClean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‹№›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9430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0138E-DB14-47E9-B70C-E308955225F0}" type="datetime1">
              <a:rPr lang="en-US" smtClean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0836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0138E-DB14-47E9-B70C-E308955225F0}" type="datetime1">
              <a:rPr lang="en-US" smtClean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‹№›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497315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0138E-DB14-47E9-B70C-E308955225F0}" type="datetime1">
              <a:rPr lang="en-US" smtClean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50786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0138E-DB14-47E9-B70C-E308955225F0}" type="datetime1">
              <a:rPr lang="en-US" smtClean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‹№›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071444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0138E-DB14-47E9-B70C-E308955225F0}" type="datetime1">
              <a:rPr lang="en-US" smtClean="0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72417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0138E-DB14-47E9-B70C-E308955225F0}" type="datetime1">
              <a:rPr lang="en-US" smtClean="0"/>
              <a:t>9/20/2023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6395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0138E-DB14-47E9-B70C-E308955225F0}" type="datetime1">
              <a:rPr lang="en-US" smtClean="0"/>
              <a:t>9/20/2023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04055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0138E-DB14-47E9-B70C-E308955225F0}" type="datetime1">
              <a:rPr lang="en-US" smtClean="0"/>
              <a:t>9/20/2023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36387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0138E-DB14-47E9-B70C-E308955225F0}" type="datetime1">
              <a:rPr lang="en-US" smtClean="0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53387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0138E-DB14-47E9-B70C-E308955225F0}" type="datetime1">
              <a:rPr lang="en-US" smtClean="0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‹№›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8824621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FA0138E-DB14-47E9-B70C-E308955225F0}" type="datetime1">
              <a:rPr lang="en-US" smtClean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27CE633F-9882-4A5C-83A2-1109D0C73261}" type="slidenum">
              <a:rPr lang="en-US" smtClean="0"/>
              <a:pPr/>
              <a:t>‹№›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591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E337AA-D4F4-48FA-AA98-7349F5A44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269" y="3235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F32C3B2-3BFB-4FE4-947D-50B16C3B7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323562"/>
            <a:ext cx="11563004" cy="635987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uk-UA" sz="4000" dirty="0">
                <a:solidFill>
                  <a:srgbClr val="0070C0"/>
                </a:solidFill>
                <a:latin typeface="Georgia" panose="02040502050405020303" pitchFamily="18" charset="0"/>
              </a:rPr>
              <a:t>РАДА ІЗ ЗАБЕЗПЕЧЕННЯ ЯКОСТІ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uk-UA" sz="4600" dirty="0">
                <a:solidFill>
                  <a:srgbClr val="0070C0"/>
                </a:solidFill>
                <a:latin typeface="Georgia" panose="02040502050405020303" pitchFamily="18" charset="0"/>
              </a:rPr>
              <a:t> </a:t>
            </a:r>
            <a:r>
              <a:rPr lang="uk-UA" sz="2600" dirty="0">
                <a:solidFill>
                  <a:srgbClr val="0070C0"/>
                </a:solidFill>
                <a:latin typeface="Georgia" panose="02040502050405020303" pitchFamily="18" charset="0"/>
              </a:rPr>
              <a:t>(20.09.2023 р.)</a:t>
            </a:r>
          </a:p>
          <a:p>
            <a:pPr marL="0" indent="0" algn="ctr">
              <a:lnSpc>
                <a:spcPct val="100000"/>
              </a:lnSpc>
              <a:buNone/>
            </a:pPr>
            <a:endParaRPr lang="uk-UA" sz="2600" dirty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marL="514350" indent="-514350" algn="just">
              <a:lnSpc>
                <a:spcPct val="100000"/>
              </a:lnSpc>
              <a:buFont typeface="Tw Cen MT" panose="020B0602020104020603" pitchFamily="34" charset="0"/>
              <a:buAutoNum type="arabicPeriod"/>
            </a:pPr>
            <a:r>
              <a:rPr lang="uk-UA" sz="2800" dirty="0">
                <a:latin typeface="Georgia" panose="02040502050405020303" pitchFamily="18" charset="0"/>
              </a:rPr>
              <a:t>Обговорення </a:t>
            </a:r>
            <a:r>
              <a:rPr lang="uk-UA" sz="2800" dirty="0" err="1">
                <a:latin typeface="Georgia" panose="02040502050405020303" pitchFamily="18" charset="0"/>
              </a:rPr>
              <a:t>проєкту</a:t>
            </a:r>
            <a:r>
              <a:rPr lang="uk-UA" sz="2800" dirty="0">
                <a:latin typeface="Georgia" panose="02040502050405020303" pitchFamily="18" charset="0"/>
              </a:rPr>
              <a:t> ОНП Право 2023-2024 рр. з урахуванням Стандарту вищої освіти за спеціальністю 081 ПРАВО для 3-го рівня освіти (</a:t>
            </a:r>
            <a:r>
              <a:rPr lang="en-US" sz="2800" dirty="0">
                <a:latin typeface="Georgia" panose="02040502050405020303" pitchFamily="18" charset="0"/>
              </a:rPr>
              <a:t>PhD</a:t>
            </a:r>
            <a:r>
              <a:rPr lang="uk-UA" sz="2800" dirty="0">
                <a:latin typeface="Georgia" panose="02040502050405020303" pitchFamily="18" charset="0"/>
              </a:rPr>
              <a:t>)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uk-UA" sz="2800" dirty="0">
                <a:latin typeface="Georgia" panose="02040502050405020303" pitchFamily="18" charset="0"/>
              </a:rPr>
              <a:t> 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uk-UA" sz="2800" dirty="0">
              <a:latin typeface="Georgia" panose="02040502050405020303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uk-UA" sz="2800" dirty="0">
              <a:latin typeface="Georgia" panose="02040502050405020303" pitchFamily="18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uk-UA" sz="2800" b="1" dirty="0">
                <a:solidFill>
                  <a:srgbClr val="0070C0"/>
                </a:solidFill>
                <a:latin typeface="Georgia" panose="02040502050405020303" pitchFamily="18" charset="0"/>
              </a:rPr>
              <a:t>(Доповідач: гарант ОНП Арістова І.В.)</a:t>
            </a:r>
          </a:p>
          <a:p>
            <a:pPr marL="0" indent="0" algn="ctr">
              <a:buNone/>
            </a:pPr>
            <a:endParaRPr lang="uk-UA" sz="2600" dirty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endParaRPr lang="uk-UA" sz="2600" dirty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endParaRPr lang="uk-UA" sz="2600" dirty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endParaRPr lang="uk-UA" sz="2600" dirty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endParaRPr lang="uk-UA" dirty="0">
              <a:latin typeface="Georgia" panose="02040502050405020303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53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EFEB380-DEAC-42ED-A0D6-FDB1DDE53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763" y="453224"/>
            <a:ext cx="11004938" cy="58998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 </a:t>
            </a:r>
            <a:br>
              <a:rPr lang="ru-RU" sz="2400" dirty="0"/>
            </a:br>
            <a:endParaRPr lang="uk-UA" sz="2800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uk-UA" sz="4000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uk-UA" sz="4000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uk-UA" sz="4000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uk-UA" sz="2800" dirty="0"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uk-UA" sz="2800" dirty="0"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uk-UA" sz="2800" dirty="0">
              <a:latin typeface="Georgia" panose="02040502050405020303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uk-UA" sz="2400" dirty="0">
              <a:latin typeface="Georgia" panose="02040502050405020303" pitchFamily="18" charset="0"/>
            </a:endParaRPr>
          </a:p>
          <a:p>
            <a:pPr marL="0" lvl="0" indent="0" algn="just">
              <a:buNone/>
            </a:pPr>
            <a:endParaRPr lang="uk-UA" sz="2400" dirty="0"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uk-UA" sz="28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uk-UA" sz="2800" dirty="0"/>
          </a:p>
          <a:p>
            <a:pPr marL="0" indent="0">
              <a:buNone/>
            </a:pPr>
            <a:endParaRPr lang="uk-UA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10</a:t>
            </a:fld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6DB0C3-DF67-D990-FFE7-6685DA45B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48" y="335612"/>
            <a:ext cx="11608904" cy="569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251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EFEB380-DEAC-42ED-A0D6-FDB1DDE53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933" y="245533"/>
            <a:ext cx="11142134" cy="661246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Перелік посад відповідно до Національного класифікатора України. Класифікатора професій ДК 003:2010 (затвердженого наказом Держспоживстандарту України № 327 від 28 липня 2010 р.):</a:t>
            </a:r>
            <a:endParaRPr lang="ru-UA" sz="17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77190" indent="-285750" algn="just">
              <a:buFont typeface="Wingdings" panose="05000000000000000000" pitchFamily="2" charset="2"/>
              <a:buChar char="q"/>
            </a:pPr>
            <a:r>
              <a:rPr lang="uk-UA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1110	Законодавці</a:t>
            </a:r>
            <a:endParaRPr lang="ru-UA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77190" indent="-285750" algn="just">
              <a:buFont typeface="Wingdings" panose="05000000000000000000" pitchFamily="2" charset="2"/>
              <a:buChar char="q"/>
              <a:tabLst>
                <a:tab pos="1042035" algn="l"/>
              </a:tabLst>
            </a:pPr>
            <a:r>
              <a:rPr lang="uk-UA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1120.1	Вищі посадові особи органів державної виконавчої влади</a:t>
            </a:r>
            <a:endParaRPr lang="ru-UA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77190" indent="-285750" algn="just">
              <a:buFont typeface="Wingdings" panose="05000000000000000000" pitchFamily="2" charset="2"/>
              <a:buChar char="q"/>
              <a:tabLst>
                <a:tab pos="1042035" algn="l"/>
              </a:tabLst>
            </a:pPr>
            <a:r>
              <a:rPr lang="uk-UA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1120.2	Вищі посадові особи місцевих органів державної влади</a:t>
            </a:r>
            <a:endParaRPr lang="ru-UA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77190" indent="-285750" algn="just">
              <a:buFont typeface="Wingdings" panose="05000000000000000000" pitchFamily="2" charset="2"/>
              <a:buChar char="q"/>
              <a:tabLst>
                <a:tab pos="1042035" algn="l"/>
              </a:tabLst>
            </a:pPr>
            <a:r>
              <a:rPr lang="uk-UA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1120.3	Дипломатичні представники</a:t>
            </a:r>
            <a:endParaRPr lang="ru-UA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77190" indent="-285750" algn="just">
              <a:buFont typeface="Wingdings" panose="05000000000000000000" pitchFamily="2" charset="2"/>
              <a:buChar char="q"/>
            </a:pPr>
            <a:r>
              <a:rPr lang="uk-UA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1120.4  Вищі посадові особи органів судової влади </a:t>
            </a:r>
            <a:endParaRPr lang="ru-UA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77190" indent="-285750" algn="just">
              <a:buFont typeface="Wingdings" panose="05000000000000000000" pitchFamily="2" charset="2"/>
              <a:buChar char="q"/>
            </a:pPr>
            <a:r>
              <a:rPr lang="uk-UA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1143.1 Вищі посадові особи національних академій, що діють на засадах самоврядування </a:t>
            </a:r>
            <a:endParaRPr lang="ru-UA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77190" indent="-285750" algn="just">
              <a:buFont typeface="Wingdings" panose="05000000000000000000" pitchFamily="2" charset="2"/>
              <a:buChar char="q"/>
            </a:pPr>
            <a:r>
              <a:rPr lang="uk-UA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1143.3 Вищі посадові особи академій, що діють на громадських засадах</a:t>
            </a:r>
            <a:endParaRPr lang="ru-UA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77190" indent="-285750" algn="just">
              <a:buFont typeface="Wingdings" panose="05000000000000000000" pitchFamily="2" charset="2"/>
              <a:buChar char="q"/>
              <a:tabLst>
                <a:tab pos="1067435" algn="l"/>
              </a:tabLst>
            </a:pPr>
            <a:r>
              <a:rPr lang="uk-UA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1229.1	Керівні працівники апарату центральних органів державної влади</a:t>
            </a:r>
            <a:endParaRPr lang="ru-UA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77190" indent="-285750" algn="just">
              <a:buFont typeface="Wingdings" panose="05000000000000000000" pitchFamily="2" charset="2"/>
              <a:buChar char="q"/>
            </a:pPr>
            <a:r>
              <a:rPr lang="uk-UA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1231 Керівники юридичних та адміністративних підрозділів </a:t>
            </a:r>
            <a:endParaRPr lang="ru-UA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77190" indent="-285750" algn="just">
              <a:buFont typeface="Wingdings" panose="05000000000000000000" pitchFamily="2" charset="2"/>
              <a:buChar char="q"/>
            </a:pPr>
            <a:r>
              <a:rPr lang="uk-UA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1474 Менеджери (управителі) у сфері досліджень та розробок </a:t>
            </a:r>
            <a:endParaRPr lang="ru-UA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77190" indent="-285750" algn="just">
              <a:buFont typeface="Wingdings" panose="05000000000000000000" pitchFamily="2" charset="2"/>
              <a:buChar char="q"/>
            </a:pPr>
            <a:r>
              <a:rPr lang="uk-UA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1475.1 Менеджери (управителі) права </a:t>
            </a:r>
            <a:endParaRPr lang="ru-UA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77190" indent="-285750" algn="just">
              <a:buFont typeface="Wingdings" panose="05000000000000000000" pitchFamily="2" charset="2"/>
              <a:buChar char="q"/>
            </a:pPr>
            <a:r>
              <a:rPr lang="uk-UA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2310 Викладачі закладів вищої освіти</a:t>
            </a:r>
            <a:endParaRPr lang="ru-UA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77190" indent="-285750" algn="just">
              <a:buFont typeface="Wingdings" panose="05000000000000000000" pitchFamily="2" charset="2"/>
              <a:buChar char="q"/>
              <a:tabLst>
                <a:tab pos="978535" algn="l"/>
              </a:tabLst>
            </a:pPr>
            <a:r>
              <a:rPr lang="uk-UA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2421.1 Науковий співробітник (правознавство)</a:t>
            </a:r>
            <a:endParaRPr lang="ru-UA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77190" indent="-285750" algn="just">
              <a:buFont typeface="Wingdings" panose="05000000000000000000" pitchFamily="2" charset="2"/>
              <a:buChar char="q"/>
              <a:tabLst>
                <a:tab pos="978535" algn="l"/>
              </a:tabLst>
            </a:pPr>
            <a:r>
              <a:rPr lang="uk-UA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2421.2 Консультант науковий (правознавство)</a:t>
            </a:r>
            <a:endParaRPr lang="ru-UA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uk-UA" sz="19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2422 Суддя</a:t>
            </a:r>
            <a:endParaRPr lang="uk-UA" sz="3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88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EFEB380-DEAC-42ED-A0D6-FDB1DDE53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45534"/>
            <a:ext cx="11277600" cy="5909734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uk-UA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Таблиця 1 </a:t>
            </a: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демонструє відповідність визначених Стандартом компетентностей дескрипторам НРК,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Таблиця 2 </a:t>
            </a: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демонструє відповідність результатів навчання та компетентностей</a:t>
            </a:r>
            <a:endParaRPr lang="ru-RU" sz="3600" dirty="0"/>
          </a:p>
          <a:p>
            <a:pPr marL="0" indent="0">
              <a:buNone/>
            </a:pPr>
            <a:endParaRPr lang="uk-UA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7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EFEB380-DEAC-42ED-A0D6-FDB1DDE53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45534"/>
            <a:ext cx="11277600" cy="59097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b="1" dirty="0">
                <a:solidFill>
                  <a:srgbClr val="0070C0"/>
                </a:solidFill>
                <a:latin typeface="Georgia" panose="02040502050405020303" pitchFamily="18" charset="0"/>
              </a:rPr>
              <a:t>2. Внесення змін до існуючої ОНП Право 2023-2024 (затверджена рішенням Вченої ради СНАУ від 27.03.2023 протокол 13) проектною групою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3200" dirty="0">
                <a:latin typeface="Georgia" panose="02040502050405020303" pitchFamily="18" charset="0"/>
              </a:rPr>
              <a:t>Опис предметної сфери зроблено відповідно до Стандарту (відмінність від існуючого варіанту – лише редакційна)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Перелік обов’язкових компетентностей випускника (інтегральної, загальних та спеціальних фахових) зроблено відповідно до Стандарту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3200" dirty="0">
                <a:latin typeface="Times New Roman" panose="02020603050405020304" pitchFamily="18" charset="0"/>
              </a:rPr>
              <a:t>Нормативний зміст підготовки доктора філософії з права,</a:t>
            </a:r>
            <a:br>
              <a:rPr lang="uk-UA" sz="3200" dirty="0">
                <a:latin typeface="Times New Roman" panose="02020603050405020304" pitchFamily="18" charset="0"/>
              </a:rPr>
            </a:br>
            <a:r>
              <a:rPr lang="uk-UA" sz="3200" dirty="0">
                <a:latin typeface="Times New Roman" panose="02020603050405020304" pitchFamily="18" charset="0"/>
              </a:rPr>
              <a:t>сформульований у термінах результатів навчання в основному, зроблено відповідно до Стандарту</a:t>
            </a:r>
          </a:p>
          <a:p>
            <a:pPr marL="0" indent="0" algn="just">
              <a:buNone/>
            </a:pPr>
            <a:endParaRPr lang="uk-UA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uk-UA" sz="28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uk-UA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61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EFEB380-DEAC-42ED-A0D6-FDB1DDE53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32" y="330200"/>
            <a:ext cx="11438467" cy="6414824"/>
          </a:xfrm>
        </p:spPr>
        <p:txBody>
          <a:bodyPr>
            <a:normAutofit fontScale="25000" lnSpcReduction="20000"/>
          </a:bodyPr>
          <a:lstStyle/>
          <a:p>
            <a:pPr algn="ctr">
              <a:buFont typeface="Wingdings" panose="05000000000000000000" pitchFamily="2" charset="2"/>
              <a:buChar char="q"/>
            </a:pPr>
            <a:r>
              <a:rPr lang="uk-UA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Внесено</a:t>
            </a:r>
            <a:r>
              <a:rPr lang="uk-UA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редакційні зміни до наступних результатів навчання</a:t>
            </a:r>
            <a:endParaRPr lang="uk-UA" sz="1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UA" sz="9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РН09</a:t>
            </a:r>
            <a:r>
              <a:rPr lang="uk-UA" sz="9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Організовувати і здійснювати освітній процес у сфері права на різних рівнях вищої освіти, його наукове, навчально-методичне та нормативне забезпечення, застосувати ефективні методики викладання навчальних дисциплін</a:t>
            </a:r>
            <a:r>
              <a:rPr lang="uk-UA" sz="9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9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задля</a:t>
            </a:r>
            <a:r>
              <a:rPr lang="uk-UA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9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впровадження ідеї, що освіта є одним із найпотужніших і перевірених засобів сталого розвитку, ліквідування нерівності сільських районів у порівнянні з міськими</a:t>
            </a:r>
            <a:r>
              <a:rPr lang="uk-UA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uk-UA" sz="9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РН03. </a:t>
            </a:r>
            <a:r>
              <a:rPr lang="uk-UA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Застосовувати у фаховій діяльності знання та розуміння системи права історії світової та української правової думки, сучасної правової доктрини, а також основних напрямів та провідних тенденцій у розвитку права </a:t>
            </a:r>
            <a:r>
              <a:rPr lang="uk-UA" sz="9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(зокрема, аграрного, земельного, екологічного права)</a:t>
            </a:r>
            <a:r>
              <a:rPr lang="uk-UA" sz="9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9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uk-UA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РН08</a:t>
            </a:r>
            <a:r>
              <a:rPr lang="uk-UA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Розробляти, реалізовувати та здійснювати управління науковими та інноваційними проєктами </a:t>
            </a:r>
            <a:r>
              <a:rPr lang="uk-UA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 тому числі, міждисциплінарних)</a:t>
            </a:r>
            <a:r>
              <a:rPr lang="uk-UA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які дають можливість створювати </a:t>
            </a:r>
            <a:r>
              <a:rPr lang="uk-UA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законопроєктну</a:t>
            </a:r>
            <a:r>
              <a:rPr lang="uk-UA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правозастосовну практику і розв’язувати значущі наукові та прикладні правові проблеми з урахуванням етичних, соціально-управлінських, соціально-економічних, екологічних та духовно-культурних аспектів, забезпечувати реєстрацію прав інтелектуальної власності щодо наукових результатів.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uk-UA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uk-UA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60"/>
              </a:lnSpc>
            </a:pPr>
            <a:r>
              <a:rPr lang="ru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endParaRPr lang="uk-UA" sz="2800" dirty="0"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uk-UA" sz="2800" dirty="0"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uk-UA" sz="2800" dirty="0"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uk-UA" sz="2400" dirty="0">
              <a:latin typeface="Georgia" panose="02040502050405020303" pitchFamily="18" charset="0"/>
            </a:endParaRPr>
          </a:p>
          <a:p>
            <a:pPr marL="0" lvl="0" indent="0" algn="just">
              <a:buNone/>
            </a:pPr>
            <a:endParaRPr lang="uk-UA" sz="2400" dirty="0"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uk-UA" sz="28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uk-UA" sz="2800" dirty="0"/>
          </a:p>
          <a:p>
            <a:pPr marL="0" indent="0">
              <a:buNone/>
            </a:pPr>
            <a:endParaRPr lang="uk-UA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028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EFEB380-DEAC-42ED-A0D6-FDB1DDE53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262" y="112975"/>
            <a:ext cx="11538439" cy="641971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3600" dirty="0">
                <a:latin typeface="Georgia" panose="02040502050405020303" pitchFamily="18" charset="0"/>
              </a:rPr>
              <a:t>Для врахування унікальності ОНП Право додано до існуючих у Стандарті наступні результати навчання (вони були у затвердженій ОНП Право )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2400" dirty="0">
                <a:latin typeface="Georgia" panose="02040502050405020303" pitchFamily="18" charset="0"/>
              </a:rPr>
              <a:t>12. </a:t>
            </a:r>
            <a:r>
              <a:rPr lang="uk-UA" sz="2400" kern="0" dirty="0">
                <a:solidFill>
                  <a:srgbClr val="C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Генерувати </a:t>
            </a:r>
            <a:r>
              <a:rPr lang="uk-UA" sz="2400" kern="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системні</a:t>
            </a:r>
            <a:r>
              <a:rPr lang="uk-UA" sz="2400" kern="0" spc="5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uk-UA" sz="2400" kern="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знання</a:t>
            </a:r>
            <a:r>
              <a:rPr lang="uk-UA" sz="2400" kern="0" spc="5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uk-UA" sz="2400" kern="0" spc="5" dirty="0">
                <a:solidFill>
                  <a:srgbClr val="C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у сфері права </a:t>
            </a:r>
            <a:r>
              <a:rPr lang="uk-UA" sz="2400" kern="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та</a:t>
            </a:r>
            <a:r>
              <a:rPr lang="uk-UA" sz="2400" kern="0" spc="5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uk-UA" sz="2400" kern="0" spc="5" dirty="0">
                <a:solidFill>
                  <a:srgbClr val="C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досягнення Ц</a:t>
            </a:r>
            <a:r>
              <a:rPr lang="uk-UA" sz="2400" kern="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ілей</a:t>
            </a:r>
            <a:r>
              <a:rPr lang="uk-UA" sz="2400" kern="0" spc="5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latin typeface="Georgia" panose="02040502050405020303" pitchFamily="18" charset="0"/>
              </a:rPr>
              <a:t>сталого розвитку ООН (насамперед сталий розвиток міст і громад (у тому числі, екологічної стійкості), захист екосистем суші як засобу протидії кліматичним змінам, скорочення нерівності, якісна освіта), а також застосовувати їх у процесі виконання міжнародних проектів у контексті правової підтримки стимулювання інновацій, підприємництва у аграрній сфері, збереження навколишнього середовища й Національного плану дій переходу України до сталого розвитку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2400" dirty="0">
                <a:latin typeface="Georgia" panose="02040502050405020303" pitchFamily="18" charset="0"/>
              </a:rPr>
              <a:t>13. Демонструвати необхідні знання та розуміння сутності управління природними ресурсами й забезпечення продовольчої безпеки за допомогою правових засобів аграрного, земельного, екологічного, адміністративного, інформаційного та інших галузей права, </a:t>
            </a:r>
            <a:r>
              <a:rPr lang="uk-UA" sz="2400" dirty="0">
                <a:solidFill>
                  <a:srgbClr val="FF0000"/>
                </a:solidFill>
                <a:latin typeface="Georgia" panose="02040502050405020303" pitchFamily="18" charset="0"/>
              </a:rPr>
              <a:t>шляхів впровадження результатів наукових досліджень з права у виробництво/практику в аграрній, земельній, екологічній сферах, у місцевих органах публічної адміністрації; навчальний процес і науку</a:t>
            </a:r>
          </a:p>
          <a:p>
            <a:pPr marL="0" indent="0" algn="just">
              <a:buNone/>
            </a:pPr>
            <a:endParaRPr lang="uk-UA" sz="2800" dirty="0"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uk-UA" sz="2800" dirty="0"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uk-UA" sz="2800" dirty="0">
              <a:latin typeface="Georgia" panose="02040502050405020303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uk-UA" sz="2400" dirty="0">
              <a:latin typeface="Georgia" panose="02040502050405020303" pitchFamily="18" charset="0"/>
            </a:endParaRPr>
          </a:p>
          <a:p>
            <a:pPr marL="0" lvl="0" indent="0" algn="just">
              <a:buNone/>
            </a:pPr>
            <a:endParaRPr lang="uk-UA" sz="2400" dirty="0"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uk-UA" sz="28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uk-UA" sz="2800" dirty="0"/>
          </a:p>
          <a:p>
            <a:pPr marL="0" indent="0">
              <a:buNone/>
            </a:pPr>
            <a:endParaRPr lang="uk-UA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53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EFEB380-DEAC-42ED-A0D6-FDB1DDE53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763" y="112976"/>
            <a:ext cx="11004938" cy="6240116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uk-UA" sz="2800" dirty="0">
                <a:latin typeface="Georgia" panose="02040502050405020303" pitchFamily="18" charset="0"/>
              </a:rPr>
              <a:t>14. </a:t>
            </a:r>
            <a:r>
              <a:rPr lang="uk-UA" sz="2800" spc="45" dirty="0">
                <a:solidFill>
                  <a:srgbClr val="C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Обґрунтовувати ефективність використання  </a:t>
            </a:r>
            <a:r>
              <a:rPr lang="uk-UA" sz="28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правових</a:t>
            </a:r>
            <a:r>
              <a:rPr lang="uk-UA" sz="2800" spc="38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механізмів</a:t>
            </a:r>
            <a:r>
              <a:rPr lang="uk-UA" sz="2800" spc="37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стимулювання</a:t>
            </a:r>
            <a:r>
              <a:rPr lang="uk-UA" sz="2800" spc="385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сталих</a:t>
            </a:r>
            <a:r>
              <a:rPr lang="uk-UA" sz="2800" spc="36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методів ведення</a:t>
            </a:r>
            <a:r>
              <a:rPr lang="uk-UA" sz="2800" spc="-25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сільського</a:t>
            </a:r>
            <a:r>
              <a:rPr lang="uk-UA" sz="2800" spc="-25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господарства:</a:t>
            </a:r>
            <a:r>
              <a:rPr lang="uk-UA" sz="2800" spc="-5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підтримку</a:t>
            </a:r>
            <a:r>
              <a:rPr lang="uk-UA" sz="2800" spc="-45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фермерів,</a:t>
            </a:r>
            <a:r>
              <a:rPr lang="uk-UA" sz="2800" spc="-15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забезпечення</a:t>
            </a:r>
            <a:r>
              <a:rPr lang="uk-UA" sz="2800" spc="-25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рівноправного</a:t>
            </a:r>
            <a:r>
              <a:rPr lang="uk-UA" sz="2800" spc="-335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доступу</a:t>
            </a:r>
            <a:r>
              <a:rPr lang="uk-UA" sz="2800" spc="-2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до</a:t>
            </a:r>
            <a:r>
              <a:rPr lang="uk-UA" sz="2800" spc="5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землі,</a:t>
            </a:r>
            <a:r>
              <a:rPr lang="uk-UA" sz="2800" spc="2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технологій</a:t>
            </a:r>
            <a:r>
              <a:rPr lang="uk-UA" sz="2800" spc="5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і</a:t>
            </a:r>
            <a:r>
              <a:rPr lang="uk-UA" sz="2800" spc="-25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ринків, </a:t>
            </a:r>
            <a:r>
              <a:rPr lang="uk-UA" sz="2800" dirty="0">
                <a:solidFill>
                  <a:srgbClr val="C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зважаючи на результати теоретичного аналізу, прикладних досліджень, наявні наукові джерела.</a:t>
            </a:r>
            <a:endParaRPr lang="ru-UA" sz="2800" dirty="0">
              <a:effectLst/>
              <a:latin typeface="Georgia" panose="02040502050405020303" pitchFamily="18" charset="0"/>
              <a:ea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2800" dirty="0">
                <a:latin typeface="Georgia" panose="02040502050405020303" pitchFamily="18" charset="0"/>
              </a:rPr>
              <a:t>15. </a:t>
            </a:r>
            <a:r>
              <a:rPr lang="uk-UA" sz="2800" dirty="0">
                <a:solidFill>
                  <a:srgbClr val="C00000"/>
                </a:solidFill>
                <a:latin typeface="Georgia" panose="02040502050405020303" pitchFamily="18" charset="0"/>
              </a:rPr>
              <a:t>Оцінювати перспективи використання правових механізмів </a:t>
            </a:r>
            <a:r>
              <a:rPr lang="uk-UA" sz="2800" dirty="0">
                <a:latin typeface="Georgia" panose="02040502050405020303" pitchFamily="18" charset="0"/>
              </a:rPr>
              <a:t>міжнародного співробітництва з метою залучення інвестицій в інфраструктуру, технологій для підвищення продуктивності сільського господарства, для впровадження принципів субсидіарності, децентралізації та деконцентрації у діяльність органів виконавчої влади, органів місцевого самоврядування під час реалізації регіональної політики, що передбачає гармонійне поєднання економічної, соціальної й екологічної сфери</a:t>
            </a:r>
          </a:p>
          <a:p>
            <a:pPr marL="0" indent="0" algn="just">
              <a:buNone/>
            </a:pPr>
            <a:endParaRPr lang="uk-UA" sz="2800" dirty="0"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uk-UA" sz="2800" dirty="0"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uk-UA" sz="2800" dirty="0">
              <a:latin typeface="Georgia" panose="02040502050405020303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uk-UA" sz="2400" dirty="0">
              <a:latin typeface="Georgia" panose="02040502050405020303" pitchFamily="18" charset="0"/>
            </a:endParaRPr>
          </a:p>
          <a:p>
            <a:pPr marL="0" lvl="0" indent="0" algn="just">
              <a:buNone/>
            </a:pPr>
            <a:endParaRPr lang="uk-UA" sz="2400" dirty="0"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uk-UA" sz="28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uk-UA" sz="2800" dirty="0"/>
          </a:p>
          <a:p>
            <a:pPr marL="0" indent="0">
              <a:buNone/>
            </a:pPr>
            <a:endParaRPr lang="uk-UA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627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EFEB380-DEAC-42ED-A0D6-FDB1DDE53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763" y="453224"/>
            <a:ext cx="11004938" cy="5899868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q"/>
            </a:pPr>
            <a:r>
              <a:rPr lang="ru-RU" sz="3200" dirty="0"/>
              <a:t>ВІДКОРЕГОВАНО ОСВІТНІ КОМПОНЕНТИ ТА ОБСЯГ КРЕДИТІВ </a:t>
            </a:r>
            <a:r>
              <a:rPr lang="ru-RU" sz="2400" dirty="0"/>
              <a:t/>
            </a:r>
            <a:br>
              <a:rPr lang="ru-RU" sz="2400" dirty="0"/>
            </a:br>
            <a:endParaRPr lang="uk-UA" sz="2800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uk-UA" sz="4000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uk-UA" sz="4000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uk-UA" sz="4000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uk-UA" sz="2800" dirty="0"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uk-UA" sz="2800" dirty="0"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uk-UA" sz="2800" dirty="0">
              <a:latin typeface="Georgia" panose="02040502050405020303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uk-UA" sz="2400" dirty="0">
              <a:latin typeface="Georgia" panose="02040502050405020303" pitchFamily="18" charset="0"/>
            </a:endParaRPr>
          </a:p>
          <a:p>
            <a:pPr marL="0" lvl="0" indent="0" algn="just">
              <a:buNone/>
            </a:pPr>
            <a:endParaRPr lang="uk-UA" sz="2400" dirty="0"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uk-UA" sz="28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uk-UA" sz="2800" dirty="0"/>
          </a:p>
          <a:p>
            <a:pPr marL="0" indent="0">
              <a:buNone/>
            </a:pPr>
            <a:endParaRPr lang="uk-UA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17</a:t>
            </a:fld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41869C-0DC5-E4B7-F48C-8C24FD41D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32" y="872735"/>
            <a:ext cx="12192000" cy="573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99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EFEB380-DEAC-42ED-A0D6-FDB1DDE53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763" y="453224"/>
            <a:ext cx="11004938" cy="58998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 </a:t>
            </a:r>
            <a:br>
              <a:rPr lang="ru-RU" sz="2400" dirty="0"/>
            </a:br>
            <a:endParaRPr lang="uk-UA" sz="2800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uk-UA" sz="4000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uk-UA" sz="4000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uk-UA" sz="4000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uk-UA" sz="2800" dirty="0"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uk-UA" sz="2800" dirty="0"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uk-UA" sz="2800" dirty="0">
              <a:latin typeface="Georgia" panose="02040502050405020303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uk-UA" sz="2400" dirty="0">
              <a:latin typeface="Georgia" panose="02040502050405020303" pitchFamily="18" charset="0"/>
            </a:endParaRPr>
          </a:p>
          <a:p>
            <a:pPr marL="0" lvl="0" indent="0" algn="just">
              <a:buNone/>
            </a:pPr>
            <a:endParaRPr lang="uk-UA" sz="2400" dirty="0"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uk-UA" sz="28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uk-UA" sz="2800" dirty="0"/>
          </a:p>
          <a:p>
            <a:pPr marL="0" indent="0">
              <a:buNone/>
            </a:pPr>
            <a:endParaRPr lang="uk-UA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18</a:t>
            </a:fld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93787"/>
            <a:ext cx="12080631" cy="629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429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EFEB380-DEAC-42ED-A0D6-FDB1DDE53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763" y="453224"/>
            <a:ext cx="11004938" cy="58998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 </a:t>
            </a:r>
            <a:br>
              <a:rPr lang="ru-RU" sz="2400" dirty="0"/>
            </a:br>
            <a:endParaRPr lang="uk-UA" sz="2800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uk-UA" sz="4000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uk-UA" sz="4000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uk-UA" sz="4000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uk-UA" sz="2800" dirty="0"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uk-UA" sz="2800" dirty="0"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uk-UA" sz="2800" dirty="0">
              <a:latin typeface="Georgia" panose="02040502050405020303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uk-UA" sz="2400" dirty="0">
              <a:latin typeface="Georgia" panose="02040502050405020303" pitchFamily="18" charset="0"/>
            </a:endParaRPr>
          </a:p>
          <a:p>
            <a:pPr marL="0" lvl="0" indent="0" algn="just">
              <a:buNone/>
            </a:pPr>
            <a:endParaRPr lang="uk-UA" sz="2400" dirty="0"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uk-UA" sz="28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uk-UA" sz="2800" dirty="0"/>
          </a:p>
          <a:p>
            <a:pPr marL="0" indent="0">
              <a:buNone/>
            </a:pPr>
            <a:endParaRPr lang="uk-UA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19</a:t>
            </a:fld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538127-5D8E-E150-907B-B5308DC52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5851"/>
            <a:ext cx="12192000" cy="529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05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E337AA-D4F4-48FA-AA98-7349F5A44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269" y="3235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F32C3B2-3BFB-4FE4-947D-50B16C3B7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265" y="224444"/>
            <a:ext cx="11396750" cy="64589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>
                <a:solidFill>
                  <a:srgbClr val="0070C0"/>
                </a:solidFill>
                <a:latin typeface="Georgia" panose="02040502050405020303" pitchFamily="18" charset="0"/>
              </a:rPr>
              <a:t>СПІЛЬНА МЕТА – акредитація ОНП Право </a:t>
            </a:r>
            <a:endParaRPr lang="uk-UA" sz="3200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2</a:t>
            </a:fld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025" y="817414"/>
            <a:ext cx="7817756" cy="596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5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EFEB380-DEAC-42ED-A0D6-FDB1DDE53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45534"/>
            <a:ext cx="11277600" cy="5909734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Аспіранти мають право вибирати навчальні дисципліни, що пропонуються для інших рівнів</a:t>
            </a:r>
            <a:r>
              <a:rPr lang="uk-UA" sz="32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вищої освіти та інших спеціальностей, що дотичні до тематики дисертаційного дослідження, за</a:t>
            </a:r>
            <a:r>
              <a:rPr lang="uk-UA" sz="32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погодженням зі своїм науковим керівником і керівником відповідного факультету, наприклад,</a:t>
            </a:r>
            <a:r>
              <a:rPr lang="uk-UA" sz="32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Актуальні проблеми екологічного та земельного права, </a:t>
            </a:r>
          </a:p>
          <a:p>
            <a:pPr marL="0" indent="0" algn="just">
              <a:buNone/>
            </a:pPr>
            <a:r>
              <a:rPr lang="uk-UA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Правові засади експертної оцінки землі,</a:t>
            </a:r>
            <a:r>
              <a:rPr lang="uk-UA" sz="3200" i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Претензійно-позовна робота у сфері сільського господарства, </a:t>
            </a:r>
          </a:p>
          <a:p>
            <a:pPr marL="0" indent="0" algn="just">
              <a:buNone/>
            </a:pPr>
            <a:r>
              <a:rPr lang="uk-UA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Поглиблений курс з екологічної</a:t>
            </a:r>
            <a:r>
              <a:rPr lang="uk-UA" sz="3200" i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безпеки</a:t>
            </a:r>
            <a:r>
              <a:rPr lang="uk-UA" sz="3200" i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3200" i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кліматичної</a:t>
            </a:r>
            <a:r>
              <a:rPr lang="uk-UA" sz="3200" i="1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політики</a:t>
            </a:r>
            <a:r>
              <a:rPr lang="uk-UA" sz="3200" i="1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ЄС.</a:t>
            </a:r>
            <a:endParaRPr lang="uk-UA" sz="4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1906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EFEB380-DEAC-42ED-A0D6-FDB1DDE53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45533"/>
            <a:ext cx="11540067" cy="6316133"/>
          </a:xfrm>
        </p:spPr>
        <p:txBody>
          <a:bodyPr>
            <a:normAutofit lnSpcReduction="10000"/>
          </a:bodyPr>
          <a:lstStyle/>
          <a:p>
            <a:pPr marR="151130" algn="just">
              <a:buFont typeface="Wingdings" panose="05000000000000000000" pitchFamily="2" charset="2"/>
              <a:buChar char="q"/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Освітньо-наукова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програма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«Право»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третього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(освітньо-наукового)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рівня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вищої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освіти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спеціальністю</a:t>
            </a:r>
            <a:r>
              <a:rPr lang="uk-UA" sz="2400" spc="10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081</a:t>
            </a:r>
            <a:r>
              <a:rPr lang="uk-UA" sz="2400" spc="1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«Право»</a:t>
            </a:r>
            <a:r>
              <a:rPr lang="uk-UA" sz="2400" spc="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Сумського</a:t>
            </a:r>
            <a:r>
              <a:rPr lang="uk-UA" sz="2400" spc="9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національного</a:t>
            </a:r>
            <a:r>
              <a:rPr lang="uk-UA" sz="2400" spc="9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аграрного</a:t>
            </a:r>
            <a:r>
              <a:rPr lang="uk-UA" sz="2400" spc="1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університету</a:t>
            </a:r>
            <a:r>
              <a:rPr lang="uk-UA" sz="2400" spc="9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складається</a:t>
            </a:r>
            <a:r>
              <a:rPr lang="uk-UA" sz="2400" spc="1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z="2400" spc="1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нормативної(обов'язкової)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вибіркової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компонент,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перший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блок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дисциплін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включає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чотири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складових,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передбачають набуття аспірантом інтегральних,</a:t>
            </a:r>
            <a:r>
              <a:rPr lang="uk-UA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загальних</a:t>
            </a:r>
            <a:r>
              <a:rPr lang="uk-UA" sz="24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4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фахових</a:t>
            </a:r>
            <a:r>
              <a:rPr lang="uk-UA" sz="2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компетентностей:</a:t>
            </a:r>
            <a:endParaRPr lang="ru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47320" lvl="0" indent="-342900" algn="just">
              <a:spcAft>
                <a:spcPts val="0"/>
              </a:spcAft>
              <a:buSzPts val="1100"/>
              <a:buFont typeface="Times New Roman" panose="02020603050405020304" pitchFamily="18" charset="0"/>
              <a:buAutoNum type="arabicPeriod"/>
              <a:tabLst>
                <a:tab pos="499745" algn="l"/>
              </a:tabLst>
            </a:pPr>
            <a:r>
              <a:rPr lang="uk-UA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Дисципліни циклу спеціальної (професійної) підготовки</a:t>
            </a:r>
            <a:r>
              <a:rPr lang="uk-UA" sz="2400" i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Методологія сучасного правознавства (3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кредита ECTS), Сучасні тенденції юридичної науки в умовах сталого розвитку (3 кредита ECTS), Правові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режими природних об’єктів і комплексів в умовах євроінтеграції (3 кредита ECTS), Правове забезпечення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сталого</a:t>
            </a:r>
            <a:r>
              <a:rPr lang="uk-UA" sz="2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розвитку</a:t>
            </a:r>
            <a:r>
              <a:rPr lang="uk-UA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регіонів</a:t>
            </a:r>
            <a:r>
              <a:rPr lang="uk-UA" sz="2400" spc="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(3</a:t>
            </a:r>
            <a:r>
              <a:rPr lang="uk-UA" sz="2400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кредита</a:t>
            </a:r>
            <a:r>
              <a:rPr lang="uk-UA" sz="240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ECTS).</a:t>
            </a:r>
            <a:endParaRPr lang="ru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buSzPts val="1100"/>
              <a:buFont typeface="Times New Roman" panose="02020603050405020304" pitchFamily="18" charset="0"/>
              <a:buAutoNum type="arabicPeriod"/>
              <a:tabLst>
                <a:tab pos="469265" algn="l"/>
              </a:tabLst>
            </a:pPr>
            <a:r>
              <a:rPr lang="uk-UA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Дисципліни</a:t>
            </a:r>
            <a:r>
              <a:rPr lang="uk-UA" sz="2400" i="1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циклу</a:t>
            </a:r>
            <a:r>
              <a:rPr lang="uk-UA" sz="2400" i="1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загальнонаукової</a:t>
            </a:r>
            <a:r>
              <a:rPr lang="uk-UA" sz="2400" i="1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(філософської) підготовки</a:t>
            </a:r>
            <a:r>
              <a:rPr lang="uk-UA" sz="2400" i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uk-UA" sz="2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Філософія</a:t>
            </a:r>
            <a:r>
              <a:rPr lang="uk-UA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науки</a:t>
            </a:r>
            <a:r>
              <a:rPr lang="uk-UA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(3 кредита</a:t>
            </a:r>
            <a:r>
              <a:rPr lang="uk-UA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ECTS).</a:t>
            </a:r>
            <a:endParaRPr lang="ru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54940" lvl="0" indent="-342900" algn="just">
              <a:spcBef>
                <a:spcPts val="5"/>
              </a:spcBef>
              <a:spcAft>
                <a:spcPts val="0"/>
              </a:spcAft>
              <a:buSzPts val="1100"/>
              <a:buFont typeface="Times New Roman" panose="02020603050405020304" pitchFamily="18" charset="0"/>
              <a:buAutoNum type="arabicPeriod"/>
              <a:tabLst>
                <a:tab pos="471805" algn="l"/>
              </a:tabLst>
            </a:pPr>
            <a:r>
              <a:rPr lang="uk-UA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Дисципліни циклу дослідницької підготовки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Сучасні інформаційні технології у науковій діяльності (3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кредита ECTS),,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Управління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науковими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проектами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(3</a:t>
            </a:r>
            <a:r>
              <a:rPr lang="uk-UA" sz="2400" spc="2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кредита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ECTS),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Організація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методика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проведення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навчальних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занять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(3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кредита</a:t>
            </a:r>
            <a:r>
              <a:rPr lang="uk-UA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ECTS).</a:t>
            </a:r>
            <a:endParaRPr lang="ru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157480" lvl="0" indent="-342900" algn="just">
              <a:lnSpc>
                <a:spcPct val="100000"/>
              </a:lnSpc>
              <a:spcAft>
                <a:spcPts val="0"/>
              </a:spcAft>
              <a:buSzPts val="1100"/>
              <a:buFont typeface="Times New Roman" panose="02020603050405020304" pitchFamily="18" charset="0"/>
              <a:buAutoNum type="arabicPeriod"/>
              <a:tabLst>
                <a:tab pos="471805" algn="l"/>
              </a:tabLst>
            </a:pPr>
            <a:r>
              <a:rPr lang="uk-UA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Дисципліни циклу </a:t>
            </a:r>
            <a:r>
              <a:rPr lang="uk-UA" sz="2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мовної</a:t>
            </a:r>
            <a:r>
              <a:rPr lang="uk-UA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підготовки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Іноземна мова за професійним спрямуванням (3 кредита ECTS).</a:t>
            </a:r>
            <a:endParaRPr lang="ru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ts val="1255"/>
              </a:lnSpc>
              <a:buSzPts val="1100"/>
              <a:buFont typeface="Times New Roman" panose="02020603050405020304" pitchFamily="18" charset="0"/>
              <a:buAutoNum type="arabicPeriod"/>
              <a:tabLst>
                <a:tab pos="468630" algn="l"/>
              </a:tabLst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Педагогічна</a:t>
            </a:r>
            <a:r>
              <a:rPr lang="uk-UA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практика</a:t>
            </a:r>
            <a:r>
              <a:rPr lang="uk-UA" sz="24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(3</a:t>
            </a:r>
            <a:r>
              <a:rPr lang="uk-UA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кредита</a:t>
            </a:r>
            <a:r>
              <a:rPr lang="uk-UA" sz="24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ECTS).</a:t>
            </a:r>
            <a:endParaRPr lang="ru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9192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EFEB380-DEAC-42ED-A0D6-FDB1DDE53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45533"/>
            <a:ext cx="11540067" cy="6316133"/>
          </a:xfrm>
        </p:spPr>
        <p:txBody>
          <a:bodyPr>
            <a:normAutofit/>
          </a:bodyPr>
          <a:lstStyle/>
          <a:p>
            <a:pPr marR="151130" algn="just">
              <a:buFont typeface="Wingdings" panose="05000000000000000000" pitchFamily="2" charset="2"/>
              <a:buChar char="q"/>
            </a:pPr>
            <a:r>
              <a:rPr lang="uk-UA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Таблиця 1 зроблена відповідно до Стандарту</a:t>
            </a:r>
          </a:p>
          <a:p>
            <a:pPr marR="151130" algn="just">
              <a:buFont typeface="Wingdings" panose="05000000000000000000" pitchFamily="2" charset="2"/>
              <a:buChar char="q"/>
            </a:pP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Таблиця 2 базується на таблиці 2, визначеній у Стандарті, та розширена з урахуванням введених РН 12-15</a:t>
            </a:r>
          </a:p>
          <a:p>
            <a:pPr marR="151130" algn="just">
              <a:buFont typeface="Wingdings" panose="05000000000000000000" pitchFamily="2" charset="2"/>
              <a:buChar char="q"/>
            </a:pPr>
            <a:r>
              <a:rPr lang="uk-UA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Таблиця 3 сформована відповідно до РН та оновленого списку ОК</a:t>
            </a:r>
          </a:p>
          <a:p>
            <a:pPr marR="151130" algn="just">
              <a:buFont typeface="Wingdings" panose="05000000000000000000" pitchFamily="2" charset="2"/>
              <a:buChar char="q"/>
            </a:pP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Перелік посад повністю відповідає тому, що наведений у Стандарті</a:t>
            </a:r>
          </a:p>
          <a:p>
            <a:pPr marR="151130" algn="just">
              <a:buFont typeface="Wingdings" panose="05000000000000000000" pitchFamily="2" charset="2"/>
              <a:buChar char="q"/>
            </a:pP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Скориговано с</a:t>
            </a:r>
            <a:r>
              <a:rPr lang="uk-UA" sz="3600" dirty="0">
                <a:latin typeface="Times New Roman" panose="02020603050405020304" pitchFamily="18" charset="0"/>
              </a:rPr>
              <a:t>труктурно-логічну схему ОНП, згідно оновленого переліку ОК</a:t>
            </a:r>
            <a:endParaRPr lang="ru-UA" sz="3600" dirty="0">
              <a:latin typeface="Times New Roman" panose="02020603050405020304" pitchFamily="18" charset="0"/>
            </a:endParaRPr>
          </a:p>
          <a:p>
            <a:pPr marR="151130" algn="just">
              <a:buFont typeface="Wingdings" panose="05000000000000000000" pitchFamily="2" charset="2"/>
              <a:buChar char="q"/>
            </a:pPr>
            <a:endParaRPr lang="uk-UA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51130" algn="just">
              <a:buFont typeface="Wingdings" panose="05000000000000000000" pitchFamily="2" charset="2"/>
              <a:buChar char="q"/>
            </a:pPr>
            <a:endParaRPr lang="ru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419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EFEB380-DEAC-42ED-A0D6-FDB1DDE53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45533"/>
            <a:ext cx="11540067" cy="6316133"/>
          </a:xfrm>
        </p:spPr>
        <p:txBody>
          <a:bodyPr>
            <a:normAutofit fontScale="92500" lnSpcReduction="20000"/>
          </a:bodyPr>
          <a:lstStyle/>
          <a:p>
            <a:pPr marL="0" marR="151130" indent="0" algn="just">
              <a:buNone/>
            </a:pPr>
            <a:r>
              <a:rPr lang="uk-UA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ВИСНОВКИ</a:t>
            </a:r>
          </a:p>
          <a:p>
            <a:pPr marR="151130" algn="just">
              <a:buFont typeface="Wingdings" panose="05000000000000000000" pitchFamily="2" charset="2"/>
              <a:buChar char="q"/>
            </a:pPr>
            <a:r>
              <a:rPr lang="uk-UA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uk-UA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Мета</a:t>
            </a:r>
            <a:r>
              <a:rPr lang="uk-UA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ОНП Право - не змінилася</a:t>
            </a:r>
          </a:p>
          <a:p>
            <a:pPr marL="0" marR="151130" indent="0" algn="just">
              <a:buNone/>
            </a:pPr>
            <a:r>
              <a:rPr lang="uk-UA" sz="2600" dirty="0">
                <a:latin typeface="Times New Roman" panose="02020603050405020304" pitchFamily="18" charset="0"/>
              </a:rPr>
              <a:t>Метою ОНП є розвиток дослідників, здатних розв’язувати значущі проблем у сфері правотворчості, правозастосування, реалізовувати ґрунтовне наукове дослідження, розширювати та переоцінювати існуючі знання, професійні юридичні та академічні практики відповідно до правових цінностей, що сприятимуть розбудові аграрного сектору та суспільства в цілому на засадах сталого розвитку.</a:t>
            </a:r>
          </a:p>
          <a:p>
            <a:pPr marR="151130" algn="just">
              <a:buFont typeface="Wingdings" panose="05000000000000000000" pitchFamily="2" charset="2"/>
              <a:buChar char="q"/>
            </a:pPr>
            <a:r>
              <a:rPr lang="uk-UA" sz="2600" dirty="0">
                <a:latin typeface="Times New Roman" panose="02020603050405020304" pitchFamily="18" charset="0"/>
              </a:rPr>
              <a:t>2. </a:t>
            </a:r>
            <a:r>
              <a:rPr lang="uk-UA" sz="2600" b="1" dirty="0">
                <a:latin typeface="Times New Roman" panose="02020603050405020304" pitchFamily="18" charset="0"/>
              </a:rPr>
              <a:t>Унікальність</a:t>
            </a:r>
            <a:r>
              <a:rPr lang="uk-UA" sz="2600" dirty="0">
                <a:latin typeface="Times New Roman" panose="02020603050405020304" pitchFamily="18" charset="0"/>
              </a:rPr>
              <a:t> ОНП Право - </a:t>
            </a:r>
            <a:r>
              <a:rPr lang="uk-UA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 змінилася</a:t>
            </a:r>
          </a:p>
          <a:p>
            <a:pPr marL="0" marR="151130" indent="0" algn="just">
              <a:buNone/>
            </a:pPr>
            <a:r>
              <a:rPr lang="uk-UA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Унікальність ОНП «Право» полягають у формуванні у здобувача наукового</a:t>
            </a:r>
            <a:r>
              <a:rPr lang="uk-UA" sz="26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ступеня доктора філософії здатності розуміти, інтерпретувати та впроваджувати</a:t>
            </a:r>
            <a:r>
              <a:rPr lang="uk-UA" sz="26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ідею, доктрину, правові принципи держави сталого розвитку відповідно до Цілей,</a:t>
            </a:r>
            <a:r>
              <a:rPr lang="uk-UA" sz="26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затверджених</a:t>
            </a:r>
            <a:r>
              <a:rPr lang="uk-UA" sz="26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резолюцією</a:t>
            </a:r>
            <a:r>
              <a:rPr lang="uk-UA" sz="26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Генеральної</a:t>
            </a:r>
            <a:r>
              <a:rPr lang="uk-UA" sz="26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Асамблеї</a:t>
            </a:r>
            <a:r>
              <a:rPr lang="uk-UA" sz="26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ООН</a:t>
            </a:r>
            <a:r>
              <a:rPr lang="uk-UA" sz="26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«Перетворення</a:t>
            </a:r>
            <a:r>
              <a:rPr lang="uk-UA" sz="26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нашого</a:t>
            </a:r>
            <a:r>
              <a:rPr lang="uk-UA" sz="26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світу:</a:t>
            </a:r>
            <a:r>
              <a:rPr lang="uk-UA" sz="26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Порядок</a:t>
            </a:r>
            <a:r>
              <a:rPr lang="uk-UA" sz="26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денний</a:t>
            </a:r>
            <a:r>
              <a:rPr lang="uk-UA" sz="26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26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області</a:t>
            </a:r>
            <a:r>
              <a:rPr lang="uk-UA" sz="26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сталого</a:t>
            </a:r>
            <a:r>
              <a:rPr lang="uk-UA" sz="26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розвитку</a:t>
            </a:r>
            <a:r>
              <a:rPr lang="uk-UA" sz="26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6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період</a:t>
            </a:r>
            <a:r>
              <a:rPr lang="uk-UA" sz="26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z="26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2030</a:t>
            </a:r>
            <a:r>
              <a:rPr lang="uk-UA" sz="26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року»,</a:t>
            </a:r>
            <a:r>
              <a:rPr lang="uk-UA" sz="26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введених</a:t>
            </a:r>
            <a:r>
              <a:rPr lang="uk-UA" sz="2600" spc="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z="2600" spc="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дію</a:t>
            </a:r>
            <a:r>
              <a:rPr lang="uk-UA" sz="2600" spc="9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Указом</a:t>
            </a:r>
            <a:r>
              <a:rPr lang="uk-UA" sz="2600" spc="10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Президента</a:t>
            </a:r>
            <a:r>
              <a:rPr lang="uk-UA" sz="2600" spc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України</a:t>
            </a:r>
            <a:r>
              <a:rPr lang="uk-UA" sz="2600" spc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№</a:t>
            </a:r>
            <a:r>
              <a:rPr lang="uk-UA" sz="2600" spc="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722/2019</a:t>
            </a:r>
            <a:r>
              <a:rPr lang="uk-UA" sz="2600" spc="9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z="2600" spc="1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30</a:t>
            </a:r>
            <a:r>
              <a:rPr lang="uk-UA" sz="2600" spc="9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вересня</a:t>
            </a:r>
            <a:r>
              <a:rPr lang="uk-UA" sz="2600" spc="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2019</a:t>
            </a:r>
            <a:r>
              <a:rPr lang="uk-UA" sz="2600" spc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року «Про Цілі сталого розвитку України на</a:t>
            </a:r>
            <a:r>
              <a:rPr lang="uk-UA" sz="26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період</a:t>
            </a:r>
            <a:r>
              <a:rPr lang="uk-UA" sz="26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 2030 року»,</a:t>
            </a:r>
            <a:r>
              <a:rPr lang="uk-UA" sz="26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насамперед</a:t>
            </a:r>
            <a:r>
              <a:rPr lang="uk-UA" sz="26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сталий</a:t>
            </a:r>
            <a:r>
              <a:rPr lang="uk-UA" sz="2600" spc="-3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розвиток</a:t>
            </a:r>
            <a:r>
              <a:rPr lang="uk-UA" sz="2600" spc="3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міст</a:t>
            </a:r>
            <a:r>
              <a:rPr lang="uk-UA" sz="2600" spc="3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600" spc="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громад</a:t>
            </a:r>
            <a:r>
              <a:rPr lang="uk-UA" sz="2600" spc="3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(у</a:t>
            </a:r>
            <a:r>
              <a:rPr lang="uk-UA" sz="2600" spc="30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тому</a:t>
            </a:r>
            <a:r>
              <a:rPr lang="uk-UA" sz="2600" spc="3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числі,</a:t>
            </a:r>
            <a:r>
              <a:rPr lang="uk-UA" sz="260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екологічної</a:t>
            </a:r>
            <a:r>
              <a:rPr lang="uk-UA" sz="2600" spc="3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стійкості),</a:t>
            </a:r>
            <a:r>
              <a:rPr lang="uk-UA" sz="2600" spc="3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захист</a:t>
            </a:r>
            <a:r>
              <a:rPr lang="uk-UA" sz="2600" spc="3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екосистем</a:t>
            </a:r>
            <a:r>
              <a:rPr lang="uk-UA" sz="2600" spc="-3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суші, як засобу протидії кліматичним змінам, скорочення нерівності, якісна освіта.</a:t>
            </a:r>
            <a:r>
              <a:rPr lang="uk-UA" sz="2600" spc="-3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ОНП</a:t>
            </a:r>
            <a:r>
              <a:rPr lang="uk-UA" sz="2600" spc="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«Право»,</a:t>
            </a:r>
            <a:r>
              <a:rPr lang="uk-UA" sz="2600" spc="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</a:t>
            </a:r>
            <a:r>
              <a:rPr lang="uk-UA" sz="2600" spc="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невід’ємна</a:t>
            </a:r>
            <a:r>
              <a:rPr lang="uk-UA" sz="2600" spc="3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складова</a:t>
            </a:r>
            <a:r>
              <a:rPr lang="uk-UA" sz="2600" spc="3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механізму</a:t>
            </a:r>
            <a:r>
              <a:rPr lang="uk-UA" sz="2600" spc="3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підготовки</a:t>
            </a:r>
            <a:r>
              <a:rPr lang="uk-UA" sz="2600" spc="3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здобувачів</a:t>
            </a:r>
            <a:r>
              <a:rPr lang="uk-UA" sz="2600" spc="4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26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СНАУ,</a:t>
            </a:r>
            <a:r>
              <a:rPr lang="uk-UA" sz="2600" spc="29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забезпечує</a:t>
            </a:r>
            <a:r>
              <a:rPr lang="uk-UA" sz="2600" spc="2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розвиток</a:t>
            </a:r>
            <a:r>
              <a:rPr lang="uk-UA" sz="2600" spc="27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людського</a:t>
            </a:r>
            <a:r>
              <a:rPr lang="uk-UA" sz="2600" spc="30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капіталу</a:t>
            </a:r>
            <a:r>
              <a:rPr lang="uk-UA" sz="2600" spc="29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через</a:t>
            </a:r>
            <a:r>
              <a:rPr lang="uk-UA" sz="2600" spc="2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формування</a:t>
            </a:r>
            <a:r>
              <a:rPr lang="uk-UA" sz="2600" spc="28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юридичного</a:t>
            </a:r>
            <a:r>
              <a:rPr lang="uk-UA" sz="2600" spc="-3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кадрового</a:t>
            </a:r>
            <a:r>
              <a:rPr lang="uk-UA" sz="2600" spc="1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забезпечення</a:t>
            </a:r>
            <a:r>
              <a:rPr lang="uk-UA" sz="2600" spc="1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задля</a:t>
            </a:r>
            <a:r>
              <a:rPr lang="uk-UA" sz="2600" spc="1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якісного</a:t>
            </a:r>
            <a:r>
              <a:rPr lang="uk-UA" sz="2600" spc="1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функціонування</a:t>
            </a:r>
            <a:r>
              <a:rPr lang="uk-UA" sz="2600" spc="1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усіх</a:t>
            </a:r>
            <a:r>
              <a:rPr lang="uk-UA" sz="2600" spc="9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секторів</a:t>
            </a:r>
            <a:r>
              <a:rPr lang="uk-UA" sz="2600" spc="10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суспільного життя,</a:t>
            </a:r>
            <a:r>
              <a:rPr lang="uk-UA" sz="2600" spc="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z="26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тому</a:t>
            </a:r>
            <a:r>
              <a:rPr lang="uk-UA" sz="26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числі</a:t>
            </a:r>
            <a:r>
              <a:rPr lang="uk-UA" sz="26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uk-UA" sz="26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6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регіональному</a:t>
            </a:r>
            <a:r>
              <a:rPr lang="uk-UA" sz="26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рівні</a:t>
            </a:r>
            <a:endParaRPr lang="ru-UA" sz="4800" dirty="0">
              <a:latin typeface="Times New Roman" panose="02020603050405020304" pitchFamily="18" charset="0"/>
            </a:endParaRPr>
          </a:p>
          <a:p>
            <a:pPr marR="151130" algn="just">
              <a:buFont typeface="Wingdings" panose="05000000000000000000" pitchFamily="2" charset="2"/>
              <a:buChar char="q"/>
            </a:pPr>
            <a:endParaRPr lang="uk-UA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51130" algn="just">
              <a:buFont typeface="Wingdings" panose="05000000000000000000" pitchFamily="2" charset="2"/>
              <a:buChar char="q"/>
            </a:pPr>
            <a:endParaRPr lang="ru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250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EFEB380-DEAC-42ED-A0D6-FDB1DDE53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763" y="453224"/>
            <a:ext cx="11004938" cy="58998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3200" dirty="0">
                <a:latin typeface="Georgia" panose="02040502050405020303" pitchFamily="18" charset="0"/>
              </a:rPr>
              <a:t>2. ПОРІВНЯЛЬНИЙ АНАЛІЗ ЗК СТАНДАРТУ ТА ЗК ІСНУЮЧОЇ ОНП ДАВ НАСТУПНІ РЕЗУЛЬТАТИ:</a:t>
            </a:r>
            <a:endParaRPr lang="uk-UA" sz="2800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4000" dirty="0">
                <a:latin typeface="Georgia" panose="02040502050405020303" pitchFamily="18" charset="0"/>
              </a:rPr>
              <a:t>ЗК 01 – </a:t>
            </a:r>
            <a:r>
              <a:rPr lang="uk-UA" sz="4000" dirty="0">
                <a:solidFill>
                  <a:srgbClr val="FF0000"/>
                </a:solidFill>
                <a:latin typeface="Georgia" panose="02040502050405020303" pitchFamily="18" charset="0"/>
              </a:rPr>
              <a:t>ЗК 2, ЗК 5, ЗК 13, ЗК 14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4000" dirty="0">
                <a:latin typeface="Georgia" panose="02040502050405020303" pitchFamily="18" charset="0"/>
              </a:rPr>
              <a:t>ЗК 02 – </a:t>
            </a:r>
            <a:r>
              <a:rPr lang="uk-UA" sz="4000" dirty="0">
                <a:solidFill>
                  <a:srgbClr val="FF0000"/>
                </a:solidFill>
                <a:latin typeface="Georgia" panose="02040502050405020303" pitchFamily="18" charset="0"/>
              </a:rPr>
              <a:t>ЗК 2, ЗК 3, ЗК 4, ЗК 6, ЗК 7, ЗК 8,                                  ЗК 9, ЗК 10, ЗК 13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4000" dirty="0">
                <a:latin typeface="Georgia" panose="02040502050405020303" pitchFamily="18" charset="0"/>
              </a:rPr>
              <a:t>ЗК 03 – </a:t>
            </a:r>
            <a:r>
              <a:rPr lang="uk-UA" sz="4000" dirty="0">
                <a:solidFill>
                  <a:srgbClr val="FF0000"/>
                </a:solidFill>
                <a:latin typeface="Georgia" panose="02040502050405020303" pitchFamily="18" charset="0"/>
              </a:rPr>
              <a:t>ЗК 1, ЗК 2, ЗК 9, ЗК 10, ЗК 14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4000" dirty="0">
                <a:latin typeface="Georgia" panose="02040502050405020303" pitchFamily="18" charset="0"/>
              </a:rPr>
              <a:t>ЗК 04 – </a:t>
            </a:r>
            <a:r>
              <a:rPr lang="uk-UA" sz="4000" dirty="0">
                <a:solidFill>
                  <a:srgbClr val="FF0000"/>
                </a:solidFill>
                <a:latin typeface="Georgia" panose="02040502050405020303" pitchFamily="18" charset="0"/>
              </a:rPr>
              <a:t>ЗК 4, ЗК 11, СК 10</a:t>
            </a:r>
          </a:p>
          <a:p>
            <a:pPr marL="0" indent="0" algn="just">
              <a:buNone/>
            </a:pPr>
            <a:endParaRPr lang="uk-UA" sz="2800" dirty="0"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uk-UA" sz="2800" dirty="0"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uk-UA" sz="2800" dirty="0">
              <a:latin typeface="Georgia" panose="02040502050405020303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uk-UA" sz="2400" dirty="0">
              <a:latin typeface="Georgia" panose="02040502050405020303" pitchFamily="18" charset="0"/>
            </a:endParaRPr>
          </a:p>
          <a:p>
            <a:pPr marL="0" lvl="0" indent="0" algn="just">
              <a:buNone/>
            </a:pPr>
            <a:endParaRPr lang="uk-UA" sz="2400" dirty="0"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uk-UA" sz="28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uk-UA" sz="2800" dirty="0"/>
          </a:p>
          <a:p>
            <a:pPr marL="0" indent="0">
              <a:buNone/>
            </a:pPr>
            <a:endParaRPr lang="uk-UA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93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EFEB380-DEAC-42ED-A0D6-FDB1DDE53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763" y="453224"/>
            <a:ext cx="11004938" cy="589986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sz="3200" dirty="0">
                <a:latin typeface="Georgia" panose="02040502050405020303" pitchFamily="18" charset="0"/>
              </a:rPr>
              <a:t>2. ПОРІВНЯЛЬНИЙ АНАЛІЗ СК СТАНДАРТУ ТА СК ІСНУЮЧОЇ ОНП</a:t>
            </a:r>
            <a:r>
              <a:rPr lang="uk-UA" sz="2800" dirty="0">
                <a:latin typeface="Georgia" panose="02040502050405020303" pitchFamily="18" charset="0"/>
              </a:rPr>
              <a:t> </a:t>
            </a:r>
            <a:r>
              <a:rPr lang="uk-UA" sz="3200" dirty="0">
                <a:latin typeface="Georgia" panose="02040502050405020303" pitchFamily="18" charset="0"/>
              </a:rPr>
              <a:t>ДАВ НАСТУПНІ РЕЗУЛЬТАТИ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4000" dirty="0">
                <a:latin typeface="Georgia" panose="02040502050405020303" pitchFamily="18" charset="0"/>
              </a:rPr>
              <a:t>СК 01 – </a:t>
            </a:r>
            <a:r>
              <a:rPr lang="uk-UA" sz="4000" dirty="0">
                <a:solidFill>
                  <a:srgbClr val="FF0000"/>
                </a:solidFill>
                <a:latin typeface="Georgia" panose="02040502050405020303" pitchFamily="18" charset="0"/>
              </a:rPr>
              <a:t>СК 1, СК 5, СК9, СК 10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4000" dirty="0">
                <a:latin typeface="Georgia" panose="02040502050405020303" pitchFamily="18" charset="0"/>
              </a:rPr>
              <a:t>СК 02 – </a:t>
            </a:r>
            <a:r>
              <a:rPr lang="uk-UA" sz="4000" dirty="0">
                <a:solidFill>
                  <a:srgbClr val="FF0000"/>
                </a:solidFill>
                <a:latin typeface="Georgia" panose="02040502050405020303" pitchFamily="18" charset="0"/>
              </a:rPr>
              <a:t>СК 1, СК 2, СК 11, ЗК 13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4000" dirty="0">
                <a:latin typeface="Georgia" panose="02040502050405020303" pitchFamily="18" charset="0"/>
              </a:rPr>
              <a:t>СК 03 – </a:t>
            </a:r>
            <a:r>
              <a:rPr lang="uk-UA" sz="4000" dirty="0">
                <a:solidFill>
                  <a:srgbClr val="FF0000"/>
                </a:solidFill>
                <a:latin typeface="Georgia" panose="02040502050405020303" pitchFamily="18" charset="0"/>
              </a:rPr>
              <a:t>СК 1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4000" dirty="0">
                <a:latin typeface="Georgia" panose="02040502050405020303" pitchFamily="18" charset="0"/>
              </a:rPr>
              <a:t>СК 04 – </a:t>
            </a:r>
            <a:r>
              <a:rPr lang="uk-UA" sz="4000" dirty="0">
                <a:solidFill>
                  <a:srgbClr val="FF0000"/>
                </a:solidFill>
                <a:latin typeface="Georgia" panose="02040502050405020303" pitchFamily="18" charset="0"/>
              </a:rPr>
              <a:t>СК 3, ЗК 14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4000" dirty="0">
                <a:latin typeface="Georgia" panose="02040502050405020303" pitchFamily="18" charset="0"/>
              </a:rPr>
              <a:t>СК 05 – </a:t>
            </a:r>
            <a:r>
              <a:rPr lang="uk-UA" sz="4000" dirty="0">
                <a:solidFill>
                  <a:srgbClr val="FF0000"/>
                </a:solidFill>
                <a:latin typeface="Georgia" panose="02040502050405020303" pitchFamily="18" charset="0"/>
              </a:rPr>
              <a:t>СК 4, СК 6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4000" dirty="0">
                <a:latin typeface="Georgia" panose="02040502050405020303" pitchFamily="18" charset="0"/>
              </a:rPr>
              <a:t>СК 06 – </a:t>
            </a:r>
            <a:r>
              <a:rPr lang="uk-UA" sz="4000" dirty="0">
                <a:solidFill>
                  <a:srgbClr val="FF0000"/>
                </a:solidFill>
                <a:latin typeface="Georgia" panose="02040502050405020303" pitchFamily="18" charset="0"/>
              </a:rPr>
              <a:t>СК 7, СК 8, СК 10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4000" dirty="0">
                <a:latin typeface="Georgia" panose="02040502050405020303" pitchFamily="18" charset="0"/>
              </a:rPr>
              <a:t>СК 07 – </a:t>
            </a:r>
            <a:r>
              <a:rPr lang="uk-UA" sz="4000" dirty="0">
                <a:solidFill>
                  <a:srgbClr val="FF0000"/>
                </a:solidFill>
                <a:latin typeface="Georgia" panose="02040502050405020303" pitchFamily="18" charset="0"/>
              </a:rPr>
              <a:t>СК 1, СК 2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uk-UA" sz="4000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uk-UA" sz="4000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uk-UA" sz="4000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uk-UA" sz="2800" dirty="0"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uk-UA" sz="2800" dirty="0"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uk-UA" sz="2800" dirty="0">
              <a:latin typeface="Georgia" panose="02040502050405020303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uk-UA" sz="2400" dirty="0">
              <a:latin typeface="Georgia" panose="02040502050405020303" pitchFamily="18" charset="0"/>
            </a:endParaRPr>
          </a:p>
          <a:p>
            <a:pPr marL="0" lvl="0" indent="0" algn="just">
              <a:buNone/>
            </a:pPr>
            <a:endParaRPr lang="uk-UA" sz="2400" dirty="0"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uk-UA" sz="28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uk-UA" sz="2800" dirty="0"/>
          </a:p>
          <a:p>
            <a:pPr marL="0" indent="0">
              <a:buNone/>
            </a:pPr>
            <a:endParaRPr lang="uk-UA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4451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EFEB380-DEAC-42ED-A0D6-FDB1DDE53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763" y="453224"/>
            <a:ext cx="11004938" cy="58998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3200" dirty="0">
                <a:latin typeface="Georgia" panose="02040502050405020303" pitchFamily="18" charset="0"/>
              </a:rPr>
              <a:t>ВИСНОВОК ЩОДО ПРОГРАМНИХ КОМПЕТЕНТНОСТЕЙ</a:t>
            </a:r>
          </a:p>
          <a:p>
            <a:pPr marL="514350" indent="-514350" algn="just">
              <a:buAutoNum type="arabicPeriod"/>
            </a:pPr>
            <a:r>
              <a:rPr lang="uk-UA" sz="3600" dirty="0">
                <a:latin typeface="Georgia" panose="02040502050405020303" pitchFamily="18" charset="0"/>
              </a:rPr>
              <a:t>До існуючого переліку ЗК Стандарту нічого не додаємо.</a:t>
            </a:r>
          </a:p>
          <a:p>
            <a:pPr marL="514350" indent="-514350" algn="just">
              <a:buFont typeface="Tw Cen MT" panose="020B0602020104020603" pitchFamily="34" charset="0"/>
              <a:buAutoNum type="arabicPeriod"/>
            </a:pPr>
            <a:r>
              <a:rPr lang="uk-UA" sz="3600" dirty="0">
                <a:latin typeface="Georgia" panose="02040502050405020303" pitchFamily="18" charset="0"/>
              </a:rPr>
              <a:t> До існуючого переліку СК Стандарту нічого не додаємо.</a:t>
            </a:r>
          </a:p>
          <a:p>
            <a:pPr marL="514350" indent="-514350" algn="just">
              <a:buAutoNum type="arabicPeriod"/>
            </a:pPr>
            <a:endParaRPr lang="uk-UA" sz="2800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uk-UA" sz="4000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uk-UA" sz="4000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uk-UA" sz="4000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uk-UA" sz="2800" dirty="0"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uk-UA" sz="2800" dirty="0"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uk-UA" sz="2800" dirty="0">
              <a:latin typeface="Georgia" panose="02040502050405020303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uk-UA" sz="2400" dirty="0">
              <a:latin typeface="Georgia" panose="02040502050405020303" pitchFamily="18" charset="0"/>
            </a:endParaRPr>
          </a:p>
          <a:p>
            <a:pPr marL="0" lvl="0" indent="0" algn="just">
              <a:buNone/>
            </a:pPr>
            <a:endParaRPr lang="uk-UA" sz="2400" dirty="0"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uk-UA" sz="28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uk-UA" sz="2800" dirty="0"/>
          </a:p>
          <a:p>
            <a:pPr marL="0" indent="0">
              <a:buNone/>
            </a:pPr>
            <a:endParaRPr lang="uk-UA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265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EFEB380-DEAC-42ED-A0D6-FDB1DDE53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333" y="112976"/>
            <a:ext cx="11400368" cy="6465624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uk-UA" sz="5800" b="1" dirty="0"/>
              <a:t>Порівняльний аналіз результатів навчання, визначених у Стандарті та у існуючій </a:t>
            </a:r>
            <a:r>
              <a:rPr lang="ru-RU" sz="5800" b="1" dirty="0"/>
              <a:t>ОНП дав </a:t>
            </a:r>
            <a:r>
              <a:rPr lang="ru-RU" sz="5800" b="1" dirty="0" err="1"/>
              <a:t>наступні</a:t>
            </a:r>
            <a:r>
              <a:rPr lang="ru-RU" sz="5800" b="1" dirty="0"/>
              <a:t> </a:t>
            </a:r>
            <a:r>
              <a:rPr lang="ru-RU" sz="5800" b="1" dirty="0" err="1"/>
              <a:t>результати</a:t>
            </a:r>
            <a:r>
              <a:rPr lang="ru-RU" sz="5800" b="1" dirty="0"/>
              <a:t>:</a:t>
            </a:r>
            <a:endParaRPr lang="uk-UA" sz="5800" b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5100" dirty="0">
                <a:latin typeface="Georgia" panose="02040502050405020303" pitchFamily="18" charset="0"/>
              </a:rPr>
              <a:t>РН 01 – </a:t>
            </a:r>
            <a:r>
              <a:rPr lang="uk-UA" sz="5100" dirty="0">
                <a:solidFill>
                  <a:srgbClr val="FF0000"/>
                </a:solidFill>
                <a:latin typeface="Georgia" panose="02040502050405020303" pitchFamily="18" charset="0"/>
              </a:rPr>
              <a:t>ПРН 2, ПРН 4, ПРН 9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5100" dirty="0">
                <a:latin typeface="Georgia" panose="02040502050405020303" pitchFamily="18" charset="0"/>
              </a:rPr>
              <a:t>РН 02 – </a:t>
            </a:r>
            <a:r>
              <a:rPr lang="uk-UA" sz="5100" dirty="0">
                <a:solidFill>
                  <a:srgbClr val="FF0000"/>
                </a:solidFill>
                <a:latin typeface="Georgia" panose="02040502050405020303" pitchFamily="18" charset="0"/>
              </a:rPr>
              <a:t>ПРН 1, ПРН 6, ПРН 7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5100" dirty="0">
                <a:latin typeface="Georgia" panose="02040502050405020303" pitchFamily="18" charset="0"/>
              </a:rPr>
              <a:t>РН 03 – </a:t>
            </a:r>
            <a:r>
              <a:rPr lang="uk-UA" sz="5100" dirty="0">
                <a:solidFill>
                  <a:srgbClr val="FF0000"/>
                </a:solidFill>
                <a:latin typeface="Georgia" panose="02040502050405020303" pitchFamily="18" charset="0"/>
              </a:rPr>
              <a:t>ПРН 10, ПРН 11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5100" dirty="0">
                <a:latin typeface="Georgia" panose="02040502050405020303" pitchFamily="18" charset="0"/>
              </a:rPr>
              <a:t>РН 04 – </a:t>
            </a:r>
            <a:r>
              <a:rPr lang="uk-UA" sz="5100" dirty="0">
                <a:solidFill>
                  <a:srgbClr val="FF0000"/>
                </a:solidFill>
                <a:latin typeface="Georgia" panose="02040502050405020303" pitchFamily="18" charset="0"/>
              </a:rPr>
              <a:t>ПРН 3, ПРН 8, ПРН 9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5100" dirty="0">
                <a:latin typeface="Georgia" panose="02040502050405020303" pitchFamily="18" charset="0"/>
              </a:rPr>
              <a:t>РН 05 – </a:t>
            </a:r>
            <a:r>
              <a:rPr lang="uk-UA" sz="5100" dirty="0">
                <a:solidFill>
                  <a:srgbClr val="FF0000"/>
                </a:solidFill>
                <a:latin typeface="Georgia" panose="02040502050405020303" pitchFamily="18" charset="0"/>
              </a:rPr>
              <a:t>ПРН 2, ПРН 4, ПРН 8, ПРН 9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5100" dirty="0">
                <a:latin typeface="Georgia" panose="02040502050405020303" pitchFamily="18" charset="0"/>
              </a:rPr>
              <a:t>РН 06 – </a:t>
            </a:r>
            <a:r>
              <a:rPr lang="uk-UA" sz="5100" dirty="0">
                <a:solidFill>
                  <a:srgbClr val="FF0000"/>
                </a:solidFill>
                <a:latin typeface="Georgia" panose="02040502050405020303" pitchFamily="18" charset="0"/>
              </a:rPr>
              <a:t>ПРН 2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5100" dirty="0">
                <a:latin typeface="Georgia" panose="02040502050405020303" pitchFamily="18" charset="0"/>
              </a:rPr>
              <a:t>РН 07 – </a:t>
            </a:r>
            <a:r>
              <a:rPr lang="uk-UA" sz="5100" dirty="0">
                <a:solidFill>
                  <a:srgbClr val="FF0000"/>
                </a:solidFill>
                <a:latin typeface="Georgia" panose="02040502050405020303" pitchFamily="18" charset="0"/>
              </a:rPr>
              <a:t>ПРН 4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5100" dirty="0">
                <a:latin typeface="Georgia" panose="02040502050405020303" pitchFamily="18" charset="0"/>
              </a:rPr>
              <a:t>РН 08 – </a:t>
            </a:r>
            <a:r>
              <a:rPr lang="uk-UA" sz="5100" dirty="0">
                <a:solidFill>
                  <a:srgbClr val="FF0000"/>
                </a:solidFill>
                <a:latin typeface="Georgia" panose="02040502050405020303" pitchFamily="18" charset="0"/>
              </a:rPr>
              <a:t>ПРН 9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5100" dirty="0">
                <a:latin typeface="Georgia" panose="02040502050405020303" pitchFamily="18" charset="0"/>
              </a:rPr>
              <a:t>РН 09 – </a:t>
            </a:r>
            <a:r>
              <a:rPr lang="uk-UA" sz="5100" dirty="0">
                <a:solidFill>
                  <a:srgbClr val="FF0000"/>
                </a:solidFill>
                <a:latin typeface="Georgia" panose="02040502050405020303" pitchFamily="18" charset="0"/>
              </a:rPr>
              <a:t>ПРН 5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5100" dirty="0">
                <a:latin typeface="Georgia" panose="02040502050405020303" pitchFamily="18" charset="0"/>
              </a:rPr>
              <a:t>РН 10 – </a:t>
            </a:r>
            <a:r>
              <a:rPr lang="uk-UA" sz="5100" dirty="0">
                <a:solidFill>
                  <a:srgbClr val="FF0000"/>
                </a:solidFill>
                <a:latin typeface="Georgia" panose="02040502050405020303" pitchFamily="18" charset="0"/>
              </a:rPr>
              <a:t>ПРН 3, ПРН 8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5100" dirty="0">
                <a:latin typeface="Georgia" panose="02040502050405020303" pitchFamily="18" charset="0"/>
              </a:rPr>
              <a:t>РН 11 – </a:t>
            </a:r>
            <a:r>
              <a:rPr lang="uk-UA" sz="5100" dirty="0">
                <a:solidFill>
                  <a:srgbClr val="FF0000"/>
                </a:solidFill>
                <a:latin typeface="Georgia" panose="02040502050405020303" pitchFamily="18" charset="0"/>
              </a:rPr>
              <a:t>ПРН 8, ПРН 10</a:t>
            </a:r>
          </a:p>
          <a:p>
            <a:pPr marL="0" indent="0" algn="ctr">
              <a:buNone/>
            </a:pPr>
            <a:r>
              <a:rPr lang="uk-UA" sz="5100" b="1" dirty="0">
                <a:solidFill>
                  <a:srgbClr val="FF0000"/>
                </a:solidFill>
                <a:latin typeface="Georgia" panose="02040502050405020303" pitchFamily="18" charset="0"/>
              </a:rPr>
              <a:t>НОВІ РН: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5400" dirty="0">
                <a:solidFill>
                  <a:srgbClr val="FF0000"/>
                </a:solidFill>
                <a:latin typeface="Georgia" panose="02040502050405020303" pitchFamily="18" charset="0"/>
              </a:rPr>
              <a:t>РН 12 – ПРН 12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5400" dirty="0">
                <a:solidFill>
                  <a:srgbClr val="FF0000"/>
                </a:solidFill>
                <a:latin typeface="Georgia" panose="02040502050405020303" pitchFamily="18" charset="0"/>
              </a:rPr>
              <a:t>РН 13 – ПРН 13 + ПРН 11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5400" dirty="0">
                <a:solidFill>
                  <a:srgbClr val="FF0000"/>
                </a:solidFill>
                <a:latin typeface="Georgia" panose="02040502050405020303" pitchFamily="18" charset="0"/>
              </a:rPr>
              <a:t>РН 14 – ПРН 14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5400" dirty="0">
                <a:solidFill>
                  <a:srgbClr val="FF0000"/>
                </a:solidFill>
                <a:latin typeface="Georgia" panose="02040502050405020303" pitchFamily="18" charset="0"/>
              </a:rPr>
              <a:t>РН 15 – ПРН 15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uk-UA" sz="5100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uk-UA" sz="4000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uk-UA" sz="4000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uk-UA" sz="4000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uk-UA" sz="4000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uk-UA" sz="4000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uk-UA" sz="2800" dirty="0"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uk-UA" sz="2800" dirty="0"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uk-UA" sz="2800" dirty="0">
              <a:latin typeface="Georgia" panose="02040502050405020303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uk-UA" sz="2400" dirty="0">
              <a:latin typeface="Georgia" panose="02040502050405020303" pitchFamily="18" charset="0"/>
            </a:endParaRPr>
          </a:p>
          <a:p>
            <a:pPr marL="0" lvl="0" indent="0" algn="just">
              <a:buNone/>
            </a:pPr>
            <a:endParaRPr lang="uk-UA" sz="2400" dirty="0"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uk-UA" sz="28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uk-UA" sz="2800" dirty="0"/>
          </a:p>
          <a:p>
            <a:pPr marL="0" indent="0">
              <a:buNone/>
            </a:pPr>
            <a:endParaRPr lang="uk-UA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485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EFEB380-DEAC-42ED-A0D6-FDB1DDE53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6" y="91441"/>
            <a:ext cx="11115674" cy="6217920"/>
          </a:xfrm>
        </p:spPr>
        <p:txBody>
          <a:bodyPr>
            <a:normAutofit/>
          </a:bodyPr>
          <a:lstStyle/>
          <a:p>
            <a:endParaRPr lang="uk-UA" dirty="0"/>
          </a:p>
          <a:p>
            <a:pPr algn="just"/>
            <a:r>
              <a:rPr lang="uk-UA" sz="4000" dirty="0">
                <a:latin typeface="Georgia" panose="02040502050405020303" pitchFamily="18" charset="0"/>
              </a:rPr>
              <a:t>Проект ОНП Право (відповідно до Стандарту) є оновленням затвердженої ОНП Право (рішення Вченої ради СНАУ</a:t>
            </a:r>
            <a:r>
              <a:rPr lang="uk-UA" sz="4000" b="1" dirty="0">
                <a:latin typeface="Georgia" panose="02040502050405020303" pitchFamily="18" charset="0"/>
              </a:rPr>
              <a:t> </a:t>
            </a:r>
            <a:r>
              <a:rPr lang="uk-UA" sz="4000" dirty="0">
                <a:latin typeface="Georgia" panose="02040502050405020303" pitchFamily="18" charset="0"/>
              </a:rPr>
              <a:t>від 27.03.2023 протокол 13), оскільки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4000" dirty="0">
                <a:latin typeface="Georgia" panose="02040502050405020303" pitchFamily="18" charset="0"/>
              </a:rPr>
              <a:t>Мета  - не змінена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4000" dirty="0">
                <a:latin typeface="Georgia" panose="02040502050405020303" pitchFamily="18" charset="0"/>
              </a:rPr>
              <a:t>Результати навчання є редакційною корекцією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523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EFEB380-DEAC-42ED-A0D6-FDB1DDE53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6" y="91441"/>
            <a:ext cx="11115674" cy="6217920"/>
          </a:xfrm>
        </p:spPr>
        <p:txBody>
          <a:bodyPr>
            <a:normAutofit/>
          </a:bodyPr>
          <a:lstStyle/>
          <a:p>
            <a:endParaRPr lang="uk-UA" dirty="0"/>
          </a:p>
          <a:p>
            <a:pPr marL="1225296" lvl="8" indent="0" algn="ctr">
              <a:buNone/>
            </a:pPr>
            <a:r>
              <a:rPr lang="uk-UA" sz="4600" dirty="0">
                <a:solidFill>
                  <a:srgbClr val="0070C0"/>
                </a:solidFill>
                <a:latin typeface="Georgia" panose="02040502050405020303" pitchFamily="18" charset="0"/>
              </a:rPr>
              <a:t>ВІДПОВІДІ НА ЗАПИТАННЯ</a:t>
            </a:r>
          </a:p>
          <a:p>
            <a:pPr algn="ctr"/>
            <a:endParaRPr lang="uk-UA" sz="5400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29</a:t>
            </a:fld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103225"/>
            <a:ext cx="6067425" cy="56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097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EFEB380-DEAC-42ED-A0D6-FDB1DDE53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763" y="453224"/>
            <a:ext cx="11004938" cy="601748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sz="2400" b="1" dirty="0">
                <a:latin typeface="Georgia" panose="02040502050405020303" pitchFamily="18" charset="0"/>
              </a:rPr>
              <a:t>Етапи розробки ОНП ПРАВО 2023-2024 відповідно до Стандарту вищої освіти за спеціальністю 081 ПРАВО для 3-го рівня освіти (</a:t>
            </a:r>
            <a:r>
              <a:rPr lang="uk-UA" sz="2400" b="1" dirty="0" err="1">
                <a:latin typeface="Georgia" panose="02040502050405020303" pitchFamily="18" charset="0"/>
              </a:rPr>
              <a:t>PhD</a:t>
            </a:r>
            <a:r>
              <a:rPr lang="uk-UA" sz="2400" b="1" dirty="0">
                <a:latin typeface="Georgia" panose="02040502050405020303" pitchFamily="18" charset="0"/>
              </a:rPr>
              <a:t>)</a:t>
            </a:r>
          </a:p>
          <a:p>
            <a:pPr marL="742950" indent="-742950" algn="just">
              <a:buAutoNum type="arabicPeriod"/>
            </a:pPr>
            <a:r>
              <a:rPr lang="uk-UA" sz="2600" dirty="0">
                <a:latin typeface="Georgia" panose="02040502050405020303" pitchFamily="18" charset="0"/>
              </a:rPr>
              <a:t>Аналіз Стандарту проектною групою</a:t>
            </a:r>
          </a:p>
          <a:p>
            <a:pPr marL="457200" indent="-457200" algn="just">
              <a:buAutoNum type="arabicPeriod"/>
            </a:pPr>
            <a:r>
              <a:rPr lang="uk-UA" sz="2600" dirty="0">
                <a:latin typeface="Georgia" panose="02040502050405020303" pitchFamily="18" charset="0"/>
              </a:rPr>
              <a:t>Внесення змін до ОНП Право 2023-2024 проектною групою (засідання 28.08.2023 )</a:t>
            </a:r>
          </a:p>
          <a:p>
            <a:pPr marL="457200" indent="-457200" algn="just">
              <a:buAutoNum type="arabicPeriod"/>
            </a:pPr>
            <a:r>
              <a:rPr lang="uk-UA" sz="2600" dirty="0">
                <a:latin typeface="Georgia" panose="02040502050405020303" pitchFamily="18" charset="0"/>
              </a:rPr>
              <a:t>Оприлюднення проекту ОНП Право на сайті ЮФ для отримання пропозицій стейкхолдерів (зовнішніх та внутрішніх). Оприлюднено на сайті 28.08.2023</a:t>
            </a:r>
          </a:p>
          <a:p>
            <a:pPr marL="457200" indent="-457200" algn="just">
              <a:buAutoNum type="arabicPeriod"/>
            </a:pPr>
            <a:r>
              <a:rPr lang="uk-UA" sz="2600" dirty="0">
                <a:latin typeface="Georgia" panose="02040502050405020303" pitchFamily="18" charset="0"/>
              </a:rPr>
              <a:t>Проведення спільного засідання Ради роботодавців та ЮФ для обговорення пропозицій до проекту ОНП Право 19.09.2023</a:t>
            </a:r>
          </a:p>
          <a:p>
            <a:pPr marL="457200" indent="-457200" algn="just">
              <a:buAutoNum type="arabicPeriod"/>
            </a:pPr>
            <a:r>
              <a:rPr lang="uk-UA" sz="2600" dirty="0">
                <a:latin typeface="Georgia" panose="02040502050405020303" pitchFamily="18" charset="0"/>
              </a:rPr>
              <a:t>Обговорення проекту ОНП Право 2023-2024 на Раді із </a:t>
            </a:r>
            <a:r>
              <a:rPr lang="uk-UA" sz="2600">
                <a:latin typeface="Georgia" panose="02040502050405020303" pitchFamily="18" charset="0"/>
              </a:rPr>
              <a:t>забезпечення якості 20.09.2023</a:t>
            </a:r>
            <a:endParaRPr lang="uk-UA" sz="2600" dirty="0">
              <a:latin typeface="Georgia" panose="02040502050405020303" pitchFamily="18" charset="0"/>
            </a:endParaRPr>
          </a:p>
          <a:p>
            <a:pPr marL="457200" indent="-457200" algn="just">
              <a:buAutoNum type="arabicPeriod"/>
            </a:pPr>
            <a:r>
              <a:rPr lang="uk-UA" sz="2600" dirty="0">
                <a:latin typeface="Georgia" panose="02040502050405020303" pitchFamily="18" charset="0"/>
              </a:rPr>
              <a:t>Затвердження ОНП Право 2023-2024 на Вченій раді СНАУ </a:t>
            </a:r>
            <a:r>
              <a:rPr lang="ru-RU" sz="2400" dirty="0"/>
              <a:t/>
            </a:r>
            <a:br>
              <a:rPr lang="ru-RU" sz="2400" dirty="0"/>
            </a:br>
            <a:endParaRPr lang="uk-UA" sz="3200" b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uk-UA" sz="2800" dirty="0">
              <a:latin typeface="Georgia" panose="02040502050405020303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uk-UA" sz="2400" dirty="0">
              <a:latin typeface="Georgia" panose="02040502050405020303" pitchFamily="18" charset="0"/>
            </a:endParaRPr>
          </a:p>
          <a:p>
            <a:pPr marL="0" lvl="0" indent="0" algn="just">
              <a:buNone/>
            </a:pPr>
            <a:endParaRPr lang="uk-UA" sz="2400" dirty="0"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uk-UA" sz="28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uk-UA" sz="2800" dirty="0"/>
          </a:p>
          <a:p>
            <a:pPr marL="0" indent="0">
              <a:buNone/>
            </a:pPr>
            <a:endParaRPr lang="uk-UA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930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EFEB380-DEAC-42ED-A0D6-FDB1DDE53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91441"/>
            <a:ext cx="9720073" cy="6217920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>
                <a:solidFill>
                  <a:srgbClr val="FF0000"/>
                </a:solidFill>
                <a:latin typeface="Georgia" panose="02040502050405020303" pitchFamily="18" charset="0"/>
              </a:rPr>
              <a:t>РАЗОМ ДО УСПІХУ!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30</a:t>
            </a:fld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805237"/>
            <a:ext cx="10077451" cy="581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967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EFEB380-DEAC-42ED-A0D6-FDB1DDE53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763" y="453224"/>
            <a:ext cx="11004938" cy="6017480"/>
          </a:xfrm>
        </p:spPr>
        <p:txBody>
          <a:bodyPr>
            <a:normAutofit/>
          </a:bodyPr>
          <a:lstStyle/>
          <a:p>
            <a:pPr marL="742950" indent="-742950" algn="just">
              <a:buAutoNum type="arabicPeriod"/>
            </a:pPr>
            <a:r>
              <a:rPr lang="uk-UA" sz="3600" b="1" dirty="0">
                <a:solidFill>
                  <a:srgbClr val="0070C0"/>
                </a:solidFill>
                <a:latin typeface="Georgia" panose="02040502050405020303" pitchFamily="18" charset="0"/>
              </a:rPr>
              <a:t>Аналіз Стандарту проектною групою</a:t>
            </a:r>
            <a:endParaRPr lang="ru-RU" sz="2400" b="1" dirty="0">
              <a:solidFill>
                <a:srgbClr val="0070C0"/>
              </a:solidFill>
              <a:latin typeface="Georgia" panose="02040502050405020303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Стандарт вищої освіти третього (освітньо-наукового) рівня (далі – Стандарт), галузі знань 08 Право зі спеціальності 081 Право.</a:t>
            </a:r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Затверджено та введено в дію наказом Міністерства освіти і науки України від 31.07.2023 р. № 924.</a:t>
            </a:r>
            <a:endParaRPr lang="uk-UA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>
                <a:latin typeface="Times New Roman" panose="02020603050405020304" pitchFamily="18" charset="0"/>
              </a:rPr>
              <a:t>Стандарт погоджено Національним агентством із забезпечення якості вищої освіти, протокол від 27 червня 2023 р. № 11 (40)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2800" dirty="0">
                <a:latin typeface="Times New Roman" panose="02020603050405020304" pitchFamily="18" charset="0"/>
              </a:rPr>
              <a:t>Прийом на навчання для здобуття вищої освіти за третім (освітньо-науковим) рівнем освіти за спеціальністю 081 Право  здійснюється  на  базі  другого  (магістерського) рівня  вищої  освіти  за  спеціальністю  081  Право  та 293 Міжнародне право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Обсяг освітньої складової освітньо-наукової програми підготовки доктора філософії становить 45 кредитів ЄКТС</a:t>
            </a:r>
            <a:endParaRPr lang="ru-UA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ru-UA" sz="2800" dirty="0"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3200" b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uk-UA" sz="2800" dirty="0">
              <a:latin typeface="Georgia" panose="02040502050405020303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uk-UA" sz="2400" dirty="0">
              <a:latin typeface="Georgia" panose="02040502050405020303" pitchFamily="18" charset="0"/>
            </a:endParaRPr>
          </a:p>
          <a:p>
            <a:pPr marL="0" lvl="0" indent="0" algn="just">
              <a:buNone/>
            </a:pPr>
            <a:endParaRPr lang="uk-UA" sz="2400" dirty="0"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uk-UA" sz="28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uk-UA" sz="2800" dirty="0"/>
          </a:p>
          <a:p>
            <a:pPr marL="0" indent="0">
              <a:buNone/>
            </a:pPr>
            <a:endParaRPr lang="uk-UA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83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EFEB380-DEAC-42ED-A0D6-FDB1DDE53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199" y="245533"/>
            <a:ext cx="11243733" cy="661246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uk-UA" sz="3600" b="1" dirty="0">
                <a:latin typeface="Georgia" panose="02040502050405020303" pitchFamily="18" charset="0"/>
              </a:rPr>
              <a:t>ОПИС ПРЕДМЕТНОЇ ОБЛАСТІ</a:t>
            </a:r>
            <a:endParaRPr lang="uk-UA" sz="3200" b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Об’єкт(и) вивчення та/або діяльності</a:t>
            </a:r>
            <a:r>
              <a:rPr lang="uk-UA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право як соціальне явище, особливості його творення та реалізації, що ґрунтуються на правових цінностях та принципах, в основі яких покладені людська гідність та верховенство права.</a:t>
            </a:r>
            <a:endParaRPr lang="ru-UA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2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Цілі навчання:</a:t>
            </a:r>
            <a:r>
              <a:rPr lang="uk-UA" sz="2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набуття здатності продукувати нові ідеї, розв’язувати   комплексні   теоретичні   та   практичні проблеми  у  галузі  права,  застосовувати  методологію наукової  та  педагогічної  діяльності,  проводити  власне наукове  дослідження,  результати  якого  мають  наукову новизну, теоретичне та практичне значення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26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Теоретичний зміст предметної   області</a:t>
            </a:r>
            <a:r>
              <a:rPr lang="uk-UA" sz="2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комплекс правових доктрин, цінностей і принципів творення та реалізації права; функціонування і трансформація правових учень та ідей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Методи,  методики  та  технології</a:t>
            </a:r>
            <a:r>
              <a:rPr lang="uk-UA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 загальнонаукові  і спеціальні методи пізнання правових явищ; методики з правової  оцінки  поведінки  чи  діяльності  індивідів  і соціальних  груп,  ідентифікації  правової  проблеми  та  її вирішення на основі принципів права; цифрові технології тощо.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uk-UA" sz="2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Інструменти та обладнання</a:t>
            </a:r>
            <a:r>
              <a:rPr lang="uk-UA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сучасне  інформаційно-комунікаційне обладнання, інформаційні   ресурси та спеціальне програмне забезпечення, що застосовуються в діяльності у сфері права. </a:t>
            </a:r>
            <a:endParaRPr lang="ru-UA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UA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28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uk-UA" sz="2800" dirty="0"/>
          </a:p>
          <a:p>
            <a:pPr marL="0" indent="0">
              <a:buNone/>
            </a:pPr>
            <a:endParaRPr lang="uk-UA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678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EFEB380-DEAC-42ED-A0D6-FDB1DDE53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32" y="245533"/>
            <a:ext cx="11209868" cy="661246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Перелік обов’язкових компетентностей випускника </a:t>
            </a:r>
            <a:endParaRPr lang="uk-UA" sz="4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Інтегральна компетентність</a:t>
            </a:r>
          </a:p>
          <a:p>
            <a:pPr marL="0" indent="0" algn="just">
              <a:buNone/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Здатність  продукувати  нові  ідеї,  розв’язувати  комплексні проблеми  професійної  та/або  дослідницько-інноваційної діяльності   у  сфері   права,  застосовувати   методологію наукової  та  педагогічної  діяльності,  проводити  власне наукове  дослідження,  результати  якого  мають  наукову новизну, теоретичне та практичне значення</a:t>
            </a:r>
          </a:p>
          <a:p>
            <a:pPr marL="0" indent="0" algn="just">
              <a:buNone/>
            </a:pP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Загальні</a:t>
            </a:r>
            <a:r>
              <a:rPr lang="uk-UA" sz="2400" b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компетентності</a:t>
            </a:r>
            <a:r>
              <a:rPr lang="uk-UA" sz="2400" b="1" spc="-3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uk-UA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(ЗК)</a:t>
            </a:r>
            <a:endParaRPr lang="ru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34340" indent="-342900" algn="just">
              <a:lnSpc>
                <a:spcPts val="1535"/>
              </a:lnSpc>
              <a:buFont typeface="Wingdings" panose="05000000000000000000" pitchFamily="2" charset="2"/>
              <a:buChar char="q"/>
              <a:tabLst>
                <a:tab pos="514350" algn="l"/>
              </a:tabLst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ЗК01.Здатність генерувати нові ідеї (креативність).</a:t>
            </a:r>
            <a:endParaRPr lang="ru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34340" indent="-342900" algn="just">
              <a:lnSpc>
                <a:spcPts val="1585"/>
              </a:lnSpc>
              <a:buFont typeface="Wingdings" panose="05000000000000000000" pitchFamily="2" charset="2"/>
              <a:buChar char="q"/>
              <a:tabLst>
                <a:tab pos="514350" algn="l"/>
              </a:tabLst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ЗК02.Здатність розробляти наукові </a:t>
            </a:r>
            <a:r>
              <a:rPr lang="uk-UA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проєкти</a:t>
            </a: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управляти ними.</a:t>
            </a:r>
            <a:endParaRPr lang="ru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34340" indent="-342900" algn="just">
              <a:buFont typeface="Wingdings" panose="05000000000000000000" pitchFamily="2" charset="2"/>
              <a:buChar char="q"/>
              <a:tabLst>
                <a:tab pos="514350" algn="l"/>
              </a:tabLst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ЗК03.Здатність   розв’язувати   комплексні   проблеми   на основі системного наукового світогляду, професійної етики та загального культурного кругозору.</a:t>
            </a:r>
            <a:endParaRPr lang="ru-U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ЗК04.Здатність усно  і письмово презентувати  результати власного наукового дослідження українською та іноземною мовами, глибоко розуміти іншомовні наукові та професійні тексти за напрямом досліджень</a:t>
            </a:r>
            <a:endParaRPr lang="ru-UA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28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uk-UA" sz="2800" dirty="0"/>
          </a:p>
          <a:p>
            <a:pPr marL="0" indent="0">
              <a:buNone/>
            </a:pPr>
            <a:endParaRPr lang="uk-UA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87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EFEB380-DEAC-42ED-A0D6-FDB1DDE53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45533"/>
            <a:ext cx="11277600" cy="661246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Спеціальні (фахові) компетентності</a:t>
            </a:r>
          </a:p>
          <a:p>
            <a:pPr marR="50800" algn="just">
              <a:lnSpc>
                <a:spcPct val="98000"/>
              </a:lnSpc>
              <a:buFont typeface="Wingdings" panose="05000000000000000000" pitchFamily="2" charset="2"/>
              <a:buChar char="q"/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СК01.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Здатність планувати  та   виконувати   оригінальні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дослідження,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досягати наукових результатів,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які створюють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нові   знання   у   галузі   права   та   дотичних   до   неї</a:t>
            </a:r>
            <a:r>
              <a:rPr lang="uk-UA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міждисциплінарних напрямах і можуть бути опубліковані у провідних наукових виданнях з права та суміжних галузей. 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СК02. Здатність застосовувати методи правового і міждисциплінарного дослідження, виявляти їх евристичні можливості та межі, використовувати релевантний дослідницький інструментарій</a:t>
            </a:r>
            <a:endParaRPr lang="uk-UA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50800" algn="just">
              <a:lnSpc>
                <a:spcPct val="98000"/>
              </a:lnSpc>
              <a:buFont typeface="Wingdings" panose="05000000000000000000" pitchFamily="2" charset="2"/>
              <a:buChar char="q"/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СК03. Здатність здійснювати науково-педагогічну діяльність у вищій освіті та </a:t>
            </a:r>
            <a:r>
              <a:rPr lang="uk-UA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проєктах</a:t>
            </a: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правничої освіти у системі освіти дорослих.</a:t>
            </a:r>
            <a:endParaRPr lang="uk-UA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50800" algn="just">
              <a:lnSpc>
                <a:spcPct val="98000"/>
              </a:lnSpc>
              <a:buFont typeface="Wingdings" panose="05000000000000000000" pitchFamily="2" charset="2"/>
              <a:buChar char="q"/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СК04. Здатність виявляти, ставити та вирішувати проблеми дослідницького характеру у сфері права та забезпечувати якість виконуваних досліджень; дотримання права інтелектуальної власності та стандартів академічної доброчесності.</a:t>
            </a:r>
            <a:endParaRPr lang="uk-UA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50800" algn="just">
              <a:lnSpc>
                <a:spcPct val="98000"/>
              </a:lnSpc>
              <a:buFont typeface="Wingdings" panose="05000000000000000000" pitchFamily="2" charset="2"/>
              <a:buChar char="q"/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СК05. Здатність моделювати оптимальні варіанти вирішення складних правових проблем, прогнозувати можливі наслідки їх реалізації.</a:t>
            </a:r>
            <a:endParaRPr lang="uk-UA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50800" algn="just">
              <a:lnSpc>
                <a:spcPct val="98000"/>
              </a:lnSpc>
              <a:buFont typeface="Wingdings" panose="05000000000000000000" pitchFamily="2" charset="2"/>
              <a:buChar char="q"/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СК06. Здатність здійснювати експертну діяльність у сфері права.</a:t>
            </a:r>
            <a:endParaRPr lang="uk-UA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50800" algn="just">
              <a:lnSpc>
                <a:spcPct val="98000"/>
              </a:lnSpc>
              <a:buFont typeface="Wingdings" panose="05000000000000000000" pitchFamily="2" charset="2"/>
              <a:buChar char="q"/>
            </a:pPr>
            <a:r>
              <a:rPr lang="uk-UA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СК07. Здатність виявляти нові інституційні етичні виклики та етичні виклики в житті суспільства і пропонувати для них правові механізми розв’язання</a:t>
            </a:r>
            <a:endParaRPr lang="uk-UA" sz="32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uk-UA" sz="2800" dirty="0"/>
          </a:p>
          <a:p>
            <a:pPr marL="0" indent="0">
              <a:buNone/>
            </a:pPr>
            <a:endParaRPr lang="uk-UA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18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EFEB380-DEAC-42ED-A0D6-FDB1DDE53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763" y="453224"/>
            <a:ext cx="11004938" cy="58998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3200" b="1" i="0" dirty="0">
                <a:solidFill>
                  <a:srgbClr val="000000"/>
                </a:solidFill>
                <a:effectLst/>
                <a:latin typeface="TimesNewRomanPS-BoldMT"/>
              </a:rPr>
              <a:t>Нормативний зміст підготовки доктора філософії з права,</a:t>
            </a:r>
            <a:br>
              <a:rPr lang="uk-UA" sz="3200" b="1" i="0" dirty="0">
                <a:solidFill>
                  <a:srgbClr val="000000"/>
                </a:solidFill>
                <a:effectLst/>
                <a:latin typeface="TimesNewRomanPS-BoldMT"/>
              </a:rPr>
            </a:br>
            <a:r>
              <a:rPr lang="uk-UA" sz="3200" b="1" i="0" dirty="0">
                <a:solidFill>
                  <a:srgbClr val="000000"/>
                </a:solidFill>
                <a:effectLst/>
                <a:latin typeface="TimesNewRomanPS-BoldMT"/>
              </a:rPr>
              <a:t>сформульований у термінах результатів навчання, визначених у Стандарті</a:t>
            </a:r>
          </a:p>
          <a:p>
            <a:pPr marL="0" indent="0" algn="just">
              <a:buNone/>
            </a:pPr>
            <a:r>
              <a:rPr lang="ru-RU" sz="2400" dirty="0"/>
              <a:t> </a:t>
            </a:r>
            <a:br>
              <a:rPr lang="ru-RU" sz="2400" dirty="0"/>
            </a:br>
            <a:endParaRPr lang="uk-UA" sz="2800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uk-UA" sz="4000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uk-UA" sz="4000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uk-UA" sz="4000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uk-UA" sz="2800" dirty="0"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uk-UA" sz="2800" dirty="0"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uk-UA" sz="2800" dirty="0">
              <a:latin typeface="Georgia" panose="02040502050405020303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uk-UA" sz="2400" dirty="0">
              <a:latin typeface="Georgia" panose="02040502050405020303" pitchFamily="18" charset="0"/>
            </a:endParaRPr>
          </a:p>
          <a:p>
            <a:pPr marL="0" lvl="0" indent="0" algn="just">
              <a:buNone/>
            </a:pPr>
            <a:endParaRPr lang="uk-UA" sz="2400" dirty="0"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uk-UA" sz="28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uk-UA" sz="2800" dirty="0"/>
          </a:p>
          <a:p>
            <a:pPr marL="0" indent="0">
              <a:buNone/>
            </a:pPr>
            <a:endParaRPr lang="uk-UA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8</a:t>
            </a:fld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64BDED8-A28F-84DB-7921-C75BFE0C4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8" y="1852966"/>
            <a:ext cx="11074511" cy="398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893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EFEB380-DEAC-42ED-A0D6-FDB1DDE53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763" y="453224"/>
            <a:ext cx="11004938" cy="58998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 </a:t>
            </a:r>
            <a:br>
              <a:rPr lang="ru-RU" sz="2400" dirty="0"/>
            </a:br>
            <a:endParaRPr lang="uk-UA" sz="2800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uk-UA" sz="4000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uk-UA" sz="4000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uk-UA" sz="4000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uk-UA" sz="2800" dirty="0"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uk-UA" sz="2800" dirty="0"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uk-UA" sz="2800" dirty="0">
              <a:latin typeface="Georgia" panose="02040502050405020303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endParaRPr lang="uk-UA" sz="2400" dirty="0">
              <a:latin typeface="Georgia" panose="02040502050405020303" pitchFamily="18" charset="0"/>
            </a:endParaRPr>
          </a:p>
          <a:p>
            <a:pPr marL="0" lvl="0" indent="0" algn="just">
              <a:buNone/>
            </a:pPr>
            <a:endParaRPr lang="uk-UA" sz="2400" dirty="0"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endParaRPr lang="uk-UA" sz="28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uk-UA" sz="2800" dirty="0"/>
          </a:p>
          <a:p>
            <a:pPr marL="0" indent="0">
              <a:buNone/>
            </a:pPr>
            <a:endParaRPr lang="uk-UA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9</a:t>
            </a:fld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60F407B-22AE-58F3-4157-F738EB11C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88" y="350852"/>
            <a:ext cx="10670650" cy="203183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E9BAC40-E329-A9F6-8EAB-34BBE4CF3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26" y="2438570"/>
            <a:ext cx="10837333" cy="416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1438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2591</TotalTime>
  <Words>2136</Words>
  <Application>Microsoft Office PowerPoint</Application>
  <PresentationFormat>Широкий екран</PresentationFormat>
  <Paragraphs>306</Paragraphs>
  <Slides>30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30</vt:i4>
      </vt:variant>
    </vt:vector>
  </HeadingPairs>
  <TitlesOfParts>
    <vt:vector size="39" baseType="lpstr">
      <vt:lpstr>Calibri</vt:lpstr>
      <vt:lpstr>Georgia</vt:lpstr>
      <vt:lpstr>Times New Roman</vt:lpstr>
      <vt:lpstr>TimesNewRomanPS-BoldMT</vt:lpstr>
      <vt:lpstr>Tw Cen MT</vt:lpstr>
      <vt:lpstr>Tw Cen MT Condensed</vt:lpstr>
      <vt:lpstr>Wingdings</vt:lpstr>
      <vt:lpstr>Wingdings 3</vt:lpstr>
      <vt:lpstr>Интеграл</vt:lpstr>
      <vt:lpstr> </vt:lpstr>
      <vt:lpstr>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Аналітичний звіт з питань підготовки до акредитації</dc:title>
  <dc:creator>АИВ</dc:creator>
  <cp:lastModifiedBy>User</cp:lastModifiedBy>
  <cp:revision>193</cp:revision>
  <dcterms:created xsi:type="dcterms:W3CDTF">2021-12-07T20:52:30Z</dcterms:created>
  <dcterms:modified xsi:type="dcterms:W3CDTF">2023-09-19T22:32:39Z</dcterms:modified>
</cp:coreProperties>
</file>