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354" r:id="rId2"/>
    <p:sldId id="345" r:id="rId3"/>
    <p:sldId id="370" r:id="rId4"/>
    <p:sldId id="369" r:id="rId5"/>
    <p:sldId id="366" r:id="rId6"/>
    <p:sldId id="365" r:id="rId7"/>
    <p:sldId id="367" r:id="rId8"/>
    <p:sldId id="368" r:id="rId9"/>
    <p:sldId id="362" r:id="rId10"/>
    <p:sldId id="364" r:id="rId11"/>
    <p:sldId id="363" r:id="rId12"/>
    <p:sldId id="373" r:id="rId13"/>
    <p:sldId id="375" r:id="rId14"/>
    <p:sldId id="3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8CC55A8-F892-4D9F-8DDA-3D8DE1672DBF}">
          <p14:sldIdLst>
            <p14:sldId id="354"/>
            <p14:sldId id="345"/>
            <p14:sldId id="370"/>
            <p14:sldId id="369"/>
            <p14:sldId id="366"/>
            <p14:sldId id="365"/>
            <p14:sldId id="367"/>
            <p14:sldId id="368"/>
            <p14:sldId id="362"/>
            <p14:sldId id="364"/>
            <p14:sldId id="363"/>
            <p14:sldId id="373"/>
            <p14:sldId id="375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0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43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49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770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6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1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9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7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7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8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8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7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4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4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8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3754" y="5726943"/>
            <a:ext cx="8288032" cy="46912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300" b="1" dirty="0"/>
              <a:t> 		</a:t>
            </a:r>
            <a:br>
              <a:rPr lang="en-US" sz="1300" b="1" dirty="0"/>
            </a:br>
            <a:r>
              <a:rPr lang="en-US" sz="1300" b="1" dirty="0"/>
              <a:t> 	</a:t>
            </a:r>
            <a:endParaRPr lang="uk-UA" sz="13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9D54F98-8117-4CC7-A0DA-00532A31A2E9}"/>
              </a:ext>
            </a:extLst>
          </p:cNvPr>
          <p:cNvSpPr/>
          <p:nvPr/>
        </p:nvSpPr>
        <p:spPr>
          <a:xfrm>
            <a:off x="689727" y="1324456"/>
            <a:ext cx="10661715" cy="4487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FFFFFF"/>
                </a:solidFill>
              </a:rPr>
              <a:t>звіт з питань підготовки до акредитації</a:t>
            </a:r>
            <a:endParaRPr lang="ru-RU" sz="2800" b="1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0070C0"/>
                </a:solidFill>
              </a:rPr>
              <a:t>АНАЛІТИЧНИЙ ЗВІТ </a:t>
            </a:r>
            <a:br>
              <a:rPr lang="ru-RU" sz="4000" b="1" dirty="0">
                <a:solidFill>
                  <a:srgbClr val="0070C0"/>
                </a:solidFill>
              </a:rPr>
            </a:br>
            <a:r>
              <a:rPr lang="ru-RU" sz="4000" b="1" dirty="0">
                <a:solidFill>
                  <a:srgbClr val="0070C0"/>
                </a:solidFill>
              </a:rPr>
              <a:t>З ПИТАНЬ ПІДГОТОВКИ ДО АКРЕДИТАЦІЇ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40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40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/>
              <a:t>ОПП </a:t>
            </a:r>
            <a:r>
              <a:rPr lang="ru-RU" sz="2400" b="1" i="1" dirty="0" smtClean="0"/>
              <a:t>«</a:t>
            </a:r>
            <a:r>
              <a:rPr lang="ru-RU" sz="2400" b="1" i="1" dirty="0" err="1"/>
              <a:t>Міжнародне</a:t>
            </a:r>
            <a:r>
              <a:rPr lang="ru-RU" sz="2400" b="1" i="1" dirty="0"/>
              <a:t> право», ОС «Бакалавр»</a:t>
            </a:r>
            <a:br>
              <a:rPr lang="ru-RU" sz="2400" b="1" i="1" dirty="0"/>
            </a:br>
            <a:r>
              <a:rPr lang="ru-RU" sz="2400" b="1" i="1" dirty="0"/>
              <a:t>Гарант: </a:t>
            </a:r>
            <a:r>
              <a:rPr lang="ru-RU" sz="2400" b="1" i="1" dirty="0" err="1"/>
              <a:t>д.ю.н</a:t>
            </a:r>
            <a:r>
              <a:rPr lang="ru-RU" sz="2400" b="1" i="1" dirty="0"/>
              <a:t>., проф. </a:t>
            </a:r>
            <a:r>
              <a:rPr lang="ru-RU" sz="2400" b="1" i="1" dirty="0" err="1"/>
              <a:t>А.М.Клочко</a:t>
            </a:r>
            <a:endParaRPr lang="ru-RU" sz="2400" b="1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D30E98D-D86F-4BB2-88A2-E5646F45151A}"/>
              </a:ext>
            </a:extLst>
          </p:cNvPr>
          <p:cNvSpPr/>
          <p:nvPr/>
        </p:nvSpPr>
        <p:spPr>
          <a:xfrm>
            <a:off x="7101527" y="375903"/>
            <a:ext cx="6482500" cy="52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/>
              <a:t>25.</a:t>
            </a:r>
            <a:r>
              <a:rPr lang="en-US" sz="2800" b="1" dirty="0" smtClean="0"/>
              <a:t>0</a:t>
            </a:r>
            <a:r>
              <a:rPr lang="ru-RU" sz="2800" b="1" dirty="0" smtClean="0"/>
              <a:t>5.2023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1562145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1F2FED6-EEA5-4FFA-AFCB-D80524625102}"/>
              </a:ext>
            </a:extLst>
          </p:cNvPr>
          <p:cNvSpPr/>
          <p:nvPr/>
        </p:nvSpPr>
        <p:spPr>
          <a:xfrm>
            <a:off x="0" y="757149"/>
            <a:ext cx="1197204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FF0000"/>
                </a:solidFill>
              </a:rPr>
              <a:t>Підвищення професійної кваліфікації професорсько-викладацького складу кафедри міжнародних відносин у провідних навчальних закладах ЄС та інших держав. 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endParaRPr lang="uk-UA" b="1" dirty="0">
              <a:solidFill>
                <a:srgbClr val="FF0000"/>
              </a:solidFill>
            </a:endParaRPr>
          </a:p>
          <a:p>
            <a:pPr algn="just"/>
            <a:r>
              <a:rPr lang="uk-UA" sz="1600" b="1" i="1" dirty="0">
                <a:solidFill>
                  <a:srgbClr val="0070C0"/>
                </a:solidFill>
              </a:rPr>
              <a:t>       </a:t>
            </a:r>
            <a:r>
              <a:rPr lang="uk-UA" sz="1600" i="1" dirty="0"/>
              <a:t>Зокрема, </a:t>
            </a:r>
            <a:r>
              <a:rPr lang="uk-UA" sz="1600" i="1" dirty="0" err="1"/>
              <a:t>к.е.н</a:t>
            </a:r>
            <a:r>
              <a:rPr lang="uk-UA" sz="1600" i="1" dirty="0"/>
              <a:t>., доцент кафедри МВ </a:t>
            </a:r>
            <a:r>
              <a:rPr lang="uk-UA" sz="1600" b="1" i="1" dirty="0"/>
              <a:t>Н.В. Волченко </a:t>
            </a:r>
            <a:r>
              <a:rPr lang="uk-UA" sz="1600" i="1" dirty="0"/>
              <a:t>взяла у період з 01.04.22 по 30.06.22р. взяла участь у програмі мобільності “Центрально і Східно Європейська програма для навчання в університетах”. Юридичний факультет, </a:t>
            </a:r>
            <a:r>
              <a:rPr lang="uk-UA" sz="1600" i="1" u="sng" dirty="0"/>
              <a:t>Університет </a:t>
            </a:r>
            <a:r>
              <a:rPr lang="uk-UA" sz="1600" i="1" u="sng" dirty="0" err="1"/>
              <a:t>Крайови</a:t>
            </a:r>
            <a:r>
              <a:rPr lang="uk-UA" sz="1600" i="1" u="sng" dirty="0"/>
              <a:t> (Румунія)</a:t>
            </a:r>
            <a:r>
              <a:rPr lang="uk-UA" sz="1600" i="1" dirty="0"/>
              <a:t>. Тема: міжнародний захист прав людини.</a:t>
            </a:r>
          </a:p>
          <a:p>
            <a:pPr algn="just"/>
            <a:r>
              <a:rPr lang="uk-UA" sz="1600" i="1" dirty="0"/>
              <a:t>     </a:t>
            </a:r>
            <a:r>
              <a:rPr lang="uk-UA" sz="1600" i="1" dirty="0" err="1"/>
              <a:t>К.ю.н</a:t>
            </a:r>
            <a:r>
              <a:rPr lang="uk-UA" sz="1600" i="1" dirty="0"/>
              <a:t>., доцент кафедри МВ </a:t>
            </a:r>
            <a:r>
              <a:rPr lang="uk-UA" sz="1600" b="1" i="1" dirty="0"/>
              <a:t>С.В. Калюжна</a:t>
            </a:r>
            <a:r>
              <a:rPr lang="uk-UA" sz="1600" i="1" dirty="0"/>
              <a:t> у період з </a:t>
            </a:r>
            <a:r>
              <a:rPr lang="en-US" sz="1600" i="1" dirty="0"/>
              <a:t>01.05.2022 </a:t>
            </a:r>
            <a:r>
              <a:rPr lang="uk-UA" sz="1600" i="1" dirty="0"/>
              <a:t>до</a:t>
            </a:r>
            <a:r>
              <a:rPr lang="en-US" sz="1600" i="1" dirty="0"/>
              <a:t> 30.06.2022</a:t>
            </a:r>
            <a:r>
              <a:rPr lang="uk-UA" sz="1600" i="1" dirty="0"/>
              <a:t>р. </a:t>
            </a:r>
            <a:r>
              <a:rPr lang="ru-RU" sz="1600" i="1" dirty="0" err="1"/>
              <a:t>приймала</a:t>
            </a:r>
            <a:r>
              <a:rPr lang="ru-RU" sz="1600" i="1" dirty="0"/>
              <a:t> участь у </a:t>
            </a:r>
            <a:r>
              <a:rPr lang="ru-RU" sz="1600" i="1" dirty="0" err="1"/>
              <a:t>програмі</a:t>
            </a:r>
            <a:r>
              <a:rPr lang="ru-RU" sz="1600" i="1" dirty="0"/>
              <a:t> </a:t>
            </a:r>
            <a:r>
              <a:rPr lang="ru-RU" sz="1600" i="1" dirty="0" err="1"/>
              <a:t>мобільності</a:t>
            </a:r>
            <a:r>
              <a:rPr lang="ru-RU" sz="1600" i="1" dirty="0"/>
              <a:t> </a:t>
            </a:r>
            <a:r>
              <a:rPr lang="en-US" sz="1600" i="1" dirty="0"/>
              <a:t>National CEEPUS Office (NCO) of Poland. </a:t>
            </a:r>
            <a:r>
              <a:rPr lang="uk-UA" sz="1600" i="1" dirty="0"/>
              <a:t>Грант з мобільності (Технологічний і гуманітарний університет імені </a:t>
            </a:r>
            <a:r>
              <a:rPr lang="uk-UA" sz="1600" i="1" dirty="0" err="1"/>
              <a:t>Казімєжа</a:t>
            </a:r>
            <a:r>
              <a:rPr lang="uk-UA" sz="1600" i="1" dirty="0"/>
              <a:t> </a:t>
            </a:r>
            <a:r>
              <a:rPr lang="uk-UA" sz="1600" i="1" dirty="0" err="1"/>
              <a:t>Пуласького</a:t>
            </a:r>
            <a:r>
              <a:rPr lang="en-US" sz="1600" i="1" dirty="0"/>
              <a:t>, </a:t>
            </a:r>
            <a:r>
              <a:rPr lang="uk-UA" sz="1600" i="1" dirty="0"/>
              <a:t>кафедра педагогіки та психології). </a:t>
            </a:r>
            <a:endParaRPr lang="en-US" sz="1600" i="1" dirty="0"/>
          </a:p>
          <a:p>
            <a:pPr algn="just"/>
            <a:r>
              <a:rPr lang="en-US" sz="1600" i="1" dirty="0"/>
              <a:t>     </a:t>
            </a:r>
            <a:r>
              <a:rPr lang="uk-UA" sz="1600" i="1" dirty="0"/>
              <a:t>К.ю.н., доцент </a:t>
            </a:r>
            <a:r>
              <a:rPr lang="uk-UA" sz="1600" i="1" dirty="0" err="1"/>
              <a:t>Клєцова</a:t>
            </a:r>
            <a:r>
              <a:rPr lang="uk-UA" sz="1600" i="1" dirty="0"/>
              <a:t> Н.В. </a:t>
            </a:r>
            <a:r>
              <a:rPr lang="uk-UA" sz="1600" i="1" dirty="0" err="1"/>
              <a:t>працюєу</a:t>
            </a:r>
            <a:r>
              <a:rPr lang="uk-UA" sz="1600" i="1" dirty="0"/>
              <a:t> Бізнес Школі </a:t>
            </a:r>
            <a:r>
              <a:rPr lang="uk-UA" sz="1600" i="1" dirty="0" err="1"/>
              <a:t>Герефордшіє</a:t>
            </a:r>
            <a:r>
              <a:rPr lang="uk-UA" sz="1600" i="1" dirty="0"/>
              <a:t> університет (Велика Британія)</a:t>
            </a:r>
            <a:endParaRPr lang="en-US" sz="1600" i="1" dirty="0"/>
          </a:p>
          <a:p>
            <a:pPr algn="just"/>
            <a:r>
              <a:rPr lang="ru-RU" sz="1600" i="1" dirty="0"/>
              <a:t>     </a:t>
            </a:r>
            <a:r>
              <a:rPr lang="ru-RU" sz="1600" i="1" dirty="0" err="1"/>
              <a:t>Д.ю.н</a:t>
            </a:r>
            <a:r>
              <a:rPr lang="ru-RU" sz="1600" i="1" dirty="0"/>
              <a:t>., </a:t>
            </a:r>
            <a:r>
              <a:rPr lang="ru-RU" sz="1600" i="1" dirty="0" err="1"/>
              <a:t>професор</a:t>
            </a:r>
            <a:r>
              <a:rPr lang="ru-RU" sz="1600" i="1" dirty="0"/>
              <a:t> </a:t>
            </a:r>
            <a:r>
              <a:rPr lang="ru-RU" sz="1600" i="1" dirty="0" err="1"/>
              <a:t>кафедри</a:t>
            </a:r>
            <a:r>
              <a:rPr lang="ru-RU" sz="1600" i="1" dirty="0"/>
              <a:t> </a:t>
            </a:r>
            <a:r>
              <a:rPr lang="ru-RU" sz="1600" i="1" dirty="0" err="1"/>
              <a:t>міжнародних</a:t>
            </a:r>
            <a:r>
              <a:rPr lang="ru-RU" sz="1600" i="1" dirty="0"/>
              <a:t> </a:t>
            </a:r>
            <a:r>
              <a:rPr lang="ru-RU" sz="1600" i="1" dirty="0" err="1"/>
              <a:t>відносин</a:t>
            </a:r>
            <a:r>
              <a:rPr lang="ru-RU" sz="1600" i="1" dirty="0"/>
              <a:t> </a:t>
            </a:r>
            <a:r>
              <a:rPr lang="ru-RU" sz="1600" b="1" i="1" dirty="0"/>
              <a:t>А.М. Клочко </a:t>
            </a:r>
            <a:r>
              <a:rPr lang="ru-RU" sz="1600" i="1" dirty="0"/>
              <a:t>одержала </a:t>
            </a:r>
            <a:r>
              <a:rPr lang="ru-RU" sz="1600" i="1" dirty="0" err="1"/>
              <a:t>індивідуальний</a:t>
            </a:r>
            <a:r>
              <a:rPr lang="ru-RU" sz="1600" i="1" dirty="0"/>
              <a:t> грант </a:t>
            </a:r>
            <a:r>
              <a:rPr lang="ru-RU" sz="1600" i="1" dirty="0" err="1"/>
              <a:t>від</a:t>
            </a:r>
            <a:r>
              <a:rPr lang="ru-RU" sz="1600" i="1" dirty="0"/>
              <a:t> </a:t>
            </a:r>
            <a:r>
              <a:rPr lang="en-US" sz="1600" i="1" dirty="0"/>
              <a:t>Swiss National Science Foundation </a:t>
            </a:r>
            <a:r>
              <a:rPr lang="ru-RU" sz="1600" i="1" dirty="0"/>
              <a:t>на роботу на </a:t>
            </a:r>
            <a:r>
              <a:rPr lang="ru-RU" sz="1600" i="1" dirty="0" err="1"/>
              <a:t>юридичному</a:t>
            </a:r>
            <a:r>
              <a:rPr lang="ru-RU" sz="1600" i="1" dirty="0"/>
              <a:t> </a:t>
            </a:r>
            <a:r>
              <a:rPr lang="ru-RU" sz="1600" i="1" dirty="0" err="1"/>
              <a:t>факультеті</a:t>
            </a:r>
            <a:r>
              <a:rPr lang="ru-RU" sz="1600" i="1" dirty="0"/>
              <a:t> </a:t>
            </a:r>
            <a:r>
              <a:rPr lang="ru-RU" sz="1600" i="1" dirty="0" err="1"/>
              <a:t>Університету</a:t>
            </a:r>
            <a:r>
              <a:rPr lang="ru-RU" sz="1600" i="1" dirty="0"/>
              <a:t> </a:t>
            </a:r>
            <a:r>
              <a:rPr lang="ru-RU" sz="1600" i="1" dirty="0" err="1"/>
              <a:t>Невшатель</a:t>
            </a:r>
            <a:r>
              <a:rPr lang="ru-RU" sz="1600" i="1" dirty="0"/>
              <a:t> у </a:t>
            </a:r>
            <a:r>
              <a:rPr lang="ru-RU" sz="1600" i="1" dirty="0" err="1"/>
              <a:t>період</a:t>
            </a:r>
            <a:r>
              <a:rPr lang="ru-RU" sz="1600" i="1" dirty="0"/>
              <a:t> з 1.05.2022 по 30.04.202</a:t>
            </a:r>
            <a:r>
              <a:rPr lang="en-US" sz="1600" i="1" dirty="0"/>
              <a:t>4</a:t>
            </a:r>
            <a:r>
              <a:rPr lang="ru-RU" sz="1600" i="1" dirty="0"/>
              <a:t>р.</a:t>
            </a:r>
            <a:r>
              <a:rPr lang="en-US" sz="1600" i="1" dirty="0"/>
              <a:t/>
            </a:r>
            <a:br>
              <a:rPr lang="en-US" sz="1600" i="1" dirty="0"/>
            </a:br>
            <a:r>
              <a:rPr lang="en-US" sz="1600" i="1" dirty="0"/>
              <a:t>     </a:t>
            </a:r>
          </a:p>
          <a:p>
            <a:pPr algn="just"/>
            <a:r>
              <a:rPr lang="ru-RU" sz="1600" i="1" dirty="0"/>
              <a:t> </a:t>
            </a:r>
            <a:endParaRPr lang="uk-UA" sz="1600" i="1" dirty="0">
              <a:solidFill>
                <a:srgbClr val="0070C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FF0000"/>
                </a:solidFill>
              </a:rPr>
              <a:t>Захисти дисертацій на здобуття ступеня доктора філософії, здобуття вчених звань</a:t>
            </a:r>
            <a:r>
              <a:rPr lang="uk-UA" b="1" dirty="0">
                <a:solidFill>
                  <a:srgbClr val="0070C0"/>
                </a:solidFill>
              </a:rPr>
              <a:t>	 </a:t>
            </a:r>
            <a:br>
              <a:rPr lang="uk-UA" b="1" dirty="0">
                <a:solidFill>
                  <a:srgbClr val="0070C0"/>
                </a:solidFill>
              </a:rPr>
            </a:br>
            <a:r>
              <a:rPr lang="uk-UA" sz="1600" b="1" i="1" dirty="0"/>
              <a:t>Калюжна С.В.</a:t>
            </a:r>
            <a:r>
              <a:rPr lang="ru-RU" sz="1600" b="1" i="1" dirty="0"/>
              <a:t>, </a:t>
            </a:r>
            <a:r>
              <a:rPr lang="ru-RU" sz="1600" i="1" dirty="0"/>
              <a:t>тема </a:t>
            </a:r>
            <a:r>
              <a:rPr lang="ru-RU" sz="1600" i="1" dirty="0" err="1"/>
              <a:t>дисертації</a:t>
            </a:r>
            <a:r>
              <a:rPr lang="ru-RU" sz="1600" i="1" dirty="0"/>
              <a:t>: «</a:t>
            </a:r>
            <a:r>
              <a:rPr lang="ru-RU" sz="1600" i="1" dirty="0" err="1"/>
              <a:t>Органи</a:t>
            </a:r>
            <a:r>
              <a:rPr lang="ru-RU" sz="1600" i="1" dirty="0"/>
              <a:t> </a:t>
            </a:r>
            <a:r>
              <a:rPr lang="ru-RU" sz="1600" i="1" dirty="0" err="1"/>
              <a:t>місцевого</a:t>
            </a:r>
            <a:r>
              <a:rPr lang="ru-RU" sz="1600" i="1" dirty="0"/>
              <a:t> </a:t>
            </a:r>
            <a:r>
              <a:rPr lang="ru-RU" sz="1600" i="1" dirty="0" err="1"/>
              <a:t>самоврядування</a:t>
            </a:r>
            <a:r>
              <a:rPr lang="ru-RU" sz="1600" i="1" dirty="0"/>
              <a:t> </a:t>
            </a:r>
            <a:r>
              <a:rPr lang="ru-RU" sz="1600" i="1" dirty="0" err="1"/>
              <a:t>України</a:t>
            </a:r>
            <a:r>
              <a:rPr lang="ru-RU" sz="1600" i="1" dirty="0"/>
              <a:t> як </a:t>
            </a:r>
            <a:r>
              <a:rPr lang="ru-RU" sz="1600" i="1" dirty="0" err="1"/>
              <a:t>суб’єкти</a:t>
            </a:r>
            <a:r>
              <a:rPr lang="ru-RU" sz="1600" i="1" dirty="0"/>
              <a:t> </a:t>
            </a:r>
            <a:r>
              <a:rPr lang="ru-RU" sz="1600" i="1" dirty="0" err="1"/>
              <a:t>інформаційного</a:t>
            </a:r>
            <a:r>
              <a:rPr lang="ru-RU" sz="1600" i="1" dirty="0"/>
              <a:t> права» (</a:t>
            </a:r>
            <a:r>
              <a:rPr lang="ru-RU" sz="1600" i="1" dirty="0" err="1"/>
              <a:t>захист</a:t>
            </a:r>
            <a:r>
              <a:rPr lang="ru-RU" sz="1600" i="1" dirty="0"/>
              <a:t> 9 лютого 2022р., наказ МОН </a:t>
            </a:r>
            <a:r>
              <a:rPr lang="ru-RU" sz="1600" i="1" dirty="0" err="1"/>
              <a:t>від</a:t>
            </a:r>
            <a:r>
              <a:rPr lang="ru-RU" sz="1600" i="1" dirty="0"/>
              <a:t> 06.06.2022 р.№530)</a:t>
            </a:r>
            <a:endParaRPr lang="uk-UA" sz="1600" i="1" dirty="0"/>
          </a:p>
          <a:p>
            <a:pPr marL="285750" indent="-285750" algn="just">
              <a:buFontTx/>
              <a:buChar char="-"/>
            </a:pPr>
            <a:r>
              <a:rPr lang="uk-UA" sz="1600" b="1" i="1" dirty="0"/>
              <a:t>Петрова Н.О., </a:t>
            </a:r>
            <a:r>
              <a:rPr lang="uk-UA" sz="1600" i="1" dirty="0"/>
              <a:t>тема дисертації: «Адміністративно-правові засади моніторингу державної допомоги  </a:t>
            </a:r>
            <a:r>
              <a:rPr lang="uk-UA" sz="1600" i="1" dirty="0" err="1"/>
              <a:t>суб</a:t>
            </a:r>
            <a:r>
              <a:rPr lang="en-US" sz="1600" i="1" dirty="0"/>
              <a:t>’</a:t>
            </a:r>
            <a:r>
              <a:rPr lang="uk-UA" sz="1600" i="1" dirty="0" err="1"/>
              <a:t>єктам</a:t>
            </a:r>
            <a:r>
              <a:rPr lang="uk-UA" sz="1600" i="1" dirty="0"/>
              <a:t> господарювання в Україні»</a:t>
            </a:r>
            <a:r>
              <a:rPr lang="uk-UA" sz="1600" b="1" i="1" dirty="0"/>
              <a:t>  </a:t>
            </a:r>
            <a:r>
              <a:rPr lang="uk-UA" sz="1600" dirty="0"/>
              <a:t>(</a:t>
            </a:r>
            <a:r>
              <a:rPr lang="uk-UA" sz="1600" i="1" dirty="0"/>
              <a:t>захист 17 січня 2022р., наказ МОН від 07 квітня 2022 р. № 320)</a:t>
            </a:r>
          </a:p>
          <a:p>
            <a:pPr marL="285750" indent="-285750" algn="just">
              <a:buFontTx/>
              <a:buChar char="-"/>
            </a:pPr>
            <a:r>
              <a:rPr lang="uk-UA" sz="1600" b="1" i="1" dirty="0"/>
              <a:t>Курило О.М. </a:t>
            </a:r>
            <a:r>
              <a:rPr lang="uk-UA" sz="1600" i="1" dirty="0"/>
              <a:t>(вчене звання доцента кафедри міжнародних відносин, атестат АД № 011179 від 09серпня 2022р.)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153402176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5234303-C012-4395-B4D8-B42D0A4F27E4}"/>
              </a:ext>
            </a:extLst>
          </p:cNvPr>
          <p:cNvSpPr/>
          <p:nvPr/>
        </p:nvSpPr>
        <p:spPr>
          <a:xfrm>
            <a:off x="0" y="1068233"/>
            <a:ext cx="1197204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FF0000"/>
                </a:solidFill>
              </a:rPr>
              <a:t>Участь  студентів у міжнародних змаганнях «</a:t>
            </a:r>
            <a:r>
              <a:rPr lang="en-US" b="1" dirty="0">
                <a:solidFill>
                  <a:srgbClr val="FF0000"/>
                </a:solidFill>
              </a:rPr>
              <a:t>Moot Court</a:t>
            </a:r>
            <a:r>
              <a:rPr lang="uk-UA" b="1" dirty="0">
                <a:solidFill>
                  <a:srgbClr val="FF0000"/>
                </a:solidFill>
              </a:rPr>
              <a:t>»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Strasburg</a:t>
            </a:r>
            <a:r>
              <a:rPr lang="uk-UA" b="1" dirty="0">
                <a:solidFill>
                  <a:srgbClr val="FF0000"/>
                </a:solidFill>
              </a:rPr>
              <a:t>,</a:t>
            </a:r>
            <a:r>
              <a:rPr lang="en-US" b="1" dirty="0">
                <a:solidFill>
                  <a:srgbClr val="FF0000"/>
                </a:solidFill>
              </a:rPr>
              <a:t> France</a:t>
            </a:r>
            <a:r>
              <a:rPr lang="uk-UA" b="1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uk-UA" dirty="0"/>
              <a:t>З</a:t>
            </a:r>
            <a:r>
              <a:rPr lang="ru-RU" dirty="0"/>
              <a:t> 9 по 13 </a:t>
            </a:r>
            <a:r>
              <a:rPr lang="ru-RU" dirty="0" err="1"/>
              <a:t>травня</a:t>
            </a:r>
            <a:r>
              <a:rPr lang="ru-RU" dirty="0"/>
              <a:t> 2022 р. </a:t>
            </a:r>
            <a:r>
              <a:rPr lang="en-US" dirty="0"/>
              <a:t>c</a:t>
            </a:r>
            <a:r>
              <a:rPr lang="ru-RU" dirty="0" err="1"/>
              <a:t>туденти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 «</a:t>
            </a:r>
            <a:r>
              <a:rPr lang="ru-RU" dirty="0" err="1"/>
              <a:t>Міжнародне</a:t>
            </a:r>
            <a:r>
              <a:rPr lang="ru-RU" dirty="0"/>
              <a:t> право»</a:t>
            </a:r>
            <a:r>
              <a:rPr lang="en-US" dirty="0"/>
              <a:t> </a:t>
            </a:r>
            <a:r>
              <a:rPr lang="uk-UA" dirty="0"/>
              <a:t>під керівництвом </a:t>
            </a:r>
            <a:r>
              <a:rPr lang="uk-UA" dirty="0" err="1"/>
              <a:t>к.е.н</a:t>
            </a:r>
            <a:r>
              <a:rPr lang="uk-UA" dirty="0"/>
              <a:t>., доцента  кафедри МВ </a:t>
            </a:r>
            <a:r>
              <a:rPr lang="uk-UA" b="1" dirty="0" err="1"/>
              <a:t>Клєцової</a:t>
            </a:r>
            <a:r>
              <a:rPr lang="uk-UA" b="1" dirty="0"/>
              <a:t> Н.В</a:t>
            </a:r>
            <a:r>
              <a:rPr lang="uk-UA" dirty="0"/>
              <a:t>. </a:t>
            </a:r>
            <a:r>
              <a:rPr lang="ru-RU" dirty="0"/>
              <a:t>взяли участь у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змаганнях</a:t>
            </a:r>
            <a:r>
              <a:rPr lang="en-US" dirty="0"/>
              <a:t> (Moot Court),</a:t>
            </a:r>
            <a:r>
              <a:rPr lang="uk-UA" dirty="0"/>
              <a:t>організованому асоціацією </a:t>
            </a:r>
            <a:r>
              <a:rPr lang="en-US" dirty="0"/>
              <a:t>ELSA (</a:t>
            </a:r>
            <a:r>
              <a:rPr lang="uk-UA" dirty="0"/>
              <a:t>міжнародна організація студентів-юристів). Змагання відбувалися на</a:t>
            </a:r>
            <a:r>
              <a:rPr lang="en-US" dirty="0"/>
              <a:t> </a:t>
            </a:r>
            <a:r>
              <a:rPr lang="uk-UA" dirty="0"/>
              <a:t> базі Ради Європи у Страсбурзі (Франція). </a:t>
            </a:r>
            <a:r>
              <a:rPr lang="en-US" dirty="0"/>
              <a:t> </a:t>
            </a:r>
            <a:r>
              <a:rPr lang="uk-UA" dirty="0"/>
              <a:t>За результатами «М</a:t>
            </a:r>
            <a:r>
              <a:rPr lang="en-US" dirty="0" err="1"/>
              <a:t>oot</a:t>
            </a:r>
            <a:r>
              <a:rPr lang="en-US" dirty="0"/>
              <a:t> Court</a:t>
            </a:r>
            <a:r>
              <a:rPr lang="uk-UA" dirty="0"/>
              <a:t>»</a:t>
            </a:r>
            <a:r>
              <a:rPr lang="en-US" dirty="0"/>
              <a:t> </a:t>
            </a:r>
            <a:r>
              <a:rPr lang="uk-UA" dirty="0"/>
              <a:t>студенти можуть стажуватися в Європейському суді з прав людини. </a:t>
            </a:r>
            <a:r>
              <a:rPr lang="ru-RU" dirty="0"/>
              <a:t>Студентка 4 курсу Леоненко М. </a:t>
            </a:r>
            <a:r>
              <a:rPr lang="ru-RU" dirty="0" err="1"/>
              <a:t>навчалася</a:t>
            </a:r>
            <a:r>
              <a:rPr lang="ru-RU" dirty="0"/>
              <a:t> у </a:t>
            </a:r>
            <a:r>
              <a:rPr lang="ru-RU" dirty="0" err="1"/>
              <a:t>літній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 </a:t>
            </a:r>
            <a:r>
              <a:rPr lang="ru-RU" dirty="0" err="1"/>
              <a:t>Юрфем</a:t>
            </a:r>
            <a:r>
              <a:rPr lang="ru-RU" dirty="0"/>
              <a:t> для студенток-</a:t>
            </a:r>
            <a:r>
              <a:rPr lang="ru-RU" dirty="0" err="1"/>
              <a:t>юристок</a:t>
            </a:r>
            <a:r>
              <a:rPr lang="ru-RU" dirty="0"/>
              <a:t>.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право брали участь у </a:t>
            </a:r>
            <a:r>
              <a:rPr lang="en-US" dirty="0"/>
              <a:t>Public Conference «Disentangling entangled mobilities. Reflection on forms of knowledge production within migration studies» </a:t>
            </a:r>
            <a:r>
              <a:rPr lang="ru-RU" dirty="0"/>
              <a:t>доктора Анни </a:t>
            </a:r>
            <a:r>
              <a:rPr lang="ru-RU" dirty="0" err="1"/>
              <a:t>Вісс</a:t>
            </a:r>
            <a:r>
              <a:rPr lang="ru-RU" dirty="0"/>
              <a:t> (</a:t>
            </a:r>
            <a:r>
              <a:rPr lang="ru-RU" dirty="0" err="1"/>
              <a:t>Швейцарія</a:t>
            </a:r>
            <a:r>
              <a:rPr lang="ru-RU" dirty="0"/>
              <a:t>) (</a:t>
            </a:r>
            <a:r>
              <a:rPr lang="en-US" dirty="0"/>
              <a:t>http://surl.li/fnhco) </a:t>
            </a:r>
            <a:endParaRPr lang="ru-RU" dirty="0"/>
          </a:p>
          <a:p>
            <a:pPr marL="285750" indent="-285750" algn="just">
              <a:buFontTx/>
              <a:buChar char="-"/>
            </a:pPr>
            <a:endParaRPr lang="uk-UA" b="1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rgbClr val="FF0000"/>
                </a:solidFill>
              </a:rPr>
              <a:t>Участь у </a:t>
            </a:r>
            <a:r>
              <a:rPr lang="ru-RU" b="1" dirty="0" err="1">
                <a:solidFill>
                  <a:srgbClr val="FF0000"/>
                </a:solidFill>
              </a:rPr>
              <a:t>програмі</a:t>
            </a:r>
            <a:r>
              <a:rPr lang="ru-RU" b="1" dirty="0">
                <a:solidFill>
                  <a:srgbClr val="FF0000"/>
                </a:solidFill>
              </a:rPr>
              <a:t> з </a:t>
            </a:r>
            <a:r>
              <a:rPr lang="ru-RU" b="1" dirty="0" err="1">
                <a:solidFill>
                  <a:srgbClr val="FF0000"/>
                </a:solidFill>
              </a:rPr>
              <a:t>Assers</a:t>
            </a:r>
            <a:r>
              <a:rPr lang="ru-RU" b="1" dirty="0">
                <a:solidFill>
                  <a:srgbClr val="FF0000"/>
                </a:solidFill>
              </a:rPr>
              <a:t> institute (</a:t>
            </a:r>
            <a:r>
              <a:rPr lang="ru-RU" b="1" dirty="0" err="1">
                <a:solidFill>
                  <a:srgbClr val="FF0000"/>
                </a:solidFill>
              </a:rPr>
              <a:t>Нідерланди</a:t>
            </a:r>
            <a:r>
              <a:rPr lang="ru-RU" b="1" dirty="0">
                <a:solidFill>
                  <a:srgbClr val="FF0000"/>
                </a:solidFill>
              </a:rPr>
              <a:t>). </a:t>
            </a:r>
            <a:r>
              <a:rPr lang="ru-RU" dirty="0"/>
              <a:t>Кафедра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СНАУ </a:t>
            </a:r>
            <a:r>
              <a:rPr lang="ru-RU" dirty="0" err="1"/>
              <a:t>упродовж</a:t>
            </a:r>
            <a:r>
              <a:rPr lang="ru-RU" dirty="0"/>
              <a:t> 2022-2023 </a:t>
            </a:r>
            <a:r>
              <a:rPr lang="ru-RU" dirty="0" err="1"/>
              <a:t>н.р</a:t>
            </a:r>
            <a:r>
              <a:rPr lang="ru-RU" dirty="0"/>
              <a:t>.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програмі</a:t>
            </a:r>
            <a:r>
              <a:rPr lang="ru-RU" dirty="0"/>
              <a:t> «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спроможності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права та </a:t>
            </a:r>
            <a:r>
              <a:rPr lang="ru-RU" dirty="0" err="1"/>
              <a:t>процесу</a:t>
            </a:r>
            <a:r>
              <a:rPr lang="ru-RU" dirty="0"/>
              <a:t>».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en-US" dirty="0"/>
              <a:t>USAID «</a:t>
            </a:r>
            <a:r>
              <a:rPr lang="ru-RU" dirty="0" err="1"/>
              <a:t>Справедливість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» (</a:t>
            </a:r>
            <a:r>
              <a:rPr lang="en-US" dirty="0"/>
              <a:t>J4A) </a:t>
            </a:r>
            <a:r>
              <a:rPr lang="ru-RU" dirty="0"/>
              <a:t>у </a:t>
            </a:r>
            <a:r>
              <a:rPr lang="ru-RU" dirty="0" err="1"/>
              <a:t>співпраці</a:t>
            </a:r>
            <a:r>
              <a:rPr lang="ru-RU" dirty="0"/>
              <a:t> з </a:t>
            </a:r>
            <a:r>
              <a:rPr lang="ru-RU" dirty="0" err="1"/>
              <a:t>Інститутом</a:t>
            </a:r>
            <a:r>
              <a:rPr lang="ru-RU" dirty="0"/>
              <a:t> </a:t>
            </a:r>
            <a:r>
              <a:rPr lang="ru-RU" dirty="0" err="1"/>
              <a:t>Ассера</a:t>
            </a:r>
            <a:r>
              <a:rPr lang="ru-RU" dirty="0"/>
              <a:t> (</a:t>
            </a:r>
            <a:r>
              <a:rPr lang="ru-RU" dirty="0" err="1"/>
              <a:t>Нідерланди</a:t>
            </a:r>
            <a:r>
              <a:rPr lang="ru-RU" dirty="0"/>
              <a:t>)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для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спроможності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</a:t>
            </a:r>
            <a:r>
              <a:rPr lang="ru-RU" dirty="0" err="1"/>
              <a:t>викладати</a:t>
            </a:r>
            <a:r>
              <a:rPr lang="ru-RU" dirty="0"/>
              <a:t>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кримінальне</a:t>
            </a:r>
            <a:r>
              <a:rPr lang="ru-RU" dirty="0"/>
              <a:t> право та </a:t>
            </a:r>
            <a:r>
              <a:rPr lang="ru-RU" dirty="0" err="1"/>
              <a:t>процес</a:t>
            </a:r>
            <a:r>
              <a:rPr lang="ru-RU" dirty="0"/>
              <a:t>. </a:t>
            </a:r>
            <a:r>
              <a:rPr lang="en-US" dirty="0"/>
              <a:t>J4A </a:t>
            </a:r>
            <a:r>
              <a:rPr lang="ru-RU" dirty="0" err="1"/>
              <a:t>визначив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по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Україні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СНАУ як </a:t>
            </a:r>
            <a:r>
              <a:rPr lang="ru-RU" dirty="0" err="1"/>
              <a:t>партнерів</a:t>
            </a:r>
            <a:r>
              <a:rPr lang="ru-RU" dirty="0"/>
              <a:t> для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та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за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en-US" dirty="0"/>
              <a:t>Asser Institute.</a:t>
            </a:r>
            <a:r>
              <a:rPr lang="uk-UA" dirty="0"/>
              <a:t> Координатор проекту від СНАУ проф. кафедри МВ </a:t>
            </a:r>
            <a:r>
              <a:rPr lang="uk-UA" b="1" dirty="0" err="1"/>
              <a:t>Клочко</a:t>
            </a:r>
            <a:r>
              <a:rPr lang="uk-UA" b="1" dirty="0"/>
              <a:t> А.М.</a:t>
            </a:r>
            <a:r>
              <a:rPr lang="en-US" b="1" dirty="0"/>
              <a:t>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45315826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D85C36-485B-41E1-989F-5698E48F7B09}"/>
              </a:ext>
            </a:extLst>
          </p:cNvPr>
          <p:cNvSpPr/>
          <p:nvPr/>
        </p:nvSpPr>
        <p:spPr>
          <a:xfrm>
            <a:off x="1784014" y="604828"/>
            <a:ext cx="37898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rgbClr val="0070C0"/>
                </a:solidFill>
              </a:rPr>
              <a:t>В процесі змін: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60598-BFD1-4023-8521-1B8054C636EF}"/>
              </a:ext>
            </a:extLst>
          </p:cNvPr>
          <p:cNvSpPr/>
          <p:nvPr/>
        </p:nvSpPr>
        <p:spPr>
          <a:xfrm>
            <a:off x="1055801" y="1997839"/>
            <a:ext cx="101432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- Розширення баз практик;</a:t>
            </a:r>
          </a:p>
          <a:p>
            <a:pPr marL="285750" indent="-285750">
              <a:buFontTx/>
              <a:buChar char="-"/>
            </a:pPr>
            <a:r>
              <a:rPr lang="uk-UA" sz="3200" dirty="0"/>
              <a:t>Збільшення кількості та якості академічної мобільності;</a:t>
            </a:r>
          </a:p>
          <a:p>
            <a:pPr marL="285750" indent="-285750">
              <a:buFontTx/>
              <a:buChar char="-"/>
            </a:pPr>
            <a:r>
              <a:rPr lang="uk-UA" sz="3200" dirty="0"/>
              <a:t>Продовження профорієнтаційної роботи з потенційними вступниками;</a:t>
            </a:r>
          </a:p>
          <a:p>
            <a:r>
              <a:rPr lang="uk-UA" sz="3200" dirty="0"/>
              <a:t>-  Удосконалення якості кадрового складу.</a:t>
            </a:r>
          </a:p>
        </p:txBody>
      </p:sp>
    </p:spTree>
    <p:extLst>
      <p:ext uri="{BB962C8B-B14F-4D97-AF65-F5344CB8AC3E}">
        <p14:creationId xmlns:p14="http://schemas.microsoft.com/office/powerpoint/2010/main" val="1991658514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0216D1B0-7C74-4C9A-9B9F-2C0B0049B4F7}"/>
              </a:ext>
            </a:extLst>
          </p:cNvPr>
          <p:cNvSpPr txBox="1">
            <a:spLocks/>
          </p:cNvSpPr>
          <p:nvPr/>
        </p:nvSpPr>
        <p:spPr>
          <a:xfrm>
            <a:off x="677944" y="1410789"/>
            <a:ext cx="10515600" cy="48698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uk-UA" dirty="0" smtClean="0">
                <a:solidFill>
                  <a:schemeClr val="tx1"/>
                </a:solidFill>
              </a:rPr>
              <a:t>Взяти до відома аналітичний звіт із питань підготовки до акредитації зі спеціальності 293 «Міжнародне право».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uk-UA" dirty="0" smtClean="0">
                <a:solidFill>
                  <a:schemeClr val="tx1"/>
                </a:solidFill>
              </a:rPr>
              <a:t>З метою удосконалення освітньо-професійної програми «Міжнародне право» та підготовки до акредитації в 2023-2024 </a:t>
            </a:r>
            <a:r>
              <a:rPr lang="uk-UA" dirty="0" err="1" smtClean="0">
                <a:solidFill>
                  <a:schemeClr val="tx1"/>
                </a:solidFill>
              </a:rPr>
              <a:t>н.р</a:t>
            </a:r>
            <a:r>
              <a:rPr lang="uk-UA" dirty="0" smtClean="0">
                <a:solidFill>
                  <a:schemeClr val="tx1"/>
                </a:solidFill>
              </a:rPr>
              <a:t>.: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2.1. Продовжити роботу спрямовану на встановлення відповідності критеріїв оцінювання якості освітньої програми високим рівням відповідності та вживати конкретні заходи спрямовані на забезпечення відповідності по критеріям 1 та 6 зокрема.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Відповідальні: гарант ОП «Міжнародне право» </a:t>
            </a:r>
            <a:r>
              <a:rPr lang="uk-UA" i="1" dirty="0" err="1" smtClean="0">
                <a:solidFill>
                  <a:schemeClr val="tx1"/>
                </a:solidFill>
              </a:rPr>
              <a:t>Альона</a:t>
            </a:r>
            <a:r>
              <a:rPr lang="uk-UA" i="1" dirty="0" smtClean="0">
                <a:solidFill>
                  <a:schemeClr val="tx1"/>
                </a:solidFill>
              </a:rPr>
              <a:t> КЛОЧКО, проектна група та кафедра міжнародних відносин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Термін виконання – постійно.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2.2. Залучити до викладання практиків з міжнародного права, перегляду ОПП з урахуванням рекомендацій зарубіжних професорів.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Відповідальні: гарант ОП «Міжнародне право» </a:t>
            </a:r>
            <a:r>
              <a:rPr lang="uk-UA" i="1" dirty="0" err="1" smtClean="0">
                <a:solidFill>
                  <a:schemeClr val="tx1"/>
                </a:solidFill>
              </a:rPr>
              <a:t>Альона</a:t>
            </a:r>
            <a:r>
              <a:rPr lang="uk-UA" i="1" dirty="0" smtClean="0">
                <a:solidFill>
                  <a:schemeClr val="tx1"/>
                </a:solidFill>
              </a:rPr>
              <a:t> КЛОЧКО, проектна група та кафедра міжнародних відносин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Термін виконання – І семестр 2023- 2024 </a:t>
            </a:r>
            <a:r>
              <a:rPr lang="uk-UA" i="1" dirty="0" err="1" smtClean="0">
                <a:solidFill>
                  <a:schemeClr val="tx1"/>
                </a:solidFill>
              </a:rPr>
              <a:t>н.р</a:t>
            </a:r>
            <a:r>
              <a:rPr lang="uk-UA" i="1" dirty="0" smtClean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2.3. Розширити співпрацю з роботодавцями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щодо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участі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формуванні</a:t>
            </a:r>
            <a:r>
              <a:rPr lang="ru-RU" dirty="0" smtClean="0">
                <a:solidFill>
                  <a:schemeClr val="tx1"/>
                </a:solidFill>
              </a:rPr>
              <a:t> та</a:t>
            </a:r>
            <a:r>
              <a:rPr lang="uk-UA" dirty="0" smtClean="0">
                <a:solidFill>
                  <a:schemeClr val="tx1"/>
                </a:solidFill>
              </a:rPr>
              <a:t> реалізації освітньої програми, зокрема щодо практичної підготовки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здобувачів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Переглянути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чинний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перелік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рекомендованих</a:t>
            </a:r>
            <a:r>
              <a:rPr lang="ru-RU" dirty="0" smtClean="0">
                <a:solidFill>
                  <a:schemeClr val="tx1"/>
                </a:solidFill>
              </a:rPr>
              <a:t> баз практики.</a:t>
            </a: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Відповідальні: гарант ОП «Міжнародне право» </a:t>
            </a:r>
            <a:r>
              <a:rPr lang="uk-UA" i="1" dirty="0" err="1" smtClean="0">
                <a:solidFill>
                  <a:schemeClr val="tx1"/>
                </a:solidFill>
              </a:rPr>
              <a:t>Альона</a:t>
            </a:r>
            <a:r>
              <a:rPr lang="uk-UA" i="1" dirty="0" smtClean="0">
                <a:solidFill>
                  <a:schemeClr val="tx1"/>
                </a:solidFill>
              </a:rPr>
              <a:t> КЛОЧКО, проектна група та кафедра міжнародних відносин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Термін виконання – І семестр 2023- 2024 </a:t>
            </a:r>
            <a:r>
              <a:rPr lang="uk-UA" i="1" dirty="0" err="1" smtClean="0">
                <a:solidFill>
                  <a:schemeClr val="tx1"/>
                </a:solidFill>
              </a:rPr>
              <a:t>н.р</a:t>
            </a:r>
            <a:r>
              <a:rPr lang="uk-UA" i="1" dirty="0" smtClean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2.4. Підготувати звіт по відомостям </a:t>
            </a:r>
            <a:r>
              <a:rPr lang="uk-UA" dirty="0" err="1" smtClean="0">
                <a:solidFill>
                  <a:schemeClr val="tx1"/>
                </a:solidFill>
              </a:rPr>
              <a:t>самооцінювання</a:t>
            </a:r>
            <a:r>
              <a:rPr lang="uk-UA" dirty="0" smtClean="0">
                <a:solidFill>
                  <a:schemeClr val="tx1"/>
                </a:solidFill>
              </a:rPr>
              <a:t> ОП з урахуванням оновлених відомостей та зведеної інформації про викладачів у тому числі й за 2023 рік.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Відповідальні: гарант ОП «Міжнародне право» </a:t>
            </a:r>
            <a:r>
              <a:rPr lang="uk-UA" i="1" dirty="0" err="1" smtClean="0">
                <a:solidFill>
                  <a:schemeClr val="tx1"/>
                </a:solidFill>
              </a:rPr>
              <a:t>Альона</a:t>
            </a:r>
            <a:r>
              <a:rPr lang="uk-UA" i="1" dirty="0" smtClean="0">
                <a:solidFill>
                  <a:schemeClr val="tx1"/>
                </a:solidFill>
              </a:rPr>
              <a:t> КЛОЧКО, проектна група та кафедра міжнародних відносин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r>
              <a:rPr lang="uk-UA" i="1" dirty="0" smtClean="0">
                <a:solidFill>
                  <a:schemeClr val="tx1"/>
                </a:solidFill>
              </a:rPr>
              <a:t>Термін виконання – І семестр 2023- 2024 </a:t>
            </a:r>
            <a:r>
              <a:rPr lang="uk-UA" i="1" dirty="0" err="1" smtClean="0">
                <a:solidFill>
                  <a:schemeClr val="tx1"/>
                </a:solidFill>
              </a:rPr>
              <a:t>н.р</a:t>
            </a:r>
            <a:r>
              <a:rPr lang="uk-UA" i="1" dirty="0" smtClean="0">
                <a:solidFill>
                  <a:schemeClr val="tx1"/>
                </a:solidFill>
              </a:rPr>
              <a:t>.</a:t>
            </a:r>
            <a:endParaRPr lang="ru-RU" i="1" dirty="0" smtClean="0">
              <a:solidFill>
                <a:schemeClr val="tx1"/>
              </a:solidFill>
            </a:endParaRPr>
          </a:p>
          <a:p>
            <a:pPr algn="l"/>
            <a:endParaRPr lang="uk-UA" sz="2800" dirty="0"/>
          </a:p>
          <a:p>
            <a:endParaRPr lang="uk-UA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32587D1-5D03-407A-A741-C797F5137F10}"/>
              </a:ext>
            </a:extLst>
          </p:cNvPr>
          <p:cNvSpPr/>
          <p:nvPr/>
        </p:nvSpPr>
        <p:spPr>
          <a:xfrm>
            <a:off x="4184860" y="339635"/>
            <a:ext cx="3669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70C0"/>
                </a:solidFill>
              </a:rPr>
              <a:t>ПРОЕКТ РІШЕННЯ:</a:t>
            </a:r>
          </a:p>
        </p:txBody>
      </p:sp>
    </p:spTree>
    <p:extLst>
      <p:ext uri="{BB962C8B-B14F-4D97-AF65-F5344CB8AC3E}">
        <p14:creationId xmlns:p14="http://schemas.microsoft.com/office/powerpoint/2010/main" val="3612198944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7D7FAF-B58D-4C82-B1D6-9AA11FFF9300}"/>
              </a:ext>
            </a:extLst>
          </p:cNvPr>
          <p:cNvSpPr/>
          <p:nvPr/>
        </p:nvSpPr>
        <p:spPr>
          <a:xfrm>
            <a:off x="3460502" y="2384112"/>
            <a:ext cx="52709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1477335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FF1BC-2765-4703-8A59-B9DB2E7D01D8}"/>
              </a:ext>
            </a:extLst>
          </p:cNvPr>
          <p:cNvSpPr/>
          <p:nvPr/>
        </p:nvSpPr>
        <p:spPr>
          <a:xfrm>
            <a:off x="623740" y="1609902"/>
            <a:ext cx="11225753" cy="4097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/>
              <a:t>   План </a:t>
            </a:r>
            <a:r>
              <a:rPr lang="ru-RU" sz="2800" b="1" dirty="0" err="1"/>
              <a:t>засідання</a:t>
            </a:r>
            <a:r>
              <a:rPr lang="ru-RU" sz="2800" b="1" dirty="0"/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 1.Обговорення </a:t>
            </a:r>
            <a:r>
              <a:rPr lang="ru-RU" sz="2400" dirty="0" err="1"/>
              <a:t>висновків</a:t>
            </a:r>
            <a:r>
              <a:rPr lang="ru-RU" sz="2400" dirty="0"/>
              <a:t> </a:t>
            </a:r>
            <a:r>
              <a:rPr lang="ru-RU" sz="2400" dirty="0" err="1"/>
              <a:t>галузевої</a:t>
            </a:r>
            <a:r>
              <a:rPr lang="ru-RU" sz="2400" dirty="0"/>
              <a:t> </a:t>
            </a:r>
            <a:r>
              <a:rPr lang="ru-RU" sz="2400" dirty="0" err="1"/>
              <a:t>експертної</a:t>
            </a:r>
            <a:r>
              <a:rPr lang="ru-RU" sz="2400" dirty="0"/>
              <a:t> ради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</a:t>
            </a:r>
            <a:r>
              <a:rPr lang="ru-RU" sz="2400" dirty="0" err="1"/>
              <a:t>акредитації</a:t>
            </a:r>
            <a:r>
              <a:rPr lang="ru-RU" sz="2400" dirty="0"/>
              <a:t> ОП «</a:t>
            </a:r>
            <a:r>
              <a:rPr lang="ru-RU" sz="2400" dirty="0" err="1"/>
              <a:t>Міжнародне</a:t>
            </a:r>
            <a:r>
              <a:rPr lang="ru-RU" sz="2400" dirty="0"/>
              <a:t> право» у 2022році у </a:t>
            </a:r>
            <a:r>
              <a:rPr lang="ru-RU" sz="2400" dirty="0" err="1"/>
              <a:t>зв</a:t>
            </a:r>
            <a:r>
              <a:rPr lang="en-US" sz="2400" dirty="0"/>
              <a:t>’</a:t>
            </a:r>
            <a:r>
              <a:rPr lang="ru-RU" sz="2400" dirty="0" err="1"/>
              <a:t>язку</a:t>
            </a:r>
            <a:r>
              <a:rPr lang="en-US" sz="2400" dirty="0"/>
              <a:t> </a:t>
            </a:r>
            <a:r>
              <a:rPr lang="uk-UA" sz="2400" dirty="0"/>
              <a:t>із потребою проходження акредитації у 2023році.</a:t>
            </a:r>
            <a:r>
              <a:rPr lang="ru-RU" sz="2400" dirty="0"/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  2. Комплекс </a:t>
            </a:r>
            <a:r>
              <a:rPr lang="ru-RU" sz="2400" dirty="0" err="1"/>
              <a:t>заходів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проведено кафедрою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 СНАУ з метою </a:t>
            </a:r>
            <a:r>
              <a:rPr lang="ru-RU" sz="2400" dirty="0" err="1"/>
              <a:t>посилення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 ОП </a:t>
            </a:r>
            <a:r>
              <a:rPr lang="ru-RU" sz="2400" dirty="0" err="1"/>
              <a:t>спеціальності</a:t>
            </a:r>
            <a:r>
              <a:rPr lang="ru-RU" sz="2400" dirty="0"/>
              <a:t> 293 «</a:t>
            </a:r>
            <a:r>
              <a:rPr lang="ru-RU" sz="2400" dirty="0" err="1"/>
              <a:t>Міжнародне</a:t>
            </a:r>
            <a:r>
              <a:rPr lang="ru-RU" sz="2400" dirty="0"/>
              <a:t> право» СНАУ.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73772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FF1BC-2765-4703-8A59-B9DB2E7D01D8}"/>
              </a:ext>
            </a:extLst>
          </p:cNvPr>
          <p:cNvSpPr/>
          <p:nvPr/>
        </p:nvSpPr>
        <p:spPr>
          <a:xfrm>
            <a:off x="141403" y="506965"/>
            <a:ext cx="11567474" cy="2669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/>
              <a:t>    </a:t>
            </a:r>
            <a:r>
              <a:rPr lang="ru-RU" sz="2400" b="1" dirty="0" err="1"/>
              <a:t>Освітньо-професійна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 «</a:t>
            </a:r>
            <a:r>
              <a:rPr lang="ru-RU" sz="2400" b="1" dirty="0" err="1"/>
              <a:t>Міжнародне</a:t>
            </a:r>
            <a:r>
              <a:rPr lang="ru-RU" sz="2400" b="1" dirty="0"/>
              <a:t> право» </a:t>
            </a:r>
            <a:r>
              <a:rPr lang="ru-RU" sz="2400" dirty="0" err="1"/>
              <a:t>затверджена</a:t>
            </a:r>
            <a:r>
              <a:rPr lang="ru-RU" sz="2400" dirty="0"/>
              <a:t> </a:t>
            </a:r>
            <a:r>
              <a:rPr lang="ru-RU" sz="2400" dirty="0" err="1"/>
              <a:t>Вченою</a:t>
            </a:r>
            <a:r>
              <a:rPr lang="ru-RU" sz="2400" dirty="0"/>
              <a:t> радою </a:t>
            </a:r>
            <a:r>
              <a:rPr lang="ru-RU" sz="2400" dirty="0" err="1"/>
              <a:t>Сумського</a:t>
            </a:r>
            <a:r>
              <a:rPr lang="ru-RU" sz="2400" dirty="0"/>
              <a:t> НАУ </a:t>
            </a:r>
            <a:r>
              <a:rPr lang="ru-RU" sz="2400" dirty="0" err="1"/>
              <a:t>від</a:t>
            </a:r>
            <a:r>
              <a:rPr lang="ru-RU" sz="2400" dirty="0"/>
              <a:t> 28 </a:t>
            </a:r>
            <a:r>
              <a:rPr lang="ru-RU" sz="2400" dirty="0" err="1"/>
              <a:t>березня</a:t>
            </a:r>
            <a:r>
              <a:rPr lang="ru-RU" sz="2400" dirty="0"/>
              <a:t> 2022року (протокол №11). </a:t>
            </a:r>
            <a:r>
              <a:rPr lang="ru-RU" sz="2400" dirty="0" err="1"/>
              <a:t>Розроблений</a:t>
            </a:r>
            <a:r>
              <a:rPr lang="ru-RU" sz="2400" dirty="0"/>
              <a:t> </a:t>
            </a:r>
            <a:r>
              <a:rPr lang="ru-RU" sz="2400" dirty="0" err="1"/>
              <a:t>проєкт</a:t>
            </a:r>
            <a:r>
              <a:rPr lang="ru-RU" sz="2400" dirty="0"/>
              <a:t> ООП «</a:t>
            </a:r>
            <a:r>
              <a:rPr lang="ru-RU" sz="2400" dirty="0" err="1"/>
              <a:t>Міжнародне</a:t>
            </a:r>
            <a:r>
              <a:rPr lang="ru-RU" sz="2400" dirty="0"/>
              <a:t> право» 2023р.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/>
              <a:t>	</a:t>
            </a:r>
            <a:br>
              <a:rPr lang="ru-RU" sz="2800" dirty="0"/>
            </a:br>
            <a:r>
              <a:rPr lang="ru-RU" sz="2800" dirty="0"/>
              <a:t>    </a:t>
            </a:r>
            <a:r>
              <a:rPr lang="ru-RU" sz="2400" dirty="0"/>
              <a:t>ОПП </a:t>
            </a:r>
            <a:r>
              <a:rPr lang="ru-RU" sz="2400" dirty="0" err="1"/>
              <a:t>розміщена</a:t>
            </a:r>
            <a:r>
              <a:rPr lang="ru-RU" sz="2400" dirty="0"/>
              <a:t> на </a:t>
            </a:r>
            <a:r>
              <a:rPr lang="ru-RU" sz="2400" dirty="0" err="1"/>
              <a:t>офіційному</a:t>
            </a:r>
            <a:r>
              <a:rPr lang="ru-RU" sz="2400" dirty="0"/>
              <a:t> веб </a:t>
            </a:r>
            <a:r>
              <a:rPr lang="ru-RU" sz="2400" dirty="0" err="1"/>
              <a:t>сайті</a:t>
            </a:r>
            <a:r>
              <a:rPr lang="ru-RU" sz="2400" dirty="0"/>
              <a:t> </a:t>
            </a:r>
            <a:r>
              <a:rPr lang="ru-RU" sz="2400" dirty="0" err="1"/>
              <a:t>юридичного</a:t>
            </a:r>
            <a:r>
              <a:rPr lang="ru-RU" sz="2400" dirty="0"/>
              <a:t> факультету </a:t>
            </a:r>
            <a:r>
              <a:rPr lang="ru-RU" sz="2400" dirty="0" err="1"/>
              <a:t>Сумського</a:t>
            </a:r>
            <a:r>
              <a:rPr lang="ru-RU" sz="2400" dirty="0"/>
              <a:t> НАУ:</a:t>
            </a:r>
            <a:r>
              <a:rPr lang="en-US" sz="2400" dirty="0"/>
              <a:t>https://snau.edu.ua/wp-content/uploads/2022/10/Pravo-minarodne.pdf</a:t>
            </a:r>
          </a:p>
        </p:txBody>
      </p:sp>
    </p:spTree>
    <p:extLst>
      <p:ext uri="{BB962C8B-B14F-4D97-AF65-F5344CB8AC3E}">
        <p14:creationId xmlns:p14="http://schemas.microsoft.com/office/powerpoint/2010/main" val="394966028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FF1BC-2765-4703-8A59-B9DB2E7D01D8}"/>
              </a:ext>
            </a:extLst>
          </p:cNvPr>
          <p:cNvSpPr/>
          <p:nvPr/>
        </p:nvSpPr>
        <p:spPr>
          <a:xfrm>
            <a:off x="303228" y="254085"/>
            <a:ext cx="11734801" cy="7936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err="1"/>
              <a:t>Історія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спеціальності</a:t>
            </a:r>
            <a:r>
              <a:rPr lang="ru-RU" b="1" dirty="0"/>
              <a:t> 293 «</a:t>
            </a:r>
            <a:r>
              <a:rPr lang="ru-RU" b="1" dirty="0" err="1"/>
              <a:t>Міжнародне</a:t>
            </a:r>
            <a:r>
              <a:rPr lang="ru-RU" b="1" dirty="0"/>
              <a:t> право» у </a:t>
            </a:r>
            <a:r>
              <a:rPr lang="ru-RU" b="1" dirty="0" err="1"/>
              <a:t>Сумському</a:t>
            </a:r>
            <a:r>
              <a:rPr lang="ru-RU" b="1" dirty="0"/>
              <a:t> </a:t>
            </a:r>
            <a:r>
              <a:rPr lang="ru-RU" b="1" dirty="0" err="1"/>
              <a:t>національному</a:t>
            </a:r>
            <a:r>
              <a:rPr lang="ru-RU" b="1" dirty="0"/>
              <a:t> аграрному </a:t>
            </a:r>
            <a:r>
              <a:rPr lang="ru-RU" b="1" dirty="0" err="1"/>
              <a:t>університеті</a:t>
            </a:r>
            <a:endParaRPr lang="ru-RU" b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/>
              <a:t>      У </a:t>
            </a:r>
            <a:r>
              <a:rPr lang="ru-RU" sz="1600" dirty="0" err="1"/>
              <a:t>вересні</a:t>
            </a:r>
            <a:r>
              <a:rPr lang="ru-RU" sz="1600" dirty="0"/>
              <a:t> 2016 р. створена </a:t>
            </a:r>
            <a:r>
              <a:rPr lang="ru-RU" sz="1600" dirty="0" err="1"/>
              <a:t>група</a:t>
            </a:r>
            <a:r>
              <a:rPr lang="ru-RU" sz="1600" dirty="0"/>
              <a:t> для </a:t>
            </a:r>
            <a:r>
              <a:rPr lang="ru-RU" sz="1600" dirty="0" err="1"/>
              <a:t>розробки</a:t>
            </a:r>
            <a:r>
              <a:rPr lang="ru-RU" sz="1600" dirty="0"/>
              <a:t> проекту ОП. Проект ОП </a:t>
            </a:r>
            <a:r>
              <a:rPr lang="ru-RU" sz="1600" dirty="0" err="1"/>
              <a:t>обговорювався</a:t>
            </a:r>
            <a:r>
              <a:rPr lang="ru-RU" sz="1600" dirty="0"/>
              <a:t> </a:t>
            </a:r>
            <a:r>
              <a:rPr lang="ru-RU" sz="1600" dirty="0" err="1"/>
              <a:t>спільно</a:t>
            </a:r>
            <a:r>
              <a:rPr lang="ru-RU" sz="1600" dirty="0"/>
              <a:t> на </a:t>
            </a:r>
            <a:r>
              <a:rPr lang="ru-RU" sz="1600" dirty="0" err="1"/>
              <a:t>міжкафедральному</a:t>
            </a:r>
            <a:r>
              <a:rPr lang="ru-RU" sz="1600" dirty="0"/>
              <a:t> </a:t>
            </a:r>
            <a:r>
              <a:rPr lang="ru-RU" sz="1600" dirty="0" err="1"/>
              <a:t>засіданні</a:t>
            </a:r>
            <a:r>
              <a:rPr lang="ru-RU" sz="1600" dirty="0"/>
              <a:t> </a:t>
            </a:r>
            <a:r>
              <a:rPr lang="ru-RU" sz="1600" dirty="0" err="1"/>
              <a:t>юридичного</a:t>
            </a:r>
            <a:r>
              <a:rPr lang="ru-RU" sz="1600" dirty="0"/>
              <a:t> факультету СНАУ (протокол№1. </a:t>
            </a:r>
            <a:r>
              <a:rPr lang="ru-RU" sz="1600" dirty="0" err="1"/>
              <a:t>від</a:t>
            </a:r>
            <a:r>
              <a:rPr lang="ru-RU" sz="1600" dirty="0"/>
              <a:t> 9 вересня 2016 р.), за </a:t>
            </a:r>
            <a:r>
              <a:rPr lang="ru-RU" sz="1600" dirty="0" err="1"/>
              <a:t>підсумками</a:t>
            </a:r>
            <a:r>
              <a:rPr lang="ru-RU" sz="1600" dirty="0"/>
              <a:t>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пропозиції</a:t>
            </a:r>
            <a:r>
              <a:rPr lang="ru-RU" sz="1600" dirty="0"/>
              <a:t> </a:t>
            </a:r>
            <a:r>
              <a:rPr lang="ru-RU" sz="1600" dirty="0" err="1"/>
              <a:t>викладачів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враховані</a:t>
            </a:r>
            <a:r>
              <a:rPr lang="ru-RU" sz="1600" dirty="0"/>
              <a:t> </a:t>
            </a:r>
            <a:r>
              <a:rPr lang="ru-RU" sz="1600" dirty="0" err="1"/>
              <a:t>робочою</a:t>
            </a:r>
            <a:r>
              <a:rPr lang="ru-RU" sz="1600" dirty="0"/>
              <a:t> </a:t>
            </a:r>
            <a:r>
              <a:rPr lang="ru-RU" sz="1600" dirty="0" err="1"/>
              <a:t>групою</a:t>
            </a:r>
            <a:r>
              <a:rPr lang="ru-RU" sz="1600" dirty="0"/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/>
              <a:t>     У 2017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була</a:t>
            </a:r>
            <a:r>
              <a:rPr lang="ru-RU" sz="1600" dirty="0"/>
              <a:t> створена кафедра </a:t>
            </a:r>
            <a:r>
              <a:rPr lang="ru-RU" sz="1600" dirty="0" err="1"/>
              <a:t>міжнародних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. </a:t>
            </a:r>
            <a:r>
              <a:rPr lang="ru-RU" sz="1600" dirty="0" err="1"/>
              <a:t>Завідувач</a:t>
            </a:r>
            <a:r>
              <a:rPr lang="ru-RU" sz="1600" dirty="0"/>
              <a:t> </a:t>
            </a:r>
            <a:r>
              <a:rPr lang="ru-RU" sz="1600" dirty="0" err="1"/>
              <a:t>кафедри</a:t>
            </a:r>
            <a:r>
              <a:rPr lang="ru-RU" sz="1600" dirty="0"/>
              <a:t> </a:t>
            </a:r>
            <a:r>
              <a:rPr lang="ru-RU" sz="1600" dirty="0" err="1"/>
              <a:t>д.ю.н</a:t>
            </a:r>
            <a:r>
              <a:rPr lang="ru-RU" sz="1600" dirty="0"/>
              <a:t>., </a:t>
            </a:r>
            <a:r>
              <a:rPr lang="ru-RU" sz="1600" dirty="0" err="1"/>
              <a:t>професор</a:t>
            </a:r>
            <a:r>
              <a:rPr lang="ru-RU" sz="1600" dirty="0"/>
              <a:t> Клочко А.М. </a:t>
            </a:r>
            <a:br>
              <a:rPr lang="ru-RU" sz="1600" dirty="0"/>
            </a:br>
            <a:r>
              <a:rPr lang="ru-RU" sz="1600" dirty="0"/>
              <a:t>     З вересня 2022р. у </a:t>
            </a:r>
            <a:r>
              <a:rPr lang="ru-RU" sz="1600" dirty="0" err="1"/>
              <a:t>звязку</a:t>
            </a:r>
            <a:r>
              <a:rPr lang="ru-RU" sz="1600" dirty="0"/>
              <a:t> з </a:t>
            </a:r>
            <a:r>
              <a:rPr lang="ru-RU" sz="1600" dirty="0" err="1"/>
              <a:t>перебуванням</a:t>
            </a:r>
            <a:r>
              <a:rPr lang="ru-RU" sz="1600" dirty="0"/>
              <a:t> А.М. Клочко за межами </a:t>
            </a:r>
            <a:r>
              <a:rPr lang="ru-RU" sz="1600" dirty="0" err="1"/>
              <a:t>України</a:t>
            </a:r>
            <a:r>
              <a:rPr lang="ru-RU" sz="1600" dirty="0"/>
              <a:t>, </a:t>
            </a:r>
            <a:r>
              <a:rPr lang="uk-UA" sz="1600" dirty="0"/>
              <a:t>о</a:t>
            </a:r>
            <a:r>
              <a:rPr lang="ru-RU" sz="1600" dirty="0" err="1"/>
              <a:t>бов</a:t>
            </a:r>
            <a:r>
              <a:rPr lang="en-US" sz="1600" dirty="0"/>
              <a:t>’</a:t>
            </a:r>
            <a:r>
              <a:rPr lang="ru-RU" sz="1600" dirty="0" err="1"/>
              <a:t>язки</a:t>
            </a:r>
            <a:r>
              <a:rPr lang="ru-RU" sz="1600" dirty="0"/>
              <a:t> </a:t>
            </a:r>
            <a:r>
              <a:rPr lang="ru-RU" sz="1600" dirty="0" err="1"/>
              <a:t>завідувача</a:t>
            </a:r>
            <a:r>
              <a:rPr lang="ru-RU" sz="1600" dirty="0"/>
              <a:t> </a:t>
            </a:r>
            <a:r>
              <a:rPr lang="ru-RU" sz="1600" dirty="0" err="1"/>
              <a:t>кафедри</a:t>
            </a:r>
            <a:r>
              <a:rPr lang="ru-RU" sz="1600" dirty="0"/>
              <a:t> </a:t>
            </a:r>
            <a:r>
              <a:rPr lang="ru-RU" sz="1600" dirty="0" err="1"/>
              <a:t>виконує</a:t>
            </a:r>
            <a:r>
              <a:rPr lang="ru-RU" sz="1600" dirty="0"/>
              <a:t> </a:t>
            </a:r>
            <a:br>
              <a:rPr lang="ru-RU" sz="1600" dirty="0"/>
            </a:br>
            <a:r>
              <a:rPr lang="ru-RU" sz="1600" dirty="0" err="1"/>
              <a:t>к.е.н</a:t>
            </a:r>
            <a:r>
              <a:rPr lang="ru-RU" sz="1600" dirty="0"/>
              <a:t>., доцент Н.В. </a:t>
            </a:r>
            <a:r>
              <a:rPr lang="ru-RU" sz="1600" dirty="0" err="1"/>
              <a:t>Волченкою</a:t>
            </a:r>
            <a:r>
              <a:rPr lang="ru-RU" sz="1600" dirty="0"/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/>
              <a:t>    19 листопада 2019 р. – </a:t>
            </a:r>
            <a:r>
              <a:rPr lang="ru-RU" sz="1600" dirty="0" err="1"/>
              <a:t>студентський</a:t>
            </a:r>
            <a:r>
              <a:rPr lang="ru-RU" sz="1600" dirty="0"/>
              <a:t> </a:t>
            </a:r>
            <a:r>
              <a:rPr lang="ru-RU" sz="1600" dirty="0" err="1"/>
              <a:t>круглий</a:t>
            </a:r>
            <a:r>
              <a:rPr lang="ru-RU" sz="1600" dirty="0"/>
              <a:t> </a:t>
            </a:r>
            <a:r>
              <a:rPr lang="ru-RU" sz="1600" dirty="0" err="1"/>
              <a:t>стіл</a:t>
            </a:r>
            <a:r>
              <a:rPr lang="ru-RU" sz="1600" dirty="0"/>
              <a:t> з </a:t>
            </a:r>
            <a:r>
              <a:rPr lang="ru-RU" sz="1600" dirty="0" err="1"/>
              <a:t>обговорення</a:t>
            </a:r>
            <a:r>
              <a:rPr lang="ru-RU" sz="1600" dirty="0"/>
              <a:t> </a:t>
            </a:r>
            <a:r>
              <a:rPr lang="ru-RU" sz="1600" dirty="0" err="1"/>
              <a:t>концепції</a:t>
            </a:r>
            <a:r>
              <a:rPr lang="ru-RU" sz="1600" dirty="0"/>
              <a:t> </a:t>
            </a:r>
            <a:r>
              <a:rPr lang="ru-RU" sz="1600" dirty="0" err="1"/>
              <a:t>модернізації</a:t>
            </a:r>
            <a:r>
              <a:rPr lang="ru-RU" sz="1600" dirty="0"/>
              <a:t> </a:t>
            </a:r>
            <a:r>
              <a:rPr lang="ru-RU" sz="1600" dirty="0" err="1"/>
              <a:t>правничої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. У </a:t>
            </a:r>
            <a:r>
              <a:rPr lang="ru-RU" sz="1600" dirty="0" err="1"/>
              <a:t>результаті</a:t>
            </a:r>
            <a:r>
              <a:rPr lang="ru-RU" sz="1600" dirty="0"/>
              <a:t>, </a:t>
            </a:r>
            <a:r>
              <a:rPr lang="ru-RU" sz="1600" dirty="0" err="1"/>
              <a:t>ініціативною</a:t>
            </a:r>
            <a:r>
              <a:rPr lang="ru-RU" sz="1600" dirty="0"/>
              <a:t> </a:t>
            </a:r>
            <a:r>
              <a:rPr lang="ru-RU" sz="1600" dirty="0" err="1"/>
              <a:t>групою</a:t>
            </a:r>
            <a:r>
              <a:rPr lang="ru-RU" sz="1600" dirty="0"/>
              <a:t> </a:t>
            </a:r>
            <a:r>
              <a:rPr lang="ru-RU" sz="1600" dirty="0" err="1"/>
              <a:t>студентів</a:t>
            </a:r>
            <a:r>
              <a:rPr lang="ru-RU" sz="1600" dirty="0"/>
              <a:t> факультету на </a:t>
            </a:r>
            <a:r>
              <a:rPr lang="ru-RU" sz="1600" dirty="0" err="1"/>
              <a:t>чолі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магістрантом</a:t>
            </a:r>
            <a:r>
              <a:rPr lang="ru-RU" sz="1600" dirty="0"/>
              <a:t> О.В. </a:t>
            </a:r>
            <a:r>
              <a:rPr lang="ru-RU" sz="1600" dirty="0" err="1"/>
              <a:t>Кішенцем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вироблені</a:t>
            </a:r>
            <a:r>
              <a:rPr lang="ru-RU" sz="1600" dirty="0"/>
              <a:t> </a:t>
            </a:r>
            <a:r>
              <a:rPr lang="ru-RU" sz="1600" dirty="0" err="1"/>
              <a:t>пропозиції</a:t>
            </a:r>
            <a:r>
              <a:rPr lang="ru-RU" sz="1600" dirty="0"/>
              <a:t> для </a:t>
            </a:r>
            <a:r>
              <a:rPr lang="ru-RU" sz="1600" dirty="0" err="1"/>
              <a:t>обговорення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стейкхолдерами </a:t>
            </a:r>
            <a:r>
              <a:rPr lang="ru-RU" sz="1600" dirty="0" err="1"/>
              <a:t>під</a:t>
            </a:r>
            <a:r>
              <a:rPr lang="ru-RU" sz="1600" dirty="0"/>
              <a:t> час круглого столу «</a:t>
            </a:r>
            <a:r>
              <a:rPr lang="ru-RU" sz="1600" dirty="0" err="1"/>
              <a:t>Сучасна</a:t>
            </a:r>
            <a:r>
              <a:rPr lang="ru-RU" sz="1600" dirty="0"/>
              <a:t> </a:t>
            </a:r>
            <a:r>
              <a:rPr lang="ru-RU" sz="1600" dirty="0" err="1"/>
              <a:t>правнича</a:t>
            </a:r>
            <a:r>
              <a:rPr lang="ru-RU" sz="1600" dirty="0"/>
              <a:t> </a:t>
            </a:r>
            <a:r>
              <a:rPr lang="ru-RU" sz="1600" dirty="0" err="1"/>
              <a:t>освіта</a:t>
            </a:r>
            <a:r>
              <a:rPr lang="ru-RU" sz="1600" dirty="0"/>
              <a:t>: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програм</a:t>
            </a:r>
            <a:r>
              <a:rPr lang="ru-RU" sz="1600" dirty="0"/>
              <a:t> до перспектив </a:t>
            </a:r>
            <a:r>
              <a:rPr lang="ru-RU" sz="1600" dirty="0" err="1"/>
              <a:t>реформування</a:t>
            </a:r>
            <a:r>
              <a:rPr lang="ru-RU" sz="1600" dirty="0"/>
              <a:t>»;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/>
              <a:t>    26 листопада 2019 р. – </a:t>
            </a:r>
            <a:r>
              <a:rPr lang="ru-RU" sz="1600" dirty="0" err="1"/>
              <a:t>круглий</a:t>
            </a:r>
            <a:r>
              <a:rPr lang="ru-RU" sz="1600" dirty="0"/>
              <a:t> </a:t>
            </a:r>
            <a:r>
              <a:rPr lang="ru-RU" sz="1600" dirty="0" err="1"/>
              <a:t>стіл</a:t>
            </a:r>
            <a:r>
              <a:rPr lang="ru-RU" sz="1600" dirty="0"/>
              <a:t> «</a:t>
            </a:r>
            <a:r>
              <a:rPr lang="ru-RU" sz="1600" dirty="0" err="1"/>
              <a:t>Сучасна</a:t>
            </a:r>
            <a:r>
              <a:rPr lang="ru-RU" sz="1600" dirty="0"/>
              <a:t> </a:t>
            </a:r>
            <a:r>
              <a:rPr lang="ru-RU" sz="1600" dirty="0" err="1"/>
              <a:t>правнича</a:t>
            </a:r>
            <a:r>
              <a:rPr lang="ru-RU" sz="1600" dirty="0"/>
              <a:t> </a:t>
            </a:r>
            <a:r>
              <a:rPr lang="ru-RU" sz="1600" dirty="0" err="1"/>
              <a:t>освіта</a:t>
            </a:r>
            <a:r>
              <a:rPr lang="ru-RU" sz="1600" dirty="0"/>
              <a:t>: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освітніх</a:t>
            </a:r>
            <a:r>
              <a:rPr lang="ru-RU" sz="1600" dirty="0"/>
              <a:t> </a:t>
            </a:r>
            <a:r>
              <a:rPr lang="ru-RU" sz="1600" dirty="0" err="1"/>
              <a:t>програм</a:t>
            </a:r>
            <a:r>
              <a:rPr lang="ru-RU" sz="1600" dirty="0"/>
              <a:t> до перспектив </a:t>
            </a:r>
            <a:r>
              <a:rPr lang="ru-RU" sz="1600" dirty="0" err="1"/>
              <a:t>реформування</a:t>
            </a:r>
            <a:r>
              <a:rPr lang="ru-RU" sz="1600" dirty="0"/>
              <a:t>». У </a:t>
            </a:r>
            <a:r>
              <a:rPr lang="ru-RU" sz="1600" dirty="0" err="1"/>
              <a:t>заході</a:t>
            </a:r>
            <a:r>
              <a:rPr lang="ru-RU" sz="1600" dirty="0"/>
              <a:t> взяли участь 33 </a:t>
            </a:r>
            <a:r>
              <a:rPr lang="ru-RU" sz="1600" dirty="0" err="1"/>
              <a:t>учасника</a:t>
            </a:r>
            <a:r>
              <a:rPr lang="ru-RU" sz="1600" dirty="0"/>
              <a:t>, </a:t>
            </a:r>
            <a:r>
              <a:rPr lang="ru-RU" sz="1600" dirty="0" err="1"/>
              <a:t>серед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14 </a:t>
            </a:r>
            <a:r>
              <a:rPr lang="ru-RU" sz="1600" dirty="0" err="1"/>
              <a:t>зовнішніх</a:t>
            </a:r>
            <a:r>
              <a:rPr lang="ru-RU" sz="1600" dirty="0"/>
              <a:t> </a:t>
            </a:r>
            <a:r>
              <a:rPr lang="ru-RU" sz="1600" dirty="0" err="1"/>
              <a:t>стейгхолдерів</a:t>
            </a:r>
            <a:r>
              <a:rPr lang="ru-RU" sz="1600" dirty="0"/>
              <a:t>. </a:t>
            </a:r>
            <a:r>
              <a:rPr lang="ru-RU" sz="1600" dirty="0" err="1"/>
              <a:t>Учасники</a:t>
            </a:r>
            <a:r>
              <a:rPr lang="ru-RU" sz="1600" dirty="0"/>
              <a:t> обговорили </a:t>
            </a:r>
            <a:r>
              <a:rPr lang="ru-RU" sz="1600" dirty="0" err="1"/>
              <a:t>питання</a:t>
            </a:r>
            <a:r>
              <a:rPr lang="ru-RU" sz="1600" dirty="0"/>
              <a:t> </a:t>
            </a:r>
            <a:r>
              <a:rPr lang="ru-RU" sz="1600" dirty="0" err="1"/>
              <a:t>реформування</a:t>
            </a:r>
            <a:r>
              <a:rPr lang="ru-RU" sz="1600" dirty="0"/>
              <a:t> </a:t>
            </a:r>
            <a:r>
              <a:rPr lang="ru-RU" sz="1600" dirty="0" err="1"/>
              <a:t>правничої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, </a:t>
            </a:r>
            <a:r>
              <a:rPr lang="ru-RU" sz="1600" dirty="0" err="1"/>
              <a:t>окремо</a:t>
            </a:r>
            <a:r>
              <a:rPr lang="ru-RU" sz="1600" dirty="0"/>
              <a:t> </a:t>
            </a:r>
            <a:r>
              <a:rPr lang="ru-RU" sz="1600" dirty="0" err="1"/>
              <a:t>зосередившись</a:t>
            </a:r>
            <a:r>
              <a:rPr lang="ru-RU" sz="1600" dirty="0"/>
              <a:t> на </a:t>
            </a:r>
            <a:r>
              <a:rPr lang="ru-RU" sz="1600" dirty="0" err="1"/>
              <a:t>особливостях</a:t>
            </a:r>
            <a:r>
              <a:rPr lang="ru-RU" sz="1600" dirty="0"/>
              <a:t> </a:t>
            </a:r>
            <a:r>
              <a:rPr lang="ru-RU" sz="1600" dirty="0" err="1"/>
              <a:t>освітньо-професійних</a:t>
            </a:r>
            <a:r>
              <a:rPr lang="ru-RU" sz="1600" dirty="0"/>
              <a:t> </a:t>
            </a:r>
            <a:r>
              <a:rPr lang="ru-RU" sz="1600" dirty="0" err="1"/>
              <a:t>програм</a:t>
            </a:r>
            <a:r>
              <a:rPr lang="ru-RU" sz="1600" dirty="0"/>
              <a:t> та </a:t>
            </a:r>
            <a:r>
              <a:rPr lang="ru-RU" sz="1600" dirty="0" err="1"/>
              <a:t>навчальних</a:t>
            </a:r>
            <a:r>
              <a:rPr lang="ru-RU" sz="1600" dirty="0"/>
              <a:t> </a:t>
            </a:r>
            <a:r>
              <a:rPr lang="ru-RU" sz="1600" dirty="0" err="1"/>
              <a:t>планів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спеціальностей</a:t>
            </a:r>
            <a:r>
              <a:rPr lang="ru-RU" sz="1600" dirty="0"/>
              <a:t> 081 «Право» та 293 «</a:t>
            </a:r>
            <a:r>
              <a:rPr lang="ru-RU" sz="1600" dirty="0" err="1"/>
              <a:t>Міжнародне</a:t>
            </a:r>
            <a:r>
              <a:rPr lang="ru-RU" sz="1600" dirty="0"/>
              <a:t> право», за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здійснюється</a:t>
            </a:r>
            <a:r>
              <a:rPr lang="ru-RU" sz="1600" dirty="0"/>
              <a:t> </a:t>
            </a:r>
            <a:r>
              <a:rPr lang="ru-RU" sz="1600" dirty="0" err="1"/>
              <a:t>підготовка</a:t>
            </a:r>
            <a:r>
              <a:rPr lang="ru-RU" sz="1600" dirty="0"/>
              <a:t> </a:t>
            </a:r>
            <a:r>
              <a:rPr lang="ru-RU" sz="1600" dirty="0" err="1"/>
              <a:t>фахівців</a:t>
            </a:r>
            <a:r>
              <a:rPr lang="ru-RU" sz="1600" dirty="0"/>
              <a:t> на </a:t>
            </a:r>
            <a:r>
              <a:rPr lang="ru-RU" sz="1600" dirty="0" err="1"/>
              <a:t>юридичному</a:t>
            </a:r>
            <a:r>
              <a:rPr lang="ru-RU" sz="1600" dirty="0"/>
              <a:t> </a:t>
            </a:r>
            <a:r>
              <a:rPr lang="ru-RU" sz="1600" dirty="0" err="1"/>
              <a:t>факультеті</a:t>
            </a:r>
            <a:r>
              <a:rPr lang="ru-RU" sz="1600" dirty="0"/>
              <a:t> СНАУ.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/>
              <a:t>     У </a:t>
            </a:r>
            <a:r>
              <a:rPr lang="ru-RU" sz="1600" dirty="0" err="1"/>
              <a:t>липні-серпні</a:t>
            </a:r>
            <a:r>
              <a:rPr lang="ru-RU" sz="1600" dirty="0"/>
              <a:t> 2021 р. </a:t>
            </a:r>
            <a:r>
              <a:rPr lang="ru-RU" sz="1600" dirty="0" err="1"/>
              <a:t>було</a:t>
            </a:r>
            <a:r>
              <a:rPr lang="ru-RU" sz="1600" dirty="0"/>
              <a:t> проведено </a:t>
            </a:r>
            <a:r>
              <a:rPr lang="ru-RU" sz="1600" dirty="0" err="1"/>
              <a:t>засідання</a:t>
            </a:r>
            <a:r>
              <a:rPr lang="ru-RU" sz="1600" dirty="0"/>
              <a:t> </a:t>
            </a:r>
            <a:r>
              <a:rPr lang="ru-RU" sz="1600" dirty="0" err="1"/>
              <a:t>робочої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спеціальності</a:t>
            </a:r>
            <a:r>
              <a:rPr lang="ru-RU" sz="1600" dirty="0"/>
              <a:t> «</a:t>
            </a:r>
            <a:r>
              <a:rPr lang="ru-RU" sz="1600" dirty="0" err="1"/>
              <a:t>Міжнародне</a:t>
            </a:r>
            <a:r>
              <a:rPr lang="ru-RU" sz="1600" dirty="0"/>
              <a:t> право»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обговорення</a:t>
            </a:r>
            <a:r>
              <a:rPr lang="ru-RU" sz="1600" dirty="0"/>
              <a:t> </a:t>
            </a:r>
            <a:r>
              <a:rPr lang="ru-RU" sz="1600" dirty="0" err="1"/>
              <a:t>зауважень</a:t>
            </a:r>
            <a:r>
              <a:rPr lang="ru-RU" sz="1600" dirty="0"/>
              <a:t> </a:t>
            </a:r>
            <a:r>
              <a:rPr lang="ru-RU" sz="1600" dirty="0" err="1"/>
              <a:t>отриманих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акредитації</a:t>
            </a:r>
            <a:r>
              <a:rPr lang="ru-RU" sz="1600" dirty="0"/>
              <a:t> ОПП та </a:t>
            </a:r>
            <a:r>
              <a:rPr lang="ru-RU" sz="1600" dirty="0" err="1"/>
              <a:t>розроблено</a:t>
            </a:r>
            <a:r>
              <a:rPr lang="ru-RU" sz="1600" dirty="0"/>
              <a:t> </a:t>
            </a:r>
            <a:r>
              <a:rPr lang="ru-RU" sz="1600" dirty="0" err="1"/>
              <a:t>пропозиції</a:t>
            </a:r>
            <a:r>
              <a:rPr lang="ru-RU" sz="1600" dirty="0"/>
              <a:t> до ОПП, НП.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оприлюднення</a:t>
            </a:r>
            <a:r>
              <a:rPr lang="ru-RU" sz="1600" dirty="0"/>
              <a:t> проекту ОПП </a:t>
            </a:r>
            <a:r>
              <a:rPr lang="ru-RU" sz="1600" dirty="0" err="1"/>
              <a:t>отримано</a:t>
            </a:r>
            <a:r>
              <a:rPr lang="ru-RU" sz="1600" dirty="0"/>
              <a:t> 11 </a:t>
            </a:r>
            <a:r>
              <a:rPr lang="ru-RU" sz="1600" dirty="0" err="1"/>
              <a:t>рецензій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схвальними</a:t>
            </a:r>
            <a:r>
              <a:rPr lang="ru-RU" sz="1600" dirty="0"/>
              <a:t> </a:t>
            </a:r>
            <a:r>
              <a:rPr lang="ru-RU" sz="1600" dirty="0" err="1"/>
              <a:t>відгуками</a:t>
            </a:r>
            <a:r>
              <a:rPr lang="ru-RU" sz="1600" dirty="0"/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/>
              <a:t>    25 листопада 2021 р. </a:t>
            </a:r>
            <a:r>
              <a:rPr lang="ru-RU" sz="1600" dirty="0" err="1"/>
              <a:t>засідання</a:t>
            </a:r>
            <a:r>
              <a:rPr lang="ru-RU" sz="1600" dirty="0"/>
              <a:t> </a:t>
            </a:r>
            <a:r>
              <a:rPr lang="ru-RU" sz="1600" dirty="0" err="1"/>
              <a:t>Експертної</a:t>
            </a:r>
            <a:r>
              <a:rPr lang="ru-RU" sz="1600" dirty="0"/>
              <a:t> ради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спеціальності</a:t>
            </a:r>
            <a:r>
              <a:rPr lang="ru-RU" sz="1600" dirty="0"/>
              <a:t>. </a:t>
            </a:r>
            <a:r>
              <a:rPr lang="ru-RU" sz="1600" b="1" dirty="0" err="1"/>
              <a:t>Останнє</a:t>
            </a:r>
            <a:r>
              <a:rPr lang="ru-RU" sz="1600" b="1" dirty="0"/>
              <a:t> </a:t>
            </a:r>
            <a:r>
              <a:rPr lang="ru-RU" sz="1600" b="1" dirty="0" err="1"/>
              <a:t>засідання</a:t>
            </a:r>
            <a:r>
              <a:rPr lang="ru-RU" sz="1600" b="1" dirty="0"/>
              <a:t> </a:t>
            </a:r>
            <a:r>
              <a:rPr lang="ru-RU" sz="1600" b="1" dirty="0" err="1"/>
              <a:t>Експертної</a:t>
            </a:r>
            <a:r>
              <a:rPr lang="ru-RU" sz="1600" b="1" dirty="0"/>
              <a:t> ради </a:t>
            </a:r>
            <a:r>
              <a:rPr lang="ru-RU" sz="1600" b="1" dirty="0" err="1"/>
              <a:t>зі</a:t>
            </a:r>
            <a:r>
              <a:rPr lang="ru-RU" sz="1600" b="1" dirty="0"/>
              <a:t> </a:t>
            </a:r>
            <a:r>
              <a:rPr lang="ru-RU" sz="1600" b="1" dirty="0" err="1"/>
              <a:t>спеціальності</a:t>
            </a:r>
            <a:r>
              <a:rPr lang="ru-RU" sz="1600" b="1" dirty="0"/>
              <a:t> </a:t>
            </a:r>
            <a:r>
              <a:rPr lang="ru-RU" sz="1600" b="1" dirty="0" err="1"/>
              <a:t>було</a:t>
            </a:r>
            <a:r>
              <a:rPr lang="ru-RU" sz="1600" b="1" dirty="0"/>
              <a:t> </a:t>
            </a:r>
            <a:r>
              <a:rPr lang="ru-RU" sz="1600" b="1" dirty="0" err="1"/>
              <a:t>проведене</a:t>
            </a:r>
            <a:r>
              <a:rPr lang="ru-RU" sz="1600" b="1" dirty="0"/>
              <a:t> 24 листопада 2023року.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/>
              <a:t>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199133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 dirty="0"/>
              <a:t> 		</a:t>
            </a:r>
            <a:br>
              <a:rPr lang="en-US" b="1" dirty="0"/>
            </a:br>
            <a:r>
              <a:rPr lang="en-US" b="1" dirty="0"/>
              <a:t> 	</a:t>
            </a:r>
            <a:endParaRPr lang="uk-UA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FF1BC-2765-4703-8A59-B9DB2E7D01D8}"/>
              </a:ext>
            </a:extLst>
          </p:cNvPr>
          <p:cNvSpPr/>
          <p:nvPr/>
        </p:nvSpPr>
        <p:spPr>
          <a:xfrm>
            <a:off x="160257" y="166321"/>
            <a:ext cx="11924906" cy="5414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/>
              <a:t>   </a:t>
            </a:r>
            <a:r>
              <a:rPr lang="ru-RU" sz="2400" b="1" dirty="0" err="1"/>
              <a:t>Висновки</a:t>
            </a:r>
            <a:r>
              <a:rPr lang="ru-RU" sz="2400" b="1" dirty="0"/>
              <a:t> ГЕР </a:t>
            </a:r>
            <a:r>
              <a:rPr lang="ru-RU" sz="2400" b="1" dirty="0" err="1"/>
              <a:t>щодо</a:t>
            </a:r>
            <a:r>
              <a:rPr lang="ru-RU" sz="2400" b="1" dirty="0"/>
              <a:t> </a:t>
            </a:r>
            <a:r>
              <a:rPr lang="ru-RU" sz="2400" b="1" dirty="0" err="1"/>
              <a:t>оцінки</a:t>
            </a:r>
            <a:r>
              <a:rPr lang="ru-RU" sz="2400" b="1" dirty="0"/>
              <a:t> </a:t>
            </a:r>
            <a:r>
              <a:rPr lang="ru-RU" sz="2400" b="1" dirty="0" err="1"/>
              <a:t>відповідності</a:t>
            </a:r>
            <a:r>
              <a:rPr lang="ru-RU" sz="2400" b="1" dirty="0"/>
              <a:t> </a:t>
            </a:r>
            <a:r>
              <a:rPr lang="ru-RU" sz="2400" b="1" dirty="0" err="1"/>
              <a:t>освітньої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r>
              <a:rPr lang="ru-RU" sz="2400" b="1" dirty="0"/>
              <a:t>, </a:t>
            </a:r>
            <a:r>
              <a:rPr lang="ru-RU" sz="2400" b="1" dirty="0" err="1"/>
              <a:t>базуючись</a:t>
            </a:r>
            <a:r>
              <a:rPr lang="ru-RU" sz="2400" b="1" dirty="0"/>
              <a:t> на </a:t>
            </a:r>
            <a:r>
              <a:rPr lang="ru-RU" sz="2400" b="1" dirty="0" err="1"/>
              <a:t>змісті</a:t>
            </a:r>
            <a:r>
              <a:rPr lang="ru-RU" sz="2400" b="1" dirty="0"/>
              <a:t> </a:t>
            </a:r>
            <a:r>
              <a:rPr lang="ru-RU" sz="2400" b="1" dirty="0" err="1"/>
              <a:t>звіту</a:t>
            </a:r>
            <a:r>
              <a:rPr lang="ru-RU" sz="2400" b="1" dirty="0"/>
              <a:t> </a:t>
            </a:r>
            <a:r>
              <a:rPr lang="ru-RU" sz="2400" b="1" dirty="0" err="1"/>
              <a:t>експертної</a:t>
            </a:r>
            <a:r>
              <a:rPr lang="ru-RU" sz="2400" b="1" dirty="0"/>
              <a:t> </a:t>
            </a:r>
            <a:r>
              <a:rPr lang="ru-RU" sz="2400" b="1" dirty="0" err="1"/>
              <a:t>групи</a:t>
            </a:r>
            <a:r>
              <a:rPr lang="ru-RU" sz="2400" b="1" dirty="0"/>
              <a:t> та </a:t>
            </a:r>
            <a:r>
              <a:rPr lang="ru-RU" sz="2400" b="1" dirty="0" err="1"/>
              <a:t>інших</a:t>
            </a:r>
            <a:r>
              <a:rPr lang="ru-RU" sz="2400" b="1" dirty="0"/>
              <a:t> </a:t>
            </a:r>
            <a:r>
              <a:rPr lang="ru-RU" sz="2400" b="1" dirty="0" err="1"/>
              <a:t>матеріалах</a:t>
            </a:r>
            <a:r>
              <a:rPr lang="ru-RU" sz="2400" b="1" dirty="0"/>
              <a:t> </a:t>
            </a:r>
            <a:r>
              <a:rPr lang="ru-RU" sz="2400" b="1" dirty="0" err="1"/>
              <a:t>акредитаційної</a:t>
            </a:r>
            <a:r>
              <a:rPr lang="ru-RU" sz="2400" b="1" dirty="0"/>
              <a:t> </a:t>
            </a:r>
            <a:r>
              <a:rPr lang="ru-RU" sz="2400" b="1" dirty="0" err="1"/>
              <a:t>справи</a:t>
            </a:r>
            <a:endParaRPr lang="ru-RU" sz="2400" b="1" dirty="0"/>
          </a:p>
          <a:p>
            <a:pPr algn="ctr">
              <a:spcAft>
                <a:spcPts val="800"/>
              </a:spcAft>
            </a:pPr>
            <a:endParaRPr lang="ru-RU" sz="2400" dirty="0"/>
          </a:p>
          <a:p>
            <a:pPr algn="just">
              <a:spcAft>
                <a:spcPts val="800"/>
              </a:spcAft>
            </a:pPr>
            <a:r>
              <a:rPr lang="ru-RU" dirty="0"/>
              <a:t>Критерій 1.Проектування та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>
                <a:highlight>
                  <a:srgbClr val="FFFF00"/>
                </a:highlight>
              </a:rPr>
              <a:t>(</a:t>
            </a:r>
            <a:r>
              <a:rPr lang="ru-RU" dirty="0" err="1">
                <a:highlight>
                  <a:srgbClr val="FFFF00"/>
                </a:highlight>
              </a:rPr>
              <a:t>Рівень</a:t>
            </a:r>
            <a:r>
              <a:rPr lang="ru-RU" dirty="0">
                <a:highlight>
                  <a:srgbClr val="FFFF00"/>
                </a:highlight>
              </a:rPr>
              <a:t> Е)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2. Структура та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3. Доступ до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4.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викладання</a:t>
            </a:r>
            <a:r>
              <a:rPr lang="ru-RU" dirty="0"/>
              <a:t> за </a:t>
            </a:r>
            <a:r>
              <a:rPr lang="ru-RU" dirty="0" err="1"/>
              <a:t>освітньою</a:t>
            </a:r>
            <a:r>
              <a:rPr lang="ru-RU" dirty="0"/>
              <a:t> </a:t>
            </a:r>
            <a:r>
              <a:rPr lang="ru-RU" dirty="0" err="1"/>
              <a:t>програмою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5. </a:t>
            </a:r>
            <a:r>
              <a:rPr lang="ru-RU" dirty="0" err="1"/>
              <a:t>Контрольні</a:t>
            </a:r>
            <a:r>
              <a:rPr lang="ru-RU" dirty="0"/>
              <a:t> заходи,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академічна</a:t>
            </a:r>
            <a:r>
              <a:rPr lang="ru-RU" dirty="0"/>
              <a:t> </a:t>
            </a:r>
            <a:r>
              <a:rPr lang="ru-RU" dirty="0" err="1"/>
              <a:t>доброчесність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6.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>
                <a:highlight>
                  <a:srgbClr val="FFFF00"/>
                </a:highlight>
              </a:rPr>
              <a:t>(</a:t>
            </a:r>
            <a:r>
              <a:rPr lang="ru-RU" dirty="0" err="1">
                <a:highlight>
                  <a:srgbClr val="FFFF00"/>
                </a:highlight>
              </a:rPr>
              <a:t>Рівень</a:t>
            </a:r>
            <a:r>
              <a:rPr lang="ru-RU" dirty="0">
                <a:highlight>
                  <a:srgbClr val="FFFF00"/>
                </a:highlight>
              </a:rPr>
              <a:t> Е)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7. </a:t>
            </a:r>
            <a:r>
              <a:rPr lang="ru-RU" dirty="0" err="1"/>
              <a:t>Освітнє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та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8.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9. </a:t>
            </a:r>
            <a:r>
              <a:rPr lang="ru-RU" dirty="0" err="1"/>
              <a:t>Прозорість</a:t>
            </a:r>
            <a:r>
              <a:rPr lang="ru-RU" dirty="0"/>
              <a:t> та </a:t>
            </a:r>
            <a:r>
              <a:rPr lang="ru-RU" dirty="0" err="1"/>
              <a:t>публічність</a:t>
            </a:r>
            <a:r>
              <a:rPr lang="ru-RU" dirty="0"/>
              <a:t> </a:t>
            </a:r>
            <a:r>
              <a:rPr lang="ru-RU" dirty="0">
                <a:highlight>
                  <a:srgbClr val="00FFFF"/>
                </a:highlight>
              </a:rPr>
              <a:t>(</a:t>
            </a:r>
            <a:r>
              <a:rPr lang="ru-RU" dirty="0" err="1">
                <a:highlight>
                  <a:srgbClr val="00FFFF"/>
                </a:highlight>
              </a:rPr>
              <a:t>Рівень</a:t>
            </a:r>
            <a:r>
              <a:rPr lang="ru-RU" dirty="0">
                <a:highlight>
                  <a:srgbClr val="00FFFF"/>
                </a:highlight>
              </a:rPr>
              <a:t> В)</a:t>
            </a:r>
          </a:p>
          <a:p>
            <a:pPr algn="just">
              <a:spcAft>
                <a:spcPts val="800"/>
              </a:spcAft>
            </a:pPr>
            <a:r>
              <a:rPr lang="ru-RU" dirty="0"/>
              <a:t>Критерій 10. </a:t>
            </a:r>
            <a:r>
              <a:rPr lang="ru-RU" dirty="0" err="1"/>
              <a:t>Навчання</a:t>
            </a:r>
            <a:r>
              <a:rPr lang="ru-RU" dirty="0"/>
              <a:t> через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не </a:t>
            </a:r>
            <a:r>
              <a:rPr lang="ru-RU" dirty="0" err="1"/>
              <a:t>застосовується</a:t>
            </a:r>
            <a:r>
              <a:rPr lang="ru-RU" dirty="0"/>
              <a:t>)</a:t>
            </a:r>
            <a:endParaRPr lang="en-US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475117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BC4514-2090-4D19-A681-82EA25E6796F}"/>
              </a:ext>
            </a:extLst>
          </p:cNvPr>
          <p:cNvSpPr/>
          <p:nvPr/>
        </p:nvSpPr>
        <p:spPr>
          <a:xfrm>
            <a:off x="109979" y="1305341"/>
            <a:ext cx="119720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 Відповідно до експертного висновку від 30.04.2021 р. </a:t>
            </a:r>
            <a:r>
              <a:rPr lang="ru-RU" b="1" dirty="0" smtClean="0"/>
              <a:t>за результатами </a:t>
            </a:r>
            <a:r>
              <a:rPr lang="ru-RU" b="1" dirty="0" err="1" smtClean="0"/>
              <a:t>розгляду</a:t>
            </a:r>
            <a:r>
              <a:rPr lang="ru-RU" b="1" dirty="0" smtClean="0"/>
              <a:t> </a:t>
            </a:r>
            <a:r>
              <a:rPr lang="ru-RU" b="1" dirty="0" err="1" smtClean="0"/>
              <a:t>акредитаційної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 err="1" smtClean="0"/>
              <a:t>галузева</a:t>
            </a:r>
            <a:r>
              <a:rPr lang="ru-RU" b="1" dirty="0" smtClean="0"/>
              <a:t> </a:t>
            </a:r>
            <a:r>
              <a:rPr lang="ru-RU" b="1" dirty="0" err="1" smtClean="0"/>
              <a:t>експертна</a:t>
            </a:r>
            <a:r>
              <a:rPr lang="ru-RU" b="1" dirty="0" smtClean="0"/>
              <a:t> рада </a:t>
            </a:r>
            <a:r>
              <a:rPr lang="ru-RU" b="1" dirty="0" err="1" smtClean="0"/>
              <a:t>рекомендувала</a:t>
            </a:r>
            <a:r>
              <a:rPr lang="ru-RU" b="1" dirty="0" smtClean="0"/>
              <a:t> </a:t>
            </a:r>
            <a:r>
              <a:rPr lang="ru-RU" b="1" dirty="0" err="1" smtClean="0"/>
              <a:t>ухвалити</a:t>
            </a:r>
            <a:r>
              <a:rPr lang="ru-RU" b="1" dirty="0" smtClean="0"/>
              <a:t> </a:t>
            </a:r>
            <a:r>
              <a:rPr lang="ru-RU" b="1" dirty="0" err="1" smtClean="0"/>
              <a:t>рішення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умовну</a:t>
            </a:r>
            <a:r>
              <a:rPr lang="ru-RU" b="1" dirty="0" smtClean="0"/>
              <a:t> (</a:t>
            </a:r>
            <a:r>
              <a:rPr lang="ru-RU" b="1" dirty="0" err="1" smtClean="0"/>
              <a:t>відкладену</a:t>
            </a:r>
            <a:r>
              <a:rPr lang="ru-RU" b="1" dirty="0" smtClean="0"/>
              <a:t>) </a:t>
            </a:r>
            <a:r>
              <a:rPr lang="ru-RU" b="1" dirty="0" err="1" smtClean="0"/>
              <a:t>акредитацію</a:t>
            </a:r>
            <a:r>
              <a:rPr lang="ru-RU" b="1" dirty="0" smtClean="0"/>
              <a:t>  ОП 27781 </a:t>
            </a:r>
            <a:r>
              <a:rPr lang="ru-RU" b="1" dirty="0" err="1" smtClean="0"/>
              <a:t>Міжнародне</a:t>
            </a:r>
            <a:r>
              <a:rPr lang="ru-RU" b="1" dirty="0" smtClean="0"/>
              <a:t> право </a:t>
            </a:r>
            <a:r>
              <a:rPr lang="ru-RU" b="1" dirty="0" err="1" smtClean="0"/>
              <a:t>спеціальності</a:t>
            </a:r>
            <a:r>
              <a:rPr lang="ru-RU" b="1" dirty="0" smtClean="0"/>
              <a:t>  </a:t>
            </a:r>
            <a:r>
              <a:rPr lang="uk-UA" b="1" dirty="0" smtClean="0"/>
              <a:t>293 «Міжнародне право» у Сумському національному аграрному університеті</a:t>
            </a:r>
            <a:r>
              <a:rPr lang="ru-RU" b="1" dirty="0" smtClean="0"/>
              <a:t>. </a:t>
            </a:r>
            <a:endParaRPr lang="uk-UA" b="1" dirty="0">
              <a:highlight>
                <a:srgbClr val="FFFF00"/>
              </a:highlight>
            </a:endParaRPr>
          </a:p>
          <a:p>
            <a:pPr algn="just"/>
            <a:endParaRPr lang="uk-UA" b="1" dirty="0"/>
          </a:p>
          <a:p>
            <a:pPr algn="just"/>
            <a:endParaRPr lang="uk-UA" b="1" dirty="0"/>
          </a:p>
          <a:p>
            <a:pPr algn="just"/>
            <a:r>
              <a:rPr lang="uk-UA" b="1" dirty="0"/>
              <a:t>   У 2022 році у зв'язку із введенням в Україні правового режиму воєнного стану у зв'язку із збройною агресією </a:t>
            </a:r>
            <a:r>
              <a:rPr lang="uk-UA" b="1" dirty="0" err="1"/>
              <a:t>росії</a:t>
            </a:r>
            <a:r>
              <a:rPr lang="uk-UA" b="1" dirty="0"/>
              <a:t>, повноцінне проведення акредитації не виявилося можливим. Тож рішення про умовну (відкладену) акредитацію було продовжено ще на </a:t>
            </a:r>
            <a:r>
              <a:rPr lang="uk-UA" b="1" dirty="0" smtClean="0"/>
              <a:t>рік, підстава лист до НАЗЯВО від Сумського національного аграрного університету № 1315/1 від 19.08.2022р.</a:t>
            </a:r>
            <a:endParaRPr lang="uk-UA" b="1" dirty="0"/>
          </a:p>
          <a:p>
            <a:pPr algn="just"/>
            <a:endParaRPr lang="uk-UA" b="1" dirty="0"/>
          </a:p>
          <a:p>
            <a:pPr algn="just"/>
            <a:endParaRPr lang="uk-UA" b="1" dirty="0"/>
          </a:p>
          <a:p>
            <a:pPr algn="just"/>
            <a:endParaRPr lang="uk-UA" b="1" dirty="0"/>
          </a:p>
          <a:p>
            <a:pPr algn="just"/>
            <a:r>
              <a:rPr lang="uk-UA" b="1" dirty="0"/>
              <a:t>  Зміна гаранта спеціальності 293 «Міжнародне право» у зв</a:t>
            </a:r>
            <a:r>
              <a:rPr lang="en-US" b="1" dirty="0"/>
              <a:t>’</a:t>
            </a:r>
            <a:r>
              <a:rPr lang="uk-UA" b="1" dirty="0" err="1"/>
              <a:t>язку</a:t>
            </a:r>
            <a:r>
              <a:rPr lang="uk-UA" b="1" dirty="0"/>
              <a:t> із вибуттям із штату СНАУ </a:t>
            </a:r>
            <a:br>
              <a:rPr lang="uk-UA" b="1" dirty="0"/>
            </a:br>
            <a:r>
              <a:rPr lang="uk-UA" b="1" dirty="0" err="1"/>
              <a:t>д.ю.н</a:t>
            </a:r>
            <a:r>
              <a:rPr lang="uk-UA" b="1" dirty="0"/>
              <a:t>., професора Запари С.І. (наказ Ректора СНАУ № 309-К від 02.09.2022)</a:t>
            </a:r>
          </a:p>
        </p:txBody>
      </p:sp>
    </p:spTree>
    <p:extLst>
      <p:ext uri="{BB962C8B-B14F-4D97-AF65-F5344CB8AC3E}">
        <p14:creationId xmlns:p14="http://schemas.microsoft.com/office/powerpoint/2010/main" val="232631787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FF1BC-2765-4703-8A59-B9DB2E7D01D8}"/>
              </a:ext>
            </a:extLst>
          </p:cNvPr>
          <p:cNvSpPr/>
          <p:nvPr/>
        </p:nvSpPr>
        <p:spPr>
          <a:xfrm>
            <a:off x="256094" y="12700"/>
            <a:ext cx="11715947" cy="8315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/>
              <a:t>   </a:t>
            </a:r>
            <a:r>
              <a:rPr lang="ru-RU" sz="2400" b="1" dirty="0" err="1"/>
              <a:t>Рекомендації</a:t>
            </a:r>
            <a:r>
              <a:rPr lang="ru-RU" sz="2400" b="1" dirty="0"/>
              <a:t> та </a:t>
            </a:r>
            <a:r>
              <a:rPr lang="ru-RU" sz="2400" b="1" dirty="0" err="1"/>
              <a:t>зауваження</a:t>
            </a:r>
            <a:r>
              <a:rPr lang="ru-RU" sz="2400" b="1" dirty="0"/>
              <a:t> </a:t>
            </a:r>
            <a:r>
              <a:rPr lang="ru-RU" sz="2400" b="1" dirty="0" err="1"/>
              <a:t>експертів</a:t>
            </a:r>
            <a:r>
              <a:rPr lang="ru-RU" sz="2400" b="1" dirty="0"/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i="1" u="sng" dirty="0"/>
              <a:t>Критерій 1.Проектування та </a:t>
            </a:r>
            <a:r>
              <a:rPr lang="ru-RU" sz="2000" i="1" u="sng" dirty="0" err="1"/>
              <a:t>цілі</a:t>
            </a:r>
            <a:r>
              <a:rPr lang="ru-RU" sz="2000" i="1" u="sng" dirty="0"/>
              <a:t> </a:t>
            </a:r>
            <a:r>
              <a:rPr lang="ru-RU" sz="2000" i="1" u="sng" dirty="0" err="1"/>
              <a:t>освітньої</a:t>
            </a:r>
            <a:r>
              <a:rPr lang="ru-RU" sz="2000" i="1" u="sng" dirty="0"/>
              <a:t> </a:t>
            </a:r>
            <a:r>
              <a:rPr lang="ru-RU" sz="2000" i="1" u="sng" dirty="0" err="1"/>
              <a:t>програми</a:t>
            </a:r>
            <a:r>
              <a:rPr lang="ru-RU" sz="2000" i="1" u="sng" dirty="0"/>
              <a:t> (</a:t>
            </a:r>
            <a:r>
              <a:rPr lang="ru-RU" sz="2000" i="1" u="sng" dirty="0" err="1"/>
              <a:t>Рівень</a:t>
            </a:r>
            <a:r>
              <a:rPr lang="ru-RU" sz="2000" i="1" u="sng" dirty="0"/>
              <a:t> Е)</a:t>
            </a:r>
            <a:r>
              <a:rPr lang="ru-RU" sz="2000" u="sng" dirty="0"/>
              <a:t/>
            </a:r>
            <a:br>
              <a:rPr lang="ru-RU" sz="2000" u="sng" dirty="0"/>
            </a:br>
            <a:r>
              <a:rPr lang="ru-RU" sz="2000" dirty="0"/>
              <a:t>  1. </a:t>
            </a:r>
            <a:r>
              <a:rPr lang="ru-RU" dirty="0"/>
              <a:t>При </a:t>
            </a:r>
            <a:r>
              <a:rPr lang="ru-RU" dirty="0" err="1"/>
              <a:t>формулюванні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ОП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відкоригувати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регіональної</a:t>
            </a:r>
            <a:r>
              <a:rPr lang="ru-RU" dirty="0"/>
              <a:t> </a:t>
            </a:r>
            <a:r>
              <a:rPr lang="ru-RU" dirty="0" err="1"/>
              <a:t>специфіки</a:t>
            </a:r>
            <a:r>
              <a:rPr lang="ru-RU" dirty="0"/>
              <a:t>, </a:t>
            </a:r>
            <a:r>
              <a:rPr lang="ru-RU" dirty="0" err="1"/>
              <a:t>переконливою</a:t>
            </a:r>
            <a:r>
              <a:rPr lang="ru-RU" dirty="0"/>
              <a:t> </a:t>
            </a:r>
            <a:r>
              <a:rPr lang="ru-RU" dirty="0" err="1"/>
              <a:t>аргументацією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за </a:t>
            </a:r>
            <a:r>
              <a:rPr lang="ru-RU" dirty="0" err="1"/>
              <a:t>спеціальністю</a:t>
            </a:r>
            <a:r>
              <a:rPr lang="ru-RU" dirty="0"/>
              <a:t> 293 </a:t>
            </a:r>
            <a:r>
              <a:rPr lang="ru-RU" dirty="0" err="1"/>
              <a:t>Міжнародне</a:t>
            </a:r>
            <a:r>
              <a:rPr lang="ru-RU" dirty="0"/>
              <a:t> право, а не </a:t>
            </a:r>
            <a:r>
              <a:rPr lang="ru-RU" dirty="0" err="1"/>
              <a:t>правника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 </a:t>
            </a:r>
            <a:r>
              <a:rPr lang="ru-RU" dirty="0" err="1"/>
              <a:t>англійську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і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, </a:t>
            </a:r>
            <a:r>
              <a:rPr lang="ru-RU" dirty="0" err="1"/>
              <a:t>врахувати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аграрну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(</a:t>
            </a:r>
            <a:r>
              <a:rPr lang="ru-RU" dirty="0" err="1"/>
              <a:t>спеціалізацію</a:t>
            </a:r>
            <a:r>
              <a:rPr lang="ru-RU" dirty="0"/>
              <a:t>) ЗВО. </a:t>
            </a:r>
            <a:br>
              <a:rPr lang="ru-RU" dirty="0"/>
            </a:br>
            <a:r>
              <a:rPr lang="ru-RU" dirty="0"/>
              <a:t>    2. </a:t>
            </a:r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чіткіше</a:t>
            </a:r>
            <a:r>
              <a:rPr lang="ru-RU" dirty="0"/>
              <a:t>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, мети </a:t>
            </a:r>
            <a:r>
              <a:rPr lang="ru-RU" dirty="0" err="1"/>
              <a:t>даної</a:t>
            </a:r>
            <a:r>
              <a:rPr lang="ru-RU" dirty="0"/>
              <a:t> ОП </a:t>
            </a:r>
            <a:r>
              <a:rPr lang="ru-RU" dirty="0" err="1"/>
              <a:t>саме</a:t>
            </a:r>
            <a:r>
              <a:rPr lang="ru-RU" dirty="0"/>
              <a:t> з </a:t>
            </a:r>
            <a:r>
              <a:rPr lang="ru-RU" dirty="0" err="1"/>
              <a:t>місією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Сумського</a:t>
            </a:r>
            <a:r>
              <a:rPr lang="ru-RU" dirty="0"/>
              <a:t> НАУ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спрямованості</a:t>
            </a:r>
            <a:r>
              <a:rPr lang="ru-RU" dirty="0"/>
              <a:t> ЗВО. </a:t>
            </a:r>
            <a:br>
              <a:rPr lang="ru-RU" dirty="0"/>
            </a:br>
            <a:r>
              <a:rPr lang="ru-RU" dirty="0"/>
              <a:t>    3. </a:t>
            </a:r>
            <a:r>
              <a:rPr lang="ru-RU" dirty="0" err="1"/>
              <a:t>Дослухатись</a:t>
            </a:r>
            <a:r>
              <a:rPr lang="ru-RU" dirty="0"/>
              <a:t> до </a:t>
            </a:r>
            <a:r>
              <a:rPr lang="ru-RU" dirty="0" err="1"/>
              <a:t>рекомендацій</a:t>
            </a:r>
            <a:r>
              <a:rPr lang="ru-RU" dirty="0"/>
              <a:t> ЕГ,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видозміни</a:t>
            </a:r>
            <a:r>
              <a:rPr lang="ru-RU" dirty="0"/>
              <a:t> фокусу </a:t>
            </a:r>
            <a:r>
              <a:rPr lang="ru-RU" dirty="0" err="1"/>
              <a:t>даної</a:t>
            </a:r>
            <a:r>
              <a:rPr lang="ru-RU" dirty="0"/>
              <a:t> ОП,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 293 «</a:t>
            </a:r>
            <a:r>
              <a:rPr lang="ru-RU" dirty="0" err="1"/>
              <a:t>Міжнародне</a:t>
            </a:r>
            <a:r>
              <a:rPr lang="ru-RU" dirty="0"/>
              <a:t> право» до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29 «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». </a:t>
            </a:r>
            <a:br>
              <a:rPr lang="ru-RU" dirty="0"/>
            </a:br>
            <a:r>
              <a:rPr lang="ru-RU" dirty="0"/>
              <a:t>   4. </a:t>
            </a:r>
            <a:r>
              <a:rPr lang="ru-RU" dirty="0" err="1"/>
              <a:t>Дослухатись</a:t>
            </a:r>
            <a:r>
              <a:rPr lang="ru-RU" dirty="0"/>
              <a:t> до </a:t>
            </a:r>
            <a:r>
              <a:rPr lang="ru-RU" dirty="0" err="1"/>
              <a:t>рекомендацій</a:t>
            </a:r>
            <a:r>
              <a:rPr lang="ru-RU" dirty="0"/>
              <a:t> ЕГ,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ОП «</a:t>
            </a:r>
            <a:r>
              <a:rPr lang="ru-RU" dirty="0" err="1"/>
              <a:t>Міжнародне</a:t>
            </a:r>
            <a:r>
              <a:rPr lang="ru-RU" dirty="0"/>
              <a:t> право» СНАУ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зведене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до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доцільності</a:t>
            </a:r>
            <a:r>
              <a:rPr lang="ru-RU" dirty="0"/>
              <a:t> (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грантів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), а все таки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прослідковуватись</a:t>
            </a:r>
            <a:r>
              <a:rPr lang="ru-RU" dirty="0"/>
              <a:t> </a:t>
            </a:r>
            <a:r>
              <a:rPr lang="ru-RU" dirty="0" err="1"/>
              <a:t>суспільна</a:t>
            </a:r>
            <a:r>
              <a:rPr lang="ru-RU" dirty="0"/>
              <a:t> </a:t>
            </a:r>
            <a:r>
              <a:rPr lang="ru-RU" dirty="0" err="1"/>
              <a:t>місія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    5. </a:t>
            </a:r>
            <a:r>
              <a:rPr lang="ru-RU" dirty="0" err="1"/>
              <a:t>Суттєвого</a:t>
            </a:r>
            <a:r>
              <a:rPr lang="ru-RU" dirty="0"/>
              <a:t> </a:t>
            </a:r>
            <a:r>
              <a:rPr lang="ru-RU" dirty="0" err="1"/>
              <a:t>доопрацювання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ОП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та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виписування</a:t>
            </a:r>
            <a:r>
              <a:rPr lang="ru-RU" dirty="0"/>
              <a:t> ПРН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ОК та ФК. </a:t>
            </a:r>
            <a:r>
              <a:rPr lang="ru-RU" dirty="0" err="1"/>
              <a:t>Рекомендуємо</a:t>
            </a:r>
            <a:r>
              <a:rPr lang="ru-RU" dirty="0"/>
              <a:t> привести ОК у </a:t>
            </a:r>
            <a:r>
              <a:rPr lang="ru-RU" dirty="0" err="1"/>
              <a:t>відповідність</a:t>
            </a:r>
            <a:r>
              <a:rPr lang="ru-RU" dirty="0"/>
              <a:t> до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та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бакалавр. </a:t>
            </a:r>
            <a:br>
              <a:rPr lang="ru-RU" dirty="0"/>
            </a:br>
            <a:r>
              <a:rPr lang="ru-RU" dirty="0"/>
              <a:t>    6. </a:t>
            </a:r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розширити</a:t>
            </a:r>
            <a:r>
              <a:rPr lang="ru-RU" dirty="0"/>
              <a:t> коло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правничого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, а не </a:t>
            </a:r>
            <a:r>
              <a:rPr lang="ru-RU" dirty="0" err="1"/>
              <a:t>обмежуватись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суду, </a:t>
            </a:r>
            <a:r>
              <a:rPr lang="ru-RU" dirty="0" err="1"/>
              <a:t>юридичних</a:t>
            </a:r>
            <a:r>
              <a:rPr lang="ru-RU" dirty="0"/>
              <a:t>, </a:t>
            </a:r>
            <a:r>
              <a:rPr lang="ru-RU" dirty="0" err="1"/>
              <a:t>аудиторських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5518903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/>
              <a:t> 		</a:t>
            </a:r>
            <a:br>
              <a:rPr lang="en-US" b="1"/>
            </a:br>
            <a:r>
              <a:rPr lang="en-US" b="1"/>
              <a:t> 	</a:t>
            </a:r>
            <a:endParaRPr lang="uk-UA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9FF1BC-2765-4703-8A59-B9DB2E7D01D8}"/>
              </a:ext>
            </a:extLst>
          </p:cNvPr>
          <p:cNvSpPr/>
          <p:nvPr/>
        </p:nvSpPr>
        <p:spPr>
          <a:xfrm>
            <a:off x="256094" y="12700"/>
            <a:ext cx="11715947" cy="7186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/>
              <a:t>   </a:t>
            </a:r>
            <a:r>
              <a:rPr lang="ru-RU" sz="2400" b="1" dirty="0" err="1"/>
              <a:t>Рекомендації</a:t>
            </a:r>
            <a:r>
              <a:rPr lang="ru-RU" sz="2400" b="1" dirty="0"/>
              <a:t> та </a:t>
            </a:r>
            <a:r>
              <a:rPr lang="ru-RU" sz="2400" b="1" dirty="0" err="1"/>
              <a:t>зауваження</a:t>
            </a:r>
            <a:r>
              <a:rPr lang="ru-RU" sz="2400" b="1" dirty="0"/>
              <a:t> </a:t>
            </a:r>
            <a:r>
              <a:rPr lang="ru-RU" sz="2400" b="1" dirty="0" err="1"/>
              <a:t>експертів</a:t>
            </a:r>
            <a:r>
              <a:rPr lang="ru-RU" sz="2400" b="1" dirty="0"/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i="1" u="sng" dirty="0"/>
              <a:t>Критерій 6. </a:t>
            </a:r>
            <a:r>
              <a:rPr lang="ru-RU" sz="2000" i="1" u="sng" dirty="0" err="1"/>
              <a:t>Людські</a:t>
            </a:r>
            <a:r>
              <a:rPr lang="ru-RU" sz="2000" i="1" u="sng" dirty="0"/>
              <a:t> </a:t>
            </a:r>
            <a:r>
              <a:rPr lang="ru-RU" sz="2000" i="1" u="sng" dirty="0" err="1"/>
              <a:t>ресурси</a:t>
            </a:r>
            <a:r>
              <a:rPr lang="ru-RU" sz="2000" i="1" u="sng" dirty="0"/>
              <a:t> (</a:t>
            </a:r>
            <a:r>
              <a:rPr lang="ru-RU" sz="2000" i="1" u="sng" dirty="0" err="1"/>
              <a:t>Рівень</a:t>
            </a:r>
            <a:r>
              <a:rPr lang="ru-RU" sz="2000" i="1" u="sng" dirty="0"/>
              <a:t> Е)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i="1" u="sng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/>
              <a:t>  1.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підбору</a:t>
            </a:r>
            <a:r>
              <a:rPr lang="ru-RU" dirty="0"/>
              <a:t> </a:t>
            </a:r>
            <a:r>
              <a:rPr lang="ru-RU" dirty="0" err="1"/>
              <a:t>викладацького</a:t>
            </a:r>
            <a:r>
              <a:rPr lang="ru-RU" dirty="0"/>
              <a:t> складу з метою </a:t>
            </a:r>
            <a:r>
              <a:rPr lang="ru-RU" dirty="0" err="1"/>
              <a:t>залучення</a:t>
            </a:r>
            <a:r>
              <a:rPr lang="ru-RU" dirty="0"/>
              <a:t> до </a:t>
            </a:r>
            <a:r>
              <a:rPr lang="ru-RU" dirty="0" err="1"/>
              <a:t>реалізації</a:t>
            </a:r>
            <a:r>
              <a:rPr lang="ru-RU" dirty="0"/>
              <a:t> ОП у </a:t>
            </a:r>
            <a:r>
              <a:rPr lang="ru-RU" dirty="0" err="1"/>
              <a:t>відповідності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Порядку </a:t>
            </a:r>
            <a:r>
              <a:rPr lang="ru-RU" dirty="0" err="1"/>
              <a:t>проведення</a:t>
            </a:r>
            <a:r>
              <a:rPr lang="ru-RU" dirty="0"/>
              <a:t> конкурсного </a:t>
            </a:r>
            <a:r>
              <a:rPr lang="ru-RU" dirty="0" err="1"/>
              <a:t>відбору</a:t>
            </a:r>
            <a:r>
              <a:rPr lang="ru-RU" dirty="0"/>
              <a:t> при </a:t>
            </a:r>
            <a:r>
              <a:rPr lang="ru-RU" dirty="0" err="1"/>
              <a:t>заміщенні</a:t>
            </a:r>
            <a:r>
              <a:rPr lang="ru-RU" dirty="0"/>
              <a:t> </a:t>
            </a:r>
            <a:r>
              <a:rPr lang="ru-RU" dirty="0" err="1"/>
              <a:t>вакантних</a:t>
            </a:r>
            <a:r>
              <a:rPr lang="ru-RU" dirty="0"/>
              <a:t> посад </a:t>
            </a:r>
            <a:r>
              <a:rPr lang="ru-RU" dirty="0" err="1"/>
              <a:t>науково-педагогічних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укладання</a:t>
            </a:r>
            <a:r>
              <a:rPr lang="ru-RU" dirty="0"/>
              <a:t> з ними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(</a:t>
            </a:r>
            <a:r>
              <a:rPr lang="ru-RU" dirty="0" err="1"/>
              <a:t>контрактів</a:t>
            </a:r>
            <a:r>
              <a:rPr lang="ru-RU" dirty="0"/>
              <a:t>) </a:t>
            </a:r>
            <a:r>
              <a:rPr lang="en-US" dirty="0"/>
              <a:t>http://surl.li/kstx .</a:t>
            </a:r>
            <a:endParaRPr lang="uk-UA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 </a:t>
            </a:r>
            <a:r>
              <a:rPr lang="en-US" dirty="0"/>
              <a:t>2.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посилити</a:t>
            </a:r>
            <a:r>
              <a:rPr lang="ru-RU" dirty="0"/>
              <a:t> роботу з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викладацьких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 за </a:t>
            </a:r>
            <a:r>
              <a:rPr lang="ru-RU" dirty="0" err="1"/>
              <a:t>спеціальністю</a:t>
            </a:r>
            <a:r>
              <a:rPr lang="ru-RU" dirty="0"/>
              <a:t> 12.00.11 – </a:t>
            </a:r>
            <a:r>
              <a:rPr lang="ru-RU" dirty="0" err="1"/>
              <a:t>міжнародне</a:t>
            </a:r>
            <a:r>
              <a:rPr lang="ru-RU" dirty="0"/>
              <a:t> право.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/>
              <a:t>   3. До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за ОП на </a:t>
            </a:r>
            <a:r>
              <a:rPr lang="ru-RU" dirty="0" err="1"/>
              <a:t>регулярній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у </a:t>
            </a:r>
            <a:r>
              <a:rPr lang="ru-RU" dirty="0" err="1"/>
              <a:t>різноманітних</a:t>
            </a:r>
            <a:r>
              <a:rPr lang="ru-RU" dirty="0"/>
              <a:t> формах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роботодавців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яка прямо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опосередковано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права.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478776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i="1" dirty="0"/>
              <a:t> </a:t>
            </a:r>
            <a:endParaRPr lang="uk-UA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spcAft>
                <a:spcPts val="800"/>
              </a:spcAft>
            </a:pPr>
            <a:r>
              <a:rPr lang="en-US" b="1" dirty="0"/>
              <a:t> 		</a:t>
            </a:r>
            <a:br>
              <a:rPr lang="en-US" b="1" dirty="0"/>
            </a:br>
            <a:r>
              <a:rPr lang="en-US" b="1" dirty="0"/>
              <a:t> 	</a:t>
            </a:r>
            <a:endParaRPr lang="uk-UA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0FE67F-6678-436B-83A6-E91271FCAB2A}"/>
              </a:ext>
            </a:extLst>
          </p:cNvPr>
          <p:cNvSpPr/>
          <p:nvPr/>
        </p:nvSpPr>
        <p:spPr>
          <a:xfrm>
            <a:off x="84841" y="2270531"/>
            <a:ext cx="117552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FF0000"/>
                </a:solidFill>
              </a:rPr>
              <a:t>Забезпечення високопрофесійного викладання навчальних дисциплін провідними зарубіжними лекторами</a:t>
            </a:r>
            <a:r>
              <a:rPr lang="en-US" b="1" dirty="0"/>
              <a:t>.</a:t>
            </a:r>
            <a:r>
              <a:rPr lang="uk-UA" b="1" dirty="0"/>
              <a:t> </a:t>
            </a:r>
            <a:r>
              <a:rPr lang="uk-UA" i="1" dirty="0"/>
              <a:t>Зокрема, навчальний курс «Міжнародне право» для студентів спеціальності міжнародне право упродовж осіннього та весняного семестрів 2022-2023 </a:t>
            </a:r>
            <a:r>
              <a:rPr lang="uk-UA" i="1" dirty="0" err="1"/>
              <a:t>н.р</a:t>
            </a:r>
            <a:r>
              <a:rPr lang="uk-UA" i="1" dirty="0"/>
              <a:t>. викладається англійською мовою на платформі </a:t>
            </a:r>
            <a:r>
              <a:rPr lang="en-US" i="1" dirty="0"/>
              <a:t>Zoom </a:t>
            </a:r>
            <a:r>
              <a:rPr lang="uk-UA" i="1" dirty="0"/>
              <a:t>професором </a:t>
            </a:r>
            <a:r>
              <a:rPr lang="en-US" i="1" dirty="0"/>
              <a:t>Kutluhan Bozkurt (International law Department, Law Faculty, Istanbul </a:t>
            </a:r>
            <a:r>
              <a:rPr lang="en-US" i="1" dirty="0" err="1"/>
              <a:t>Gedik</a:t>
            </a:r>
            <a:r>
              <a:rPr lang="en-US" i="1" dirty="0"/>
              <a:t> University)</a:t>
            </a:r>
            <a:r>
              <a:rPr lang="uk-UA" i="1" dirty="0"/>
              <a:t>. Узгоджене питання щодо працевлаштування професора </a:t>
            </a:r>
            <a:r>
              <a:rPr lang="uk-UA" i="1" dirty="0" err="1"/>
              <a:t>Бозкурта</a:t>
            </a:r>
            <a:r>
              <a:rPr lang="uk-UA" i="1" dirty="0"/>
              <a:t> на кафедрі міжнародних відносин на 2023-2024н.р.</a:t>
            </a:r>
          </a:p>
          <a:p>
            <a:pPr marL="285750" indent="-285750" algn="just">
              <a:buFontTx/>
              <a:buChar char="-"/>
            </a:pPr>
            <a:endParaRPr lang="uk-UA" i="1" dirty="0"/>
          </a:p>
          <a:p>
            <a:pPr marL="285750" indent="-285750" algn="just">
              <a:buFontTx/>
              <a:buChar char="-"/>
            </a:pPr>
            <a:r>
              <a:rPr lang="uk-UA" b="1" dirty="0">
                <a:solidFill>
                  <a:srgbClr val="FF0000"/>
                </a:solidFill>
              </a:rPr>
              <a:t>Співпраця кафедри міжнародних відносин СНАУ із професором </a:t>
            </a:r>
            <a:r>
              <a:rPr lang="en-US" b="1" dirty="0">
                <a:solidFill>
                  <a:srgbClr val="FF0000"/>
                </a:solidFill>
              </a:rPr>
              <a:t>Kutluhan Bozkurt </a:t>
            </a:r>
            <a:r>
              <a:rPr lang="uk-UA" b="1" dirty="0">
                <a:solidFill>
                  <a:srgbClr val="FF0000"/>
                </a:solidFill>
              </a:rPr>
              <a:t>знайшла відображення у спільних наукових публікаціях, зокрема 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тих, що індексуються науко метричною базою даних </a:t>
            </a:r>
            <a:r>
              <a:rPr lang="en-US" b="1" dirty="0">
                <a:solidFill>
                  <a:srgbClr val="FF0000"/>
                </a:solidFill>
              </a:rPr>
              <a:t>Scopus</a:t>
            </a:r>
            <a:r>
              <a:rPr lang="en-US" b="1" i="1" dirty="0">
                <a:solidFill>
                  <a:srgbClr val="FF0000"/>
                </a:solidFill>
              </a:rPr>
              <a:t>. </a:t>
            </a:r>
            <a:r>
              <a:rPr lang="uk-UA" dirty="0"/>
              <a:t>Зокрема: </a:t>
            </a:r>
            <a:r>
              <a:rPr lang="en-US" dirty="0"/>
              <a:t>Volodymyr </a:t>
            </a:r>
            <a:r>
              <a:rPr lang="en-US" dirty="0" err="1"/>
              <a:t>Ladyka</a:t>
            </a:r>
            <a:r>
              <a:rPr lang="en-US" dirty="0"/>
              <a:t>, Mykola </a:t>
            </a:r>
            <a:r>
              <a:rPr lang="en-US" dirty="0" err="1"/>
              <a:t>Kurylo</a:t>
            </a:r>
            <a:r>
              <a:rPr lang="en-US" dirty="0"/>
              <a:t>, Kutluhan Bozkurt, Alyona </a:t>
            </a:r>
            <a:r>
              <a:rPr lang="en-US" dirty="0" err="1"/>
              <a:t>Klochko</a:t>
            </a:r>
            <a:r>
              <a:rPr lang="en-US" dirty="0"/>
              <a:t> and </a:t>
            </a:r>
            <a:r>
              <a:rPr lang="en-US" dirty="0" err="1"/>
              <a:t>Svitlana</a:t>
            </a:r>
            <a:r>
              <a:rPr lang="en-US" dirty="0"/>
              <a:t> </a:t>
            </a:r>
            <a:r>
              <a:rPr lang="en-US" dirty="0" err="1"/>
              <a:t>Zapara</a:t>
            </a:r>
            <a:r>
              <a:rPr lang="en-US" dirty="0"/>
              <a:t> (2022). Directions and risks of legal rights enforcement by territorial communities after the opening of the agricultural land market in Ukraine. Problems and Perspectives in Management, 20(2), 291-301. doi:10.21511/ppm.20(2).2022.24</a:t>
            </a:r>
          </a:p>
          <a:p>
            <a:endParaRPr lang="uk-UA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F2776B-1AE0-4E6E-AE46-D7B70767A083}"/>
              </a:ext>
            </a:extLst>
          </p:cNvPr>
          <p:cNvSpPr/>
          <p:nvPr/>
        </p:nvSpPr>
        <p:spPr>
          <a:xfrm>
            <a:off x="216032" y="297696"/>
            <a:ext cx="11323162" cy="960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2060"/>
                </a:solidFill>
              </a:rPr>
              <a:t>У </a:t>
            </a:r>
            <a:r>
              <a:rPr lang="ru-RU" b="1" dirty="0" err="1">
                <a:solidFill>
                  <a:srgbClr val="002060"/>
                </a:solidFill>
              </a:rPr>
              <a:t>період</a:t>
            </a:r>
            <a:r>
              <a:rPr lang="ru-RU" b="1" dirty="0">
                <a:solidFill>
                  <a:srgbClr val="002060"/>
                </a:solidFill>
              </a:rPr>
              <a:t> з </a:t>
            </a:r>
            <a:r>
              <a:rPr lang="ru-RU" b="1" dirty="0" err="1">
                <a:solidFill>
                  <a:srgbClr val="002060"/>
                </a:solidFill>
              </a:rPr>
              <a:t>квітня</a:t>
            </a:r>
            <a:r>
              <a:rPr lang="ru-RU" b="1" dirty="0">
                <a:solidFill>
                  <a:srgbClr val="002060"/>
                </a:solidFill>
              </a:rPr>
              <a:t> по листопад 2023р. кафедрою </a:t>
            </a:r>
            <a:r>
              <a:rPr lang="ru-RU" b="1" dirty="0" err="1">
                <a:solidFill>
                  <a:srgbClr val="002060"/>
                </a:solidFill>
              </a:rPr>
              <a:t>міжнародних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відносин</a:t>
            </a:r>
            <a:r>
              <a:rPr lang="ru-RU" b="1" dirty="0">
                <a:solidFill>
                  <a:srgbClr val="002060"/>
                </a:solidFill>
              </a:rPr>
              <a:t> СНАУ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проведено роботу, </a:t>
            </a:r>
            <a:r>
              <a:rPr lang="ru-RU" b="1" dirty="0" err="1">
                <a:solidFill>
                  <a:srgbClr val="002060"/>
                </a:solidFill>
              </a:rPr>
              <a:t>спрямовану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посилення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якості</a:t>
            </a:r>
            <a:r>
              <a:rPr lang="ru-RU" b="1" dirty="0">
                <a:solidFill>
                  <a:srgbClr val="002060"/>
                </a:solidFill>
              </a:rPr>
              <a:t> ОП 293 «</a:t>
            </a:r>
            <a:r>
              <a:rPr lang="ru-RU" b="1" dirty="0" err="1">
                <a:solidFill>
                  <a:srgbClr val="002060"/>
                </a:solidFill>
              </a:rPr>
              <a:t>Міжнародне</a:t>
            </a:r>
            <a:r>
              <a:rPr lang="ru-RU" b="1" dirty="0">
                <a:solidFill>
                  <a:srgbClr val="002060"/>
                </a:solidFill>
              </a:rPr>
              <a:t> право» з </a:t>
            </a:r>
            <a:r>
              <a:rPr lang="ru-RU" b="1" dirty="0" err="1">
                <a:solidFill>
                  <a:srgbClr val="002060"/>
                </a:solidFill>
              </a:rPr>
              <a:t>урахуванням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зауважень</a:t>
            </a:r>
            <a:r>
              <a:rPr lang="ru-RU" b="1" dirty="0">
                <a:solidFill>
                  <a:srgbClr val="002060"/>
                </a:solidFill>
              </a:rPr>
              <a:t> та </a:t>
            </a:r>
            <a:r>
              <a:rPr lang="ru-RU" b="1" dirty="0" err="1">
                <a:solidFill>
                  <a:srgbClr val="002060"/>
                </a:solidFill>
              </a:rPr>
              <a:t>рекомендацій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зазначених</a:t>
            </a:r>
            <a:r>
              <a:rPr lang="ru-RU" b="1" dirty="0">
                <a:solidFill>
                  <a:srgbClr val="002060"/>
                </a:solidFill>
              </a:rPr>
              <a:t> у </a:t>
            </a:r>
            <a:r>
              <a:rPr lang="ru-RU" b="1" dirty="0" err="1">
                <a:solidFill>
                  <a:srgbClr val="002060"/>
                </a:solidFill>
              </a:rPr>
              <a:t>експертному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висновку</a:t>
            </a:r>
            <a:r>
              <a:rPr lang="ru-RU" b="1" dirty="0">
                <a:solidFill>
                  <a:srgbClr val="002060"/>
                </a:solidFill>
              </a:rPr>
              <a:t>      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18291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1377</Words>
  <Application>Microsoft Office PowerPoint</Application>
  <PresentationFormat>Широкий екран</PresentationFormat>
  <Paragraphs>123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Презентація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Тopic 6. CRIMINAL OFFENSES AGAINST ELECTORAL, LABOR AND OTHER PERSONAL RIGHTS AND FREEDOMS OF THE HUMAN BEING AND THE CITIZEN</dc:title>
  <dc:creator>Алена</dc:creator>
  <cp:lastModifiedBy>User</cp:lastModifiedBy>
  <cp:revision>162</cp:revision>
  <dcterms:created xsi:type="dcterms:W3CDTF">2019-11-22T08:36:28Z</dcterms:created>
  <dcterms:modified xsi:type="dcterms:W3CDTF">2023-05-25T08:29:28Z</dcterms:modified>
</cp:coreProperties>
</file>