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7"/>
  </p:notesMasterIdLst>
  <p:sldIdLst>
    <p:sldId id="287" r:id="rId2"/>
    <p:sldId id="325" r:id="rId3"/>
    <p:sldId id="326" r:id="rId4"/>
    <p:sldId id="327" r:id="rId5"/>
    <p:sldId id="328" r:id="rId6"/>
    <p:sldId id="330" r:id="rId7"/>
    <p:sldId id="331" r:id="rId8"/>
    <p:sldId id="333" r:id="rId9"/>
    <p:sldId id="332" r:id="rId10"/>
    <p:sldId id="334" r:id="rId11"/>
    <p:sldId id="335" r:id="rId12"/>
    <p:sldId id="336" r:id="rId13"/>
    <p:sldId id="337" r:id="rId14"/>
    <p:sldId id="338" r:id="rId15"/>
    <p:sldId id="339"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00"/>
    <a:srgbClr val="00CC66"/>
    <a:srgbClr val="E1F2BC"/>
    <a:srgbClr val="9DD129"/>
    <a:srgbClr val="BBE165"/>
    <a:srgbClr val="CAE888"/>
    <a:srgbClr val="03EF68"/>
    <a:srgbClr val="00CC00"/>
    <a:srgbClr val="10FC75"/>
    <a:srgbClr val="03E56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5" d="100"/>
          <a:sy n="75" d="100"/>
        </p:scale>
        <p:origin x="1594" y="6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FD683A9-A341-4777-AF4F-5385F2929493}" type="datetimeFigureOut">
              <a:rPr lang="ru-RU" smtClean="0"/>
              <a:t>25.12.2023</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A0890D7-ACBF-4B25-A0EB-32BB1E3F449B}" type="slidenum">
              <a:rPr lang="ru-RU" smtClean="0"/>
              <a:t>‹№›</a:t>
            </a:fld>
            <a:endParaRPr lang="ru-RU"/>
          </a:p>
        </p:txBody>
      </p:sp>
    </p:spTree>
    <p:extLst>
      <p:ext uri="{BB962C8B-B14F-4D97-AF65-F5344CB8AC3E}">
        <p14:creationId xmlns:p14="http://schemas.microsoft.com/office/powerpoint/2010/main" val="5126761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AA0890D7-ACBF-4B25-A0EB-32BB1E3F449B}" type="slidenum">
              <a:rPr lang="ru-RU" smtClean="0"/>
              <a:t>1</a:t>
            </a:fld>
            <a:endParaRPr lang="ru-RU"/>
          </a:p>
        </p:txBody>
      </p:sp>
    </p:spTree>
    <p:extLst>
      <p:ext uri="{BB962C8B-B14F-4D97-AF65-F5344CB8AC3E}">
        <p14:creationId xmlns:p14="http://schemas.microsoft.com/office/powerpoint/2010/main" val="40741809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AA0890D7-ACBF-4B25-A0EB-32BB1E3F449B}" type="slidenum">
              <a:rPr lang="ru-RU" smtClean="0"/>
              <a:t>10</a:t>
            </a:fld>
            <a:endParaRPr lang="ru-RU"/>
          </a:p>
        </p:txBody>
      </p:sp>
    </p:spTree>
    <p:extLst>
      <p:ext uri="{BB962C8B-B14F-4D97-AF65-F5344CB8AC3E}">
        <p14:creationId xmlns:p14="http://schemas.microsoft.com/office/powerpoint/2010/main" val="38978957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AA0890D7-ACBF-4B25-A0EB-32BB1E3F449B}" type="slidenum">
              <a:rPr lang="ru-RU" smtClean="0"/>
              <a:t>11</a:t>
            </a:fld>
            <a:endParaRPr lang="ru-RU"/>
          </a:p>
        </p:txBody>
      </p:sp>
    </p:spTree>
    <p:extLst>
      <p:ext uri="{BB962C8B-B14F-4D97-AF65-F5344CB8AC3E}">
        <p14:creationId xmlns:p14="http://schemas.microsoft.com/office/powerpoint/2010/main" val="370821119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AA0890D7-ACBF-4B25-A0EB-32BB1E3F449B}" type="slidenum">
              <a:rPr lang="ru-RU" smtClean="0"/>
              <a:t>12</a:t>
            </a:fld>
            <a:endParaRPr lang="ru-RU"/>
          </a:p>
        </p:txBody>
      </p:sp>
    </p:spTree>
    <p:extLst>
      <p:ext uri="{BB962C8B-B14F-4D97-AF65-F5344CB8AC3E}">
        <p14:creationId xmlns:p14="http://schemas.microsoft.com/office/powerpoint/2010/main" val="395857292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AA0890D7-ACBF-4B25-A0EB-32BB1E3F449B}" type="slidenum">
              <a:rPr lang="ru-RU" smtClean="0"/>
              <a:t>13</a:t>
            </a:fld>
            <a:endParaRPr lang="ru-RU"/>
          </a:p>
        </p:txBody>
      </p:sp>
    </p:spTree>
    <p:extLst>
      <p:ext uri="{BB962C8B-B14F-4D97-AF65-F5344CB8AC3E}">
        <p14:creationId xmlns:p14="http://schemas.microsoft.com/office/powerpoint/2010/main" val="316674946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AA0890D7-ACBF-4B25-A0EB-32BB1E3F449B}" type="slidenum">
              <a:rPr lang="ru-RU" smtClean="0"/>
              <a:t>14</a:t>
            </a:fld>
            <a:endParaRPr lang="ru-RU"/>
          </a:p>
        </p:txBody>
      </p:sp>
    </p:spTree>
    <p:extLst>
      <p:ext uri="{BB962C8B-B14F-4D97-AF65-F5344CB8AC3E}">
        <p14:creationId xmlns:p14="http://schemas.microsoft.com/office/powerpoint/2010/main" val="270911003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AA0890D7-ACBF-4B25-A0EB-32BB1E3F449B}" type="slidenum">
              <a:rPr lang="ru-RU" smtClean="0"/>
              <a:t>15</a:t>
            </a:fld>
            <a:endParaRPr lang="ru-RU"/>
          </a:p>
        </p:txBody>
      </p:sp>
    </p:spTree>
    <p:extLst>
      <p:ext uri="{BB962C8B-B14F-4D97-AF65-F5344CB8AC3E}">
        <p14:creationId xmlns:p14="http://schemas.microsoft.com/office/powerpoint/2010/main" val="25569813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AA0890D7-ACBF-4B25-A0EB-32BB1E3F449B}" type="slidenum">
              <a:rPr lang="ru-RU" smtClean="0"/>
              <a:t>2</a:t>
            </a:fld>
            <a:endParaRPr lang="ru-RU"/>
          </a:p>
        </p:txBody>
      </p:sp>
    </p:spTree>
    <p:extLst>
      <p:ext uri="{BB962C8B-B14F-4D97-AF65-F5344CB8AC3E}">
        <p14:creationId xmlns:p14="http://schemas.microsoft.com/office/powerpoint/2010/main" val="11993880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AA0890D7-ACBF-4B25-A0EB-32BB1E3F449B}" type="slidenum">
              <a:rPr lang="ru-RU" smtClean="0"/>
              <a:t>3</a:t>
            </a:fld>
            <a:endParaRPr lang="ru-RU"/>
          </a:p>
        </p:txBody>
      </p:sp>
    </p:spTree>
    <p:extLst>
      <p:ext uri="{BB962C8B-B14F-4D97-AF65-F5344CB8AC3E}">
        <p14:creationId xmlns:p14="http://schemas.microsoft.com/office/powerpoint/2010/main" val="41863283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AA0890D7-ACBF-4B25-A0EB-32BB1E3F449B}" type="slidenum">
              <a:rPr lang="ru-RU" smtClean="0"/>
              <a:t>4</a:t>
            </a:fld>
            <a:endParaRPr lang="ru-RU"/>
          </a:p>
        </p:txBody>
      </p:sp>
    </p:spTree>
    <p:extLst>
      <p:ext uri="{BB962C8B-B14F-4D97-AF65-F5344CB8AC3E}">
        <p14:creationId xmlns:p14="http://schemas.microsoft.com/office/powerpoint/2010/main" val="38605883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AA0890D7-ACBF-4B25-A0EB-32BB1E3F449B}" type="slidenum">
              <a:rPr lang="ru-RU" smtClean="0"/>
              <a:t>5</a:t>
            </a:fld>
            <a:endParaRPr lang="ru-RU"/>
          </a:p>
        </p:txBody>
      </p:sp>
    </p:spTree>
    <p:extLst>
      <p:ext uri="{BB962C8B-B14F-4D97-AF65-F5344CB8AC3E}">
        <p14:creationId xmlns:p14="http://schemas.microsoft.com/office/powerpoint/2010/main" val="39214862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AA0890D7-ACBF-4B25-A0EB-32BB1E3F449B}" type="slidenum">
              <a:rPr lang="ru-RU" smtClean="0"/>
              <a:t>6</a:t>
            </a:fld>
            <a:endParaRPr lang="ru-RU"/>
          </a:p>
        </p:txBody>
      </p:sp>
    </p:spTree>
    <p:extLst>
      <p:ext uri="{BB962C8B-B14F-4D97-AF65-F5344CB8AC3E}">
        <p14:creationId xmlns:p14="http://schemas.microsoft.com/office/powerpoint/2010/main" val="36311297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AA0890D7-ACBF-4B25-A0EB-32BB1E3F449B}" type="slidenum">
              <a:rPr lang="ru-RU" smtClean="0"/>
              <a:t>7</a:t>
            </a:fld>
            <a:endParaRPr lang="ru-RU"/>
          </a:p>
        </p:txBody>
      </p:sp>
    </p:spTree>
    <p:extLst>
      <p:ext uri="{BB962C8B-B14F-4D97-AF65-F5344CB8AC3E}">
        <p14:creationId xmlns:p14="http://schemas.microsoft.com/office/powerpoint/2010/main" val="14330784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AA0890D7-ACBF-4B25-A0EB-32BB1E3F449B}" type="slidenum">
              <a:rPr lang="ru-RU" smtClean="0"/>
              <a:t>8</a:t>
            </a:fld>
            <a:endParaRPr lang="ru-RU"/>
          </a:p>
        </p:txBody>
      </p:sp>
    </p:spTree>
    <p:extLst>
      <p:ext uri="{BB962C8B-B14F-4D97-AF65-F5344CB8AC3E}">
        <p14:creationId xmlns:p14="http://schemas.microsoft.com/office/powerpoint/2010/main" val="25215293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AA0890D7-ACBF-4B25-A0EB-32BB1E3F449B}" type="slidenum">
              <a:rPr lang="ru-RU" smtClean="0"/>
              <a:t>9</a:t>
            </a:fld>
            <a:endParaRPr lang="ru-RU"/>
          </a:p>
        </p:txBody>
      </p:sp>
    </p:spTree>
    <p:extLst>
      <p:ext uri="{BB962C8B-B14F-4D97-AF65-F5344CB8AC3E}">
        <p14:creationId xmlns:p14="http://schemas.microsoft.com/office/powerpoint/2010/main" val="31192320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ий слайд">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uk-UA"/>
              <a:t>Клацніть, щоб редагувати стиль зразка заголовка</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uk-UA"/>
              <a:t>Клацніть, щоб редагувати стиль зразка підзаголовка</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25.12.2023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29062247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Назва та підпис">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B4C71EC6-210F-42DE-9C53-41977AD35B3D}" type="datetimeFigureOut">
              <a:rPr lang="ru-RU" smtClean="0"/>
              <a:t>25.12.2023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25003803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з підписом">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uk-UA"/>
              <a:t>Клацніть, щоб редагувати стиль зразка заголовка</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uk-UA"/>
              <a:t>Клацніть, щоб відредагувати стилі зразків тексту</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B4C71EC6-210F-42DE-9C53-41977AD35B3D}" type="datetimeFigureOut">
              <a:rPr lang="ru-RU" smtClean="0"/>
              <a:t>25.12.2023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5310272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ка назви">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B4C71EC6-210F-42DE-9C53-41977AD35B3D}" type="datetimeFigureOut">
              <a:rPr lang="ru-RU" smtClean="0"/>
              <a:t>25.12.2023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15768282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ка назви цитати">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uk-UA"/>
              <a:t>Клацніть, щоб редагувати стиль зразка заголовка</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uk-UA"/>
              <a:t>Клацніть, щоб відредагувати стилі зразків тексту</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B4C71EC6-210F-42DE-9C53-41977AD35B3D}" type="datetimeFigureOut">
              <a:rPr lang="ru-RU" smtClean="0"/>
              <a:t>25.12.2023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0649114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Істина/хибність">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uk-UA"/>
              <a:t>Клацніть, щоб редагувати стиль зразка заголовка</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uk-UA"/>
              <a:t>Клацніть, щоб відредагувати стилі зразків тексту</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B4C71EC6-210F-42DE-9C53-41977AD35B3D}" type="datetimeFigureOut">
              <a:rPr lang="ru-RU" smtClean="0"/>
              <a:t>25.12.2023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171486819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Vertical Text Placeholder 2"/>
          <p:cNvSpPr>
            <a:spLocks noGrp="1"/>
          </p:cNvSpPr>
          <p:nvPr>
            <p:ph type="body" orient="vert" idx="1"/>
          </p:nvPr>
        </p:nvSpPr>
        <p:spPr/>
        <p:txBody>
          <a:bodyPr vert="eaVert"/>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25.12.2023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31658946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uk-UA"/>
              <a:t>Клацніть, щоб редагувати стиль зразка заголовка</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25.12.2023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2443013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Назва та вмі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Content Placeholder 2"/>
          <p:cNvSpPr>
            <a:spLocks noGrp="1"/>
          </p:cNvSpPr>
          <p:nvPr>
            <p:ph idx="1"/>
          </p:nvPr>
        </p:nvSpPr>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25.12.2023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37634602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Назва розділу">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B4C71EC6-210F-42DE-9C53-41977AD35B3D}" type="datetimeFigureOut">
              <a:rPr lang="ru-RU" smtClean="0"/>
              <a:t>25.12.2023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21128677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uk-UA"/>
              <a:t>Клацніть, щоб редагувати стиль зразка заголовка</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5" name="Date Placeholder 4"/>
          <p:cNvSpPr>
            <a:spLocks noGrp="1"/>
          </p:cNvSpPr>
          <p:nvPr>
            <p:ph type="dt" sz="half" idx="10"/>
          </p:nvPr>
        </p:nvSpPr>
        <p:spPr/>
        <p:txBody>
          <a:bodyPr/>
          <a:lstStyle/>
          <a:p>
            <a:fld id="{B4C71EC6-210F-42DE-9C53-41977AD35B3D}" type="datetimeFigureOut">
              <a:rPr lang="ru-RU" smtClean="0"/>
              <a:t>25.12.2023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19443381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7" name="Date Placeholder 6"/>
          <p:cNvSpPr>
            <a:spLocks noGrp="1"/>
          </p:cNvSpPr>
          <p:nvPr>
            <p:ph type="dt" sz="half" idx="10"/>
          </p:nvPr>
        </p:nvSpPr>
        <p:spPr/>
        <p:txBody>
          <a:bodyPr/>
          <a:lstStyle/>
          <a:p>
            <a:fld id="{B4C71EC6-210F-42DE-9C53-41977AD35B3D}" type="datetimeFigureOut">
              <a:rPr lang="ru-RU" smtClean="0"/>
              <a:t>25.12.2023</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18501907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uk-UA"/>
              <a:t>Клацніть, щоб редагувати стиль зразка заголовка</a:t>
            </a:r>
            <a:endParaRPr lang="en-US" dirty="0"/>
          </a:p>
        </p:txBody>
      </p:sp>
      <p:sp>
        <p:nvSpPr>
          <p:cNvPr id="3" name="Date Placeholder 2"/>
          <p:cNvSpPr>
            <a:spLocks noGrp="1"/>
          </p:cNvSpPr>
          <p:nvPr>
            <p:ph type="dt" sz="half" idx="10"/>
          </p:nvPr>
        </p:nvSpPr>
        <p:spPr/>
        <p:txBody>
          <a:bodyPr/>
          <a:lstStyle/>
          <a:p>
            <a:fld id="{B4C71EC6-210F-42DE-9C53-41977AD35B3D}" type="datetimeFigureOut">
              <a:rPr lang="ru-RU" smtClean="0"/>
              <a:t>25.12.2023</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40051086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C71EC6-210F-42DE-9C53-41977AD35B3D}" type="datetimeFigureOut">
              <a:rPr lang="ru-RU" smtClean="0"/>
              <a:t>25.12.2023</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37686821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Вміст і підпис">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uk-UA"/>
              <a:t>Клацніть, щоб редагувати стиль зразка заголовка</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B4C71EC6-210F-42DE-9C53-41977AD35B3D}" type="datetimeFigureOut">
              <a:rPr lang="ru-RU" smtClean="0"/>
              <a:t>25.12.2023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33397202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і підпис">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uk-UA"/>
              <a:t>Клацніть, щоб редагувати стиль зразка заголовка</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uk-UA"/>
              <a:t>Клацніть піктограму, щоб додати зображення</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B4C71EC6-210F-42DE-9C53-41977AD35B3D}" type="datetimeFigureOut">
              <a:rPr lang="ru-RU" smtClean="0"/>
              <a:t>25.12.2023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18882049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4C71EC6-210F-42DE-9C53-41977AD35B3D}" type="datetimeFigureOut">
              <a:rPr lang="ru-RU" smtClean="0"/>
              <a:t>25.12.2023</a:t>
            </a:fld>
            <a:endParaRPr lang="ru-RU"/>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B19B0651-EE4F-4900-A07F-96A6BFA9D0F0}" type="slidenum">
              <a:rPr lang="ru-RU" smtClean="0"/>
              <a:t>‹№›</a:t>
            </a:fld>
            <a:endParaRPr lang="ru-RU"/>
          </a:p>
        </p:txBody>
      </p:sp>
    </p:spTree>
    <p:extLst>
      <p:ext uri="{BB962C8B-B14F-4D97-AF65-F5344CB8AC3E}">
        <p14:creationId xmlns:p14="http://schemas.microsoft.com/office/powerpoint/2010/main" val="339321692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 id="2147483697" r:id="rId13"/>
    <p:sldLayoutId id="2147483698" r:id="rId14"/>
    <p:sldLayoutId id="2147483699" r:id="rId15"/>
    <p:sldLayoutId id="2147483700"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Рисунок 13">
            <a:extLst>
              <a:ext uri="{FF2B5EF4-FFF2-40B4-BE49-F238E27FC236}">
                <a16:creationId xmlns:a16="http://schemas.microsoft.com/office/drawing/2014/main" id="{10DB9945-89AA-4729-A090-B6DE455F5BB0}"/>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595152" y="57203"/>
            <a:ext cx="1418084" cy="1560469"/>
          </a:xfrm>
          <a:prstGeom prst="rect">
            <a:avLst/>
          </a:prstGeom>
          <a:solidFill>
            <a:schemeClr val="bg1"/>
          </a:solidFill>
          <a:ln>
            <a:noFill/>
          </a:ln>
        </p:spPr>
      </p:pic>
      <p:sp>
        <p:nvSpPr>
          <p:cNvPr id="4" name="Заголовок 1">
            <a:extLst>
              <a:ext uri="{FF2B5EF4-FFF2-40B4-BE49-F238E27FC236}">
                <a16:creationId xmlns:a16="http://schemas.microsoft.com/office/drawing/2014/main" id="{CA067AFC-041D-63F5-0160-1B1A2782EB73}"/>
              </a:ext>
            </a:extLst>
          </p:cNvPr>
          <p:cNvSpPr txBox="1">
            <a:spLocks/>
          </p:cNvSpPr>
          <p:nvPr/>
        </p:nvSpPr>
        <p:spPr>
          <a:xfrm>
            <a:off x="395536" y="332656"/>
            <a:ext cx="7128792" cy="3257053"/>
          </a:xfrm>
          <a:prstGeom prst="rect">
            <a:avLst/>
          </a:prstGeom>
        </p:spPr>
        <p:txBody>
          <a:bodyPr vert="horz" lIns="91440" tIns="45720" rIns="91440" bIns="45720" rtlCol="0" anchor="t">
            <a:normAutofit fontScale="90000"/>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lnSpc>
                <a:spcPct val="107000"/>
              </a:lnSpc>
              <a:spcAft>
                <a:spcPts val="800"/>
              </a:spcAft>
            </a:pPr>
            <a:r>
              <a:rPr lang="ru-UA" sz="3200" b="1" dirty="0">
                <a:solidFill>
                  <a:schemeClr val="accent2">
                    <a:lumMod val="75000"/>
                  </a:schemeClr>
                </a:solidFill>
                <a:latin typeface="Times New Roman" panose="02020603050405020304" pitchFamily="18" charset="0"/>
                <a:ea typeface="Calibri" panose="020F0502020204030204" pitchFamily="34" charset="0"/>
                <a:cs typeface="Times New Roman" panose="02020603050405020304" pitchFamily="18" charset="0"/>
              </a:rPr>
              <a:t>АНАЛ</a:t>
            </a:r>
            <a:r>
              <a:rPr lang="uk-UA" sz="3200" b="1" dirty="0">
                <a:solidFill>
                  <a:schemeClr val="accent2">
                    <a:lumMod val="75000"/>
                  </a:schemeClr>
                </a:solidFill>
                <a:latin typeface="Times New Roman" panose="02020603050405020304" pitchFamily="18" charset="0"/>
                <a:ea typeface="Calibri" panose="020F0502020204030204" pitchFamily="34" charset="0"/>
                <a:cs typeface="Times New Roman" panose="02020603050405020304" pitchFamily="18" charset="0"/>
              </a:rPr>
              <a:t>І</a:t>
            </a:r>
            <a:r>
              <a:rPr lang="ru-UA" sz="3200" b="1" dirty="0">
                <a:solidFill>
                  <a:schemeClr val="accent2">
                    <a:lumMod val="75000"/>
                  </a:schemeClr>
                </a:solidFill>
                <a:latin typeface="Times New Roman" panose="02020603050405020304" pitchFamily="18" charset="0"/>
                <a:ea typeface="Calibri" panose="020F0502020204030204" pitchFamily="34" charset="0"/>
                <a:cs typeface="Times New Roman" panose="02020603050405020304" pitchFamily="18" charset="0"/>
              </a:rPr>
              <a:t>ТИЧНИЙ ЗВІТ</a:t>
            </a:r>
            <a:r>
              <a:rPr lang="ru-UA" sz="3200" dirty="0">
                <a:solidFill>
                  <a:schemeClr val="accent2">
                    <a:lumMod val="75000"/>
                  </a:schemeClr>
                </a:solidFill>
                <a:latin typeface="Calibri" panose="020F0502020204030204" pitchFamily="34" charset="0"/>
                <a:ea typeface="Calibri" panose="020F0502020204030204" pitchFamily="34" charset="0"/>
                <a:cs typeface="Times New Roman" panose="02020603050405020304" pitchFamily="18" charset="0"/>
              </a:rPr>
              <a:t/>
            </a:r>
            <a:br>
              <a:rPr lang="ru-UA" sz="3200" dirty="0">
                <a:solidFill>
                  <a:schemeClr val="accent2">
                    <a:lumMod val="75000"/>
                  </a:schemeClr>
                </a:solidFill>
                <a:latin typeface="Calibri" panose="020F0502020204030204" pitchFamily="34" charset="0"/>
                <a:ea typeface="Calibri" panose="020F0502020204030204" pitchFamily="34" charset="0"/>
                <a:cs typeface="Times New Roman" panose="02020603050405020304" pitchFamily="18" charset="0"/>
              </a:rPr>
            </a:br>
            <a:r>
              <a:rPr lang="uk-UA" sz="3200" b="1" dirty="0">
                <a:solidFill>
                  <a:schemeClr val="accent2">
                    <a:lumMod val="75000"/>
                  </a:schemeClr>
                </a:solidFill>
                <a:latin typeface="Times New Roman" panose="02020603050405020304" pitchFamily="18" charset="0"/>
                <a:ea typeface="Calibri" panose="020F0502020204030204" pitchFamily="34" charset="0"/>
                <a:cs typeface="Times New Roman" panose="02020603050405020304" pitchFamily="18" charset="0"/>
              </a:rPr>
              <a:t>ЩОДО ПІДГОТОВКИ ДО АКРЕДИТАЦІЇ </a:t>
            </a:r>
          </a:p>
          <a:p>
            <a:pPr algn="ctr">
              <a:lnSpc>
                <a:spcPct val="107000"/>
              </a:lnSpc>
              <a:spcAft>
                <a:spcPts val="800"/>
              </a:spcAft>
            </a:pPr>
            <a:r>
              <a:rPr lang="uk-UA" sz="3200" b="1" dirty="0">
                <a:solidFill>
                  <a:schemeClr val="accent2">
                    <a:lumMod val="75000"/>
                  </a:schemeClr>
                </a:solidFill>
                <a:latin typeface="Times New Roman" panose="02020603050405020304" pitchFamily="18" charset="0"/>
                <a:ea typeface="Calibri" panose="020F0502020204030204" pitchFamily="34" charset="0"/>
                <a:cs typeface="Times New Roman" panose="02020603050405020304" pitchFamily="18" charset="0"/>
              </a:rPr>
              <a:t>ОНП «МАРКЕТИНГ» </a:t>
            </a:r>
          </a:p>
          <a:p>
            <a:pPr algn="ctr">
              <a:lnSpc>
                <a:spcPct val="107000"/>
              </a:lnSpc>
              <a:spcAft>
                <a:spcPts val="800"/>
              </a:spcAft>
            </a:pPr>
            <a:r>
              <a:rPr lang="uk-UA" sz="3200" b="1" dirty="0">
                <a:solidFill>
                  <a:schemeClr val="accent2">
                    <a:lumMod val="75000"/>
                  </a:schemeClr>
                </a:solidFill>
                <a:latin typeface="Times New Roman" panose="02020603050405020304" pitchFamily="18" charset="0"/>
                <a:ea typeface="Calibri" panose="020F0502020204030204" pitchFamily="34" charset="0"/>
                <a:cs typeface="Times New Roman" panose="02020603050405020304" pitchFamily="18" charset="0"/>
              </a:rPr>
              <a:t>ЗА </a:t>
            </a:r>
            <a:r>
              <a:rPr lang="uk-UA" sz="3200" b="1" dirty="0">
                <a:solidFill>
                  <a:schemeClr val="accent2">
                    <a:lumMod val="75000"/>
                  </a:schemeClr>
                </a:solidFill>
                <a:latin typeface="Times New Roman" panose="02020603050405020304" pitchFamily="18" charset="0"/>
                <a:ea typeface="Calibri" panose="020F0502020204030204" pitchFamily="34" charset="0"/>
              </a:rPr>
              <a:t>ТРЕТІМ (</a:t>
            </a:r>
            <a:r>
              <a:rPr lang="ru-RU" sz="3200" b="1" dirty="0">
                <a:solidFill>
                  <a:schemeClr val="accent2">
                    <a:lumMod val="75000"/>
                  </a:schemeClr>
                </a:solidFill>
                <a:latin typeface="Times New Roman" panose="02020603050405020304" pitchFamily="18" charset="0"/>
                <a:ea typeface="Times New Roman" panose="02020603050405020304" pitchFamily="18" charset="0"/>
              </a:rPr>
              <a:t>ОСВІТНЬО-</a:t>
            </a:r>
            <a:r>
              <a:rPr lang="uk-UA" sz="3200" b="1" dirty="0">
                <a:solidFill>
                  <a:schemeClr val="accent2">
                    <a:lumMod val="75000"/>
                  </a:schemeClr>
                </a:solidFill>
                <a:latin typeface="Times New Roman" panose="02020603050405020304" pitchFamily="18" charset="0"/>
                <a:ea typeface="Times New Roman" panose="02020603050405020304" pitchFamily="18" charset="0"/>
              </a:rPr>
              <a:t>НАУКОВИМ</a:t>
            </a:r>
            <a:r>
              <a:rPr lang="uk-UA" sz="3200" b="1" dirty="0">
                <a:solidFill>
                  <a:schemeClr val="accent2">
                    <a:lumMod val="75000"/>
                  </a:schemeClr>
                </a:solidFill>
                <a:latin typeface="Times New Roman" panose="02020603050405020304" pitchFamily="18" charset="0"/>
                <a:ea typeface="Calibri" panose="020F0502020204030204" pitchFamily="34" charset="0"/>
              </a:rPr>
              <a:t>) РІВНЕМ </a:t>
            </a:r>
            <a:r>
              <a:rPr lang="uk-UA" sz="3200" b="1" dirty="0">
                <a:solidFill>
                  <a:schemeClr val="accent2">
                    <a:lumMod val="75000"/>
                  </a:schemeClr>
                </a:solidFill>
                <a:latin typeface="Times New Roman" panose="02020603050405020304" pitchFamily="18" charset="0"/>
                <a:ea typeface="Calibri" panose="020F0502020204030204" pitchFamily="34" charset="0"/>
                <a:cs typeface="Times New Roman" panose="02020603050405020304" pitchFamily="18" charset="0"/>
              </a:rPr>
              <a:t>ВИЩОЇ ОСВІТИ</a:t>
            </a:r>
            <a:endParaRPr lang="ru-UA" dirty="0">
              <a:solidFill>
                <a:schemeClr val="accent2">
                  <a:lumMod val="75000"/>
                </a:schemeClr>
              </a:solidFill>
            </a:endParaRPr>
          </a:p>
        </p:txBody>
      </p:sp>
      <p:sp>
        <p:nvSpPr>
          <p:cNvPr id="7" name="TextBox 6">
            <a:extLst>
              <a:ext uri="{FF2B5EF4-FFF2-40B4-BE49-F238E27FC236}">
                <a16:creationId xmlns:a16="http://schemas.microsoft.com/office/drawing/2014/main" id="{51588954-0006-40D1-9679-78DAD3E2134B}"/>
              </a:ext>
            </a:extLst>
          </p:cNvPr>
          <p:cNvSpPr txBox="1"/>
          <p:nvPr/>
        </p:nvSpPr>
        <p:spPr>
          <a:xfrm>
            <a:off x="466360" y="3717032"/>
            <a:ext cx="7128792" cy="830997"/>
          </a:xfrm>
          <a:prstGeom prst="rect">
            <a:avLst/>
          </a:prstGeom>
          <a:noFill/>
        </p:spPr>
        <p:txBody>
          <a:bodyPr wrap="square">
            <a:spAutoFit/>
          </a:bodyPr>
          <a:lstStyle/>
          <a:p>
            <a:pPr algn="ctr"/>
            <a:r>
              <a:rPr lang="uk-UA" sz="2400" b="1" dirty="0">
                <a:solidFill>
                  <a:schemeClr val="accent2">
                    <a:lumMod val="50000"/>
                  </a:schemeClr>
                </a:solidFill>
                <a:latin typeface="Times New Roman" panose="02020603050405020304" pitchFamily="18" charset="0"/>
                <a:cs typeface="Times New Roman" panose="02020603050405020304" pitchFamily="18" charset="0"/>
              </a:rPr>
              <a:t>щодо готовності до наступної акредитації </a:t>
            </a:r>
          </a:p>
          <a:p>
            <a:pPr algn="ctr"/>
            <a:r>
              <a:rPr lang="uk-UA" sz="2400" b="1" dirty="0">
                <a:solidFill>
                  <a:schemeClr val="accent2">
                    <a:lumMod val="50000"/>
                  </a:schemeClr>
                </a:solidFill>
                <a:latin typeface="Times New Roman" panose="02020603050405020304" pitchFamily="18" charset="0"/>
                <a:cs typeface="Times New Roman" panose="02020603050405020304" pitchFamily="18" charset="0"/>
              </a:rPr>
              <a:t>(14.02 - 16.02.2024 р.)</a:t>
            </a:r>
            <a:endParaRPr lang="ru-RU" sz="2400" b="1" dirty="0">
              <a:solidFill>
                <a:schemeClr val="accent2">
                  <a:lumMod val="50000"/>
                </a:schemeClr>
              </a:solidFill>
              <a:latin typeface="Times New Roman" panose="02020603050405020304" pitchFamily="18" charset="0"/>
              <a:cs typeface="Times New Roman" panose="02020603050405020304" pitchFamily="18" charset="0"/>
            </a:endParaRPr>
          </a:p>
        </p:txBody>
      </p:sp>
      <p:sp>
        <p:nvSpPr>
          <p:cNvPr id="9" name="TextBox 8">
            <a:extLst>
              <a:ext uri="{FF2B5EF4-FFF2-40B4-BE49-F238E27FC236}">
                <a16:creationId xmlns:a16="http://schemas.microsoft.com/office/drawing/2014/main" id="{09959188-A358-F684-EB92-196B46D7B9A7}"/>
              </a:ext>
            </a:extLst>
          </p:cNvPr>
          <p:cNvSpPr txBox="1"/>
          <p:nvPr/>
        </p:nvSpPr>
        <p:spPr>
          <a:xfrm>
            <a:off x="251520" y="4941168"/>
            <a:ext cx="7272808" cy="830997"/>
          </a:xfrm>
          <a:prstGeom prst="rect">
            <a:avLst/>
          </a:prstGeom>
          <a:noFill/>
        </p:spPr>
        <p:txBody>
          <a:bodyPr wrap="square">
            <a:spAutoFit/>
          </a:bodyPr>
          <a:lstStyle/>
          <a:p>
            <a:pPr marL="0" indent="0" algn="ctr">
              <a:buNone/>
            </a:pPr>
            <a:r>
              <a:rPr lang="uk-UA" sz="2400" dirty="0">
                <a:solidFill>
                  <a:schemeClr val="accent2">
                    <a:lumMod val="50000"/>
                  </a:schemeClr>
                </a:solidFill>
                <a:latin typeface="Times New Roman" panose="02020603050405020304" pitchFamily="18" charset="0"/>
                <a:cs typeface="Times New Roman" panose="02020603050405020304" pitchFamily="18" charset="0"/>
              </a:rPr>
              <a:t>ГАРАНТ ОНП «Маркетинг»</a:t>
            </a:r>
          </a:p>
          <a:p>
            <a:pPr marL="0" indent="0" algn="ctr">
              <a:buNone/>
            </a:pPr>
            <a:r>
              <a:rPr lang="uk-UA" sz="2400" dirty="0">
                <a:solidFill>
                  <a:schemeClr val="accent2">
                    <a:lumMod val="50000"/>
                  </a:schemeClr>
                </a:solidFill>
                <a:latin typeface="Times New Roman" panose="02020603050405020304" pitchFamily="18" charset="0"/>
                <a:cs typeface="Times New Roman" panose="02020603050405020304" pitchFamily="18" charset="0"/>
              </a:rPr>
              <a:t> </a:t>
            </a:r>
            <a:r>
              <a:rPr lang="uk-UA" sz="2400" b="1" dirty="0">
                <a:solidFill>
                  <a:schemeClr val="accent2">
                    <a:lumMod val="50000"/>
                  </a:schemeClr>
                </a:solidFill>
                <a:latin typeface="Times New Roman" panose="02020603050405020304" pitchFamily="18" charset="0"/>
                <a:cs typeface="Times New Roman" panose="02020603050405020304" pitchFamily="18" charset="0"/>
              </a:rPr>
              <a:t>д. е. н., професор ДАНЬКО Юрій Іванович</a:t>
            </a:r>
          </a:p>
        </p:txBody>
      </p:sp>
    </p:spTree>
    <p:extLst>
      <p:ext uri="{BB962C8B-B14F-4D97-AF65-F5344CB8AC3E}">
        <p14:creationId xmlns:p14="http://schemas.microsoft.com/office/powerpoint/2010/main" val="10436500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Таблиця 4">
            <a:extLst>
              <a:ext uri="{FF2B5EF4-FFF2-40B4-BE49-F238E27FC236}">
                <a16:creationId xmlns:a16="http://schemas.microsoft.com/office/drawing/2014/main" id="{9278F40C-1763-1131-D6F0-B055AA23C71B}"/>
              </a:ext>
            </a:extLst>
          </p:cNvPr>
          <p:cNvGraphicFramePr>
            <a:graphicFrameLocks noGrp="1"/>
          </p:cNvGraphicFramePr>
          <p:nvPr>
            <p:extLst>
              <p:ext uri="{D42A27DB-BD31-4B8C-83A1-F6EECF244321}">
                <p14:modId xmlns:p14="http://schemas.microsoft.com/office/powerpoint/2010/main" val="2339706987"/>
              </p:ext>
            </p:extLst>
          </p:nvPr>
        </p:nvGraphicFramePr>
        <p:xfrm>
          <a:off x="107504" y="692696"/>
          <a:ext cx="8928992" cy="6134803"/>
        </p:xfrm>
        <a:graphic>
          <a:graphicData uri="http://schemas.openxmlformats.org/drawingml/2006/table">
            <a:tbl>
              <a:tblPr firstRow="1" firstCol="1" bandRow="1">
                <a:tableStyleId>{5C22544A-7EE6-4342-B048-85BDC9FD1C3A}</a:tableStyleId>
              </a:tblPr>
              <a:tblGrid>
                <a:gridCol w="2680225">
                  <a:extLst>
                    <a:ext uri="{9D8B030D-6E8A-4147-A177-3AD203B41FA5}">
                      <a16:colId xmlns:a16="http://schemas.microsoft.com/office/drawing/2014/main" val="2012396640"/>
                    </a:ext>
                  </a:extLst>
                </a:gridCol>
                <a:gridCol w="2144311">
                  <a:extLst>
                    <a:ext uri="{9D8B030D-6E8A-4147-A177-3AD203B41FA5}">
                      <a16:colId xmlns:a16="http://schemas.microsoft.com/office/drawing/2014/main" val="2767233444"/>
                    </a:ext>
                  </a:extLst>
                </a:gridCol>
                <a:gridCol w="4104456">
                  <a:extLst>
                    <a:ext uri="{9D8B030D-6E8A-4147-A177-3AD203B41FA5}">
                      <a16:colId xmlns:a16="http://schemas.microsoft.com/office/drawing/2014/main" val="3699140969"/>
                    </a:ext>
                  </a:extLst>
                </a:gridCol>
              </a:tblGrid>
              <a:tr h="276219">
                <a:tc gridSpan="2">
                  <a:txBody>
                    <a:bodyPr/>
                    <a:lstStyle/>
                    <a:p>
                      <a:pPr algn="ctr">
                        <a:lnSpc>
                          <a:spcPct val="100000"/>
                        </a:lnSpc>
                        <a:spcAft>
                          <a:spcPts val="0"/>
                        </a:spcAft>
                      </a:pPr>
                      <a:r>
                        <a:rPr lang="uk-UA" sz="1800" dirty="0">
                          <a:effectLst/>
                          <a:latin typeface="Times New Roman" panose="02020603050405020304" pitchFamily="18" charset="0"/>
                          <a:cs typeface="Times New Roman" panose="02020603050405020304" pitchFamily="18" charset="0"/>
                        </a:rPr>
                        <a:t>Напрями вдосконалення </a:t>
                      </a:r>
                      <a:endParaRPr lang="ru-RU"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6080" marR="46080" marT="0" marB="0"/>
                </a:tc>
                <a:tc hMerge="1">
                  <a:txBody>
                    <a:bodyPr/>
                    <a:lstStyle/>
                    <a:p>
                      <a:endParaRPr lang="ru-RU"/>
                    </a:p>
                  </a:txBody>
                  <a:tcPr/>
                </a:tc>
                <a:tc rowSpan="2">
                  <a:txBody>
                    <a:bodyPr/>
                    <a:lstStyle/>
                    <a:p>
                      <a:pPr algn="ctr">
                        <a:lnSpc>
                          <a:spcPct val="100000"/>
                        </a:lnSpc>
                        <a:spcAft>
                          <a:spcPts val="0"/>
                        </a:spcAft>
                      </a:pPr>
                      <a:r>
                        <a:rPr lang="uk-UA" sz="1800" dirty="0">
                          <a:effectLst/>
                          <a:latin typeface="Times New Roman" panose="02020603050405020304" pitchFamily="18" charset="0"/>
                          <a:cs typeface="Times New Roman" panose="02020603050405020304" pitchFamily="18" charset="0"/>
                        </a:rPr>
                        <a:t>Показники виконання вимог критерію</a:t>
                      </a:r>
                      <a:endParaRPr lang="ru-RU"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6080" marR="46080" marT="0" marB="0"/>
                </a:tc>
                <a:extLst>
                  <a:ext uri="{0D108BD9-81ED-4DB2-BD59-A6C34878D82A}">
                    <a16:rowId xmlns:a16="http://schemas.microsoft.com/office/drawing/2014/main" val="4095457573"/>
                  </a:ext>
                </a:extLst>
              </a:tr>
              <a:tr h="348208">
                <a:tc>
                  <a:txBody>
                    <a:bodyPr/>
                    <a:lstStyle/>
                    <a:p>
                      <a:pPr algn="ctr">
                        <a:lnSpc>
                          <a:spcPct val="100000"/>
                        </a:lnSpc>
                        <a:spcAft>
                          <a:spcPts val="0"/>
                        </a:spcAft>
                      </a:pPr>
                      <a:r>
                        <a:rPr lang="uk-UA" sz="1800" dirty="0">
                          <a:effectLst/>
                          <a:latin typeface="Times New Roman" panose="02020603050405020304" pitchFamily="18" charset="0"/>
                          <a:cs typeface="Times New Roman" panose="02020603050405020304" pitchFamily="18" charset="0"/>
                        </a:rPr>
                        <a:t>Що потрібно зробити</a:t>
                      </a:r>
                      <a:endParaRPr lang="ru-RU"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6080" marR="46080" marT="0" marB="0"/>
                </a:tc>
                <a:tc>
                  <a:txBody>
                    <a:bodyPr/>
                    <a:lstStyle/>
                    <a:p>
                      <a:pPr algn="ctr">
                        <a:lnSpc>
                          <a:spcPct val="100000"/>
                        </a:lnSpc>
                        <a:spcAft>
                          <a:spcPts val="0"/>
                        </a:spcAft>
                      </a:pPr>
                      <a:r>
                        <a:rPr lang="uk-UA" sz="1800" dirty="0">
                          <a:effectLst/>
                          <a:latin typeface="Times New Roman" panose="02020603050405020304" pitchFamily="18" charset="0"/>
                          <a:cs typeface="Times New Roman" panose="02020603050405020304" pitchFamily="18" charset="0"/>
                        </a:rPr>
                        <a:t>Дії</a:t>
                      </a:r>
                      <a:endParaRPr lang="ru-RU"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6080" marR="46080" marT="0" marB="0"/>
                </a:tc>
                <a:tc vMerge="1">
                  <a:txBody>
                    <a:bodyPr/>
                    <a:lstStyle/>
                    <a:p>
                      <a:endParaRPr lang="ru-RU"/>
                    </a:p>
                  </a:txBody>
                  <a:tcPr/>
                </a:tc>
                <a:extLst>
                  <a:ext uri="{0D108BD9-81ED-4DB2-BD59-A6C34878D82A}">
                    <a16:rowId xmlns:a16="http://schemas.microsoft.com/office/drawing/2014/main" val="1821433894"/>
                  </a:ext>
                </a:extLst>
              </a:tr>
              <a:tr h="1944216">
                <a:tc>
                  <a:txBody>
                    <a:bodyPr/>
                    <a:lstStyle/>
                    <a:p>
                      <a:pPr algn="ctr">
                        <a:lnSpc>
                          <a:spcPct val="100000"/>
                        </a:lnSpc>
                        <a:spcAft>
                          <a:spcPts val="0"/>
                        </a:spcAft>
                      </a:pP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Ремонт навчальних аудиторій кафедри маркетингу та логістики (ауд. 208 е, 209 е, 210 е).</a:t>
                      </a:r>
                      <a:endParaRPr lang="ru-RU"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gridSpan="2">
                  <a:txBody>
                    <a:bodyPr/>
                    <a:lstStyle/>
                    <a:p>
                      <a:pPr algn="just">
                        <a:lnSpc>
                          <a:spcPct val="100000"/>
                        </a:lnSpc>
                        <a:spcAft>
                          <a:spcPts val="0"/>
                        </a:spcAft>
                      </a:pP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uk-UA" sz="1800" dirty="0">
                          <a:effectLst/>
                          <a:latin typeface="Times New Roman" panose="02020603050405020304" pitchFamily="18" charset="0"/>
                          <a:cs typeface="Times New Roman" panose="02020603050405020304" pitchFamily="18" charset="0"/>
                        </a:rPr>
                        <a:t>Здійснений ремонт та забезпечено сучасним мультимедійним обладнанням:</a:t>
                      </a:r>
                      <a:endParaRPr lang="ru-RU" sz="1800" dirty="0">
                        <a:effectLst/>
                        <a:latin typeface="Times New Roman" panose="02020603050405020304" pitchFamily="18" charset="0"/>
                        <a:cs typeface="Times New Roman" panose="02020603050405020304" pitchFamily="18" charset="0"/>
                      </a:endParaRPr>
                    </a:p>
                    <a:p>
                      <a:pPr algn="just">
                        <a:lnSpc>
                          <a:spcPct val="100000"/>
                        </a:lnSpc>
                        <a:spcAft>
                          <a:spcPts val="0"/>
                        </a:spcAft>
                      </a:pPr>
                      <a:r>
                        <a:rPr lang="uk-UA" sz="1800" dirty="0">
                          <a:effectLst/>
                          <a:latin typeface="Times New Roman" panose="02020603050405020304" pitchFamily="18" charset="0"/>
                          <a:cs typeface="Times New Roman" panose="02020603050405020304" pitchFamily="18" charset="0"/>
                        </a:rPr>
                        <a:t>- </a:t>
                      </a:r>
                      <a:r>
                        <a:rPr lang="uk-UA" sz="1800" i="1" dirty="0">
                          <a:effectLst/>
                          <a:latin typeface="Times New Roman" panose="02020603050405020304" pitchFamily="18" charset="0"/>
                          <a:cs typeface="Times New Roman" panose="02020603050405020304" pitchFamily="18" charset="0"/>
                        </a:rPr>
                        <a:t>Бізнес-Хаб кафедри маркетингу та логістики </a:t>
                      </a:r>
                      <a:r>
                        <a:rPr lang="uk-UA" sz="1800" dirty="0">
                          <a:effectLst/>
                          <a:latin typeface="Times New Roman" panose="02020603050405020304" pitchFamily="18" charset="0"/>
                          <a:cs typeface="Times New Roman" panose="02020603050405020304" pitchFamily="18" charset="0"/>
                        </a:rPr>
                        <a:t>(ауд. 208 е)</a:t>
                      </a:r>
                      <a:endParaRPr lang="ru-RU" sz="1800" dirty="0">
                        <a:effectLst/>
                        <a:latin typeface="Times New Roman" panose="02020603050405020304" pitchFamily="18" charset="0"/>
                        <a:cs typeface="Times New Roman" panose="02020603050405020304" pitchFamily="18" charset="0"/>
                      </a:endParaRPr>
                    </a:p>
                    <a:p>
                      <a:pPr algn="just">
                        <a:lnSpc>
                          <a:spcPct val="100000"/>
                        </a:lnSpc>
                        <a:spcAft>
                          <a:spcPts val="0"/>
                        </a:spcAft>
                      </a:pPr>
                      <a:r>
                        <a:rPr lang="uk-UA" sz="1800" dirty="0">
                          <a:effectLst/>
                          <a:latin typeface="Times New Roman" panose="02020603050405020304" pitchFamily="18" charset="0"/>
                          <a:cs typeface="Times New Roman" panose="02020603050405020304" pitchFamily="18" charset="0"/>
                        </a:rPr>
                        <a:t>- </a:t>
                      </a:r>
                      <a:r>
                        <a:rPr lang="uk-UA" sz="1800" i="1" dirty="0">
                          <a:effectLst/>
                          <a:latin typeface="Times New Roman" panose="02020603050405020304" pitchFamily="18" charset="0"/>
                          <a:cs typeface="Times New Roman" panose="02020603050405020304" pitchFamily="18" charset="0"/>
                        </a:rPr>
                        <a:t>Науково-навчальна лабораторія маркетингових досліджень і аналітики </a:t>
                      </a:r>
                      <a:r>
                        <a:rPr lang="uk-UA" sz="1800" dirty="0">
                          <a:effectLst/>
                          <a:latin typeface="Times New Roman" panose="02020603050405020304" pitchFamily="18" charset="0"/>
                          <a:cs typeface="Times New Roman" panose="02020603050405020304" pitchFamily="18" charset="0"/>
                        </a:rPr>
                        <a:t>(ауд. 209 е)</a:t>
                      </a:r>
                      <a:endParaRPr lang="ru-RU" sz="1800" dirty="0">
                        <a:effectLst/>
                        <a:latin typeface="Times New Roman" panose="02020603050405020304" pitchFamily="18" charset="0"/>
                        <a:cs typeface="Times New Roman" panose="02020603050405020304" pitchFamily="18" charset="0"/>
                      </a:endParaRPr>
                    </a:p>
                    <a:p>
                      <a:pPr algn="just">
                        <a:lnSpc>
                          <a:spcPct val="100000"/>
                        </a:lnSpc>
                        <a:spcAft>
                          <a:spcPts val="0"/>
                        </a:spcAft>
                      </a:pPr>
                      <a:r>
                        <a:rPr lang="uk-UA" sz="1800" dirty="0">
                          <a:effectLst/>
                          <a:latin typeface="Times New Roman" panose="02020603050405020304" pitchFamily="18" charset="0"/>
                          <a:cs typeface="Times New Roman" panose="02020603050405020304" pitchFamily="18" charset="0"/>
                        </a:rPr>
                        <a:t>- </a:t>
                      </a:r>
                      <a:r>
                        <a:rPr lang="uk-UA" sz="1800" i="1" dirty="0">
                          <a:effectLst/>
                          <a:latin typeface="Times New Roman" panose="02020603050405020304" pitchFamily="18" charset="0"/>
                          <a:cs typeface="Times New Roman" panose="02020603050405020304" pitchFamily="18" charset="0"/>
                        </a:rPr>
                        <a:t>Науково-навчальна аудиторія кафедри маркетингу та логістики </a:t>
                      </a:r>
                      <a:r>
                        <a:rPr lang="uk-UA" sz="1800" dirty="0">
                          <a:effectLst/>
                          <a:latin typeface="Times New Roman" panose="02020603050405020304" pitchFamily="18" charset="0"/>
                          <a:cs typeface="Times New Roman" panose="02020603050405020304" pitchFamily="18" charset="0"/>
                        </a:rPr>
                        <a:t>(ауд. 210 е)</a:t>
                      </a:r>
                      <a:endParaRPr lang="ru-RU" sz="1800" dirty="0">
                        <a:effectLst/>
                        <a:latin typeface="Times New Roman" panose="02020603050405020304" pitchFamily="18" charset="0"/>
                        <a:cs typeface="Times New Roman" panose="02020603050405020304" pitchFamily="18" charset="0"/>
                      </a:endParaRPr>
                    </a:p>
                  </a:txBody>
                  <a:tcPr marL="68580" marR="68580" marT="0" marB="0"/>
                </a:tc>
                <a:tc hMerge="1">
                  <a:txBody>
                    <a:bodyPr/>
                    <a:lstStyle/>
                    <a:p>
                      <a:pPr algn="just">
                        <a:lnSpc>
                          <a:spcPct val="100000"/>
                        </a:lnSpc>
                        <a:spcAft>
                          <a:spcPts val="0"/>
                        </a:spcAft>
                      </a:pP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Здійснений ремонт та забезпечено сучасним мультимедійним обладнанням:</a:t>
                      </a:r>
                      <a:endParaRPr lang="ru-RU" sz="18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0000"/>
                        </a:lnSpc>
                        <a:spcAft>
                          <a:spcPts val="0"/>
                        </a:spcAft>
                      </a:pP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uk-UA" sz="1800" i="1" dirty="0">
                          <a:effectLst/>
                          <a:latin typeface="Times New Roman" panose="02020603050405020304" pitchFamily="18" charset="0"/>
                          <a:ea typeface="Calibri" panose="020F0502020204030204" pitchFamily="34" charset="0"/>
                          <a:cs typeface="Times New Roman" panose="02020603050405020304" pitchFamily="18" charset="0"/>
                        </a:rPr>
                        <a:t>Бізнес-Хаб кафедри маркетингу та логістики </a:t>
                      </a: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(ауд. 208 е)</a:t>
                      </a:r>
                      <a:endParaRPr lang="ru-RU" sz="18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0000"/>
                        </a:lnSpc>
                        <a:spcAft>
                          <a:spcPts val="0"/>
                        </a:spcAft>
                      </a:pP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uk-UA" sz="1800" i="1" dirty="0">
                          <a:effectLst/>
                          <a:latin typeface="Times New Roman" panose="02020603050405020304" pitchFamily="18" charset="0"/>
                          <a:ea typeface="Calibri" panose="020F0502020204030204" pitchFamily="34" charset="0"/>
                          <a:cs typeface="Times New Roman" panose="02020603050405020304" pitchFamily="18" charset="0"/>
                        </a:rPr>
                        <a:t>Науково-навчальна лабораторія маркетингових досліджень і аналітики </a:t>
                      </a: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(ауд. 209 е)</a:t>
                      </a:r>
                      <a:endParaRPr lang="ru-RU" sz="18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0000"/>
                        </a:lnSpc>
                        <a:spcAft>
                          <a:spcPts val="0"/>
                        </a:spcAft>
                      </a:pP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uk-UA" sz="1800" i="1" dirty="0">
                          <a:effectLst/>
                          <a:latin typeface="Times New Roman" panose="02020603050405020304" pitchFamily="18" charset="0"/>
                          <a:ea typeface="Calibri" panose="020F0502020204030204" pitchFamily="34" charset="0"/>
                          <a:cs typeface="Times New Roman" panose="02020603050405020304" pitchFamily="18" charset="0"/>
                        </a:rPr>
                        <a:t>Науково-навчальна аудиторія кафедри маркетингу та логістики </a:t>
                      </a: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(ауд. 210 е)</a:t>
                      </a:r>
                      <a:endParaRPr lang="ru-RU"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26556028"/>
                  </a:ext>
                </a:extLst>
              </a:tr>
              <a:tr h="2563446">
                <a:tc>
                  <a:txBody>
                    <a:bodyPr/>
                    <a:lstStyle/>
                    <a:p>
                      <a:pPr algn="ctr">
                        <a:lnSpc>
                          <a:spcPct val="100000"/>
                        </a:lnSpc>
                        <a:spcAft>
                          <a:spcPts val="0"/>
                        </a:spcAft>
                      </a:pP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Проблема з наявними інформаційними бібліотечними ресурсами (</a:t>
                      </a:r>
                      <a:r>
                        <a:rPr lang="uk-UA" sz="1800" i="1" dirty="0">
                          <a:effectLst/>
                          <a:latin typeface="Times New Roman" panose="02020603050405020304" pitchFamily="18" charset="0"/>
                          <a:ea typeface="Calibri" panose="020F0502020204030204" pitchFamily="34" charset="0"/>
                          <a:cs typeface="Times New Roman" panose="02020603050405020304" pitchFamily="18" charset="0"/>
                        </a:rPr>
                        <a:t>обмежена кількість назв і примірників підручників, посібників та періодичних видань</a:t>
                      </a: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a:t>
                      </a:r>
                      <a:endParaRPr lang="ru-RU"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0000"/>
                        </a:lnSpc>
                        <a:spcAft>
                          <a:spcPts val="0"/>
                        </a:spcAft>
                      </a:pP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По кафедрі маркетингу та логістики заплановано видання підручника «Маркетинг» для здобувачів третього ОНР «Доктор філософії», примірники якого будуть передані до бібліотеки.</a:t>
                      </a:r>
                      <a:endParaRPr lang="ru-RU"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0000"/>
                        </a:lnSpc>
                        <a:spcAft>
                          <a:spcPts val="0"/>
                        </a:spcAft>
                      </a:pP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До бібліотечного фонду надійшов підручник, підготовлений НПП кафедри маркетингу та логістики: </a:t>
                      </a:r>
                      <a:r>
                        <a:rPr lang="uk-UA" sz="1800" b="1" dirty="0">
                          <a:effectLst/>
                          <a:latin typeface="Times New Roman" panose="02020603050405020304" pitchFamily="18" charset="0"/>
                          <a:ea typeface="Calibri" panose="020F0502020204030204" pitchFamily="34" charset="0"/>
                          <a:cs typeface="Times New Roman" panose="02020603050405020304" pitchFamily="18" charset="0"/>
                        </a:rPr>
                        <a:t>Маркетинг: підручник для здобувачів третього (освітньо – наукового) рівня «Доктор філософії» за спеціальністю 075 «Маркетинг»</a:t>
                      </a: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 Ю.І. Данько, Н.О. Макаренко, М.О. Лишенко, А.М. Орел, Л.В. </a:t>
                      </a:r>
                      <a:r>
                        <a:rPr lang="uk-UA" sz="1800" dirty="0" err="1">
                          <a:effectLst/>
                          <a:latin typeface="Times New Roman" panose="02020603050405020304" pitchFamily="18" charset="0"/>
                          <a:ea typeface="Calibri" panose="020F0502020204030204" pitchFamily="34" charset="0"/>
                          <a:cs typeface="Times New Roman" panose="02020603050405020304" pitchFamily="18" charset="0"/>
                        </a:rPr>
                        <a:t>Слюсарєва</a:t>
                      </a: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 В.А. Муштай, К.В. </a:t>
                      </a:r>
                      <a:r>
                        <a:rPr lang="uk-UA" sz="1800" dirty="0" err="1">
                          <a:effectLst/>
                          <a:latin typeface="Times New Roman" panose="02020603050405020304" pitchFamily="18" charset="0"/>
                          <a:ea typeface="Calibri" panose="020F0502020204030204" pitchFamily="34" charset="0"/>
                          <a:cs typeface="Times New Roman" panose="02020603050405020304" pitchFamily="18" charset="0"/>
                        </a:rPr>
                        <a:t>Блюмська</a:t>
                      </a: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-Данько, О.В. </a:t>
                      </a:r>
                      <a:r>
                        <a:rPr lang="uk-UA" sz="1800" dirty="0" err="1">
                          <a:effectLst/>
                          <a:latin typeface="Times New Roman" panose="02020603050405020304" pitchFamily="18" charset="0"/>
                          <a:ea typeface="Calibri" panose="020F0502020204030204" pitchFamily="34" charset="0"/>
                          <a:cs typeface="Times New Roman" panose="02020603050405020304" pitchFamily="18" charset="0"/>
                        </a:rPr>
                        <a:t>Шумкова</a:t>
                      </a: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 Одеса: ВД «</a:t>
                      </a:r>
                      <a:r>
                        <a:rPr lang="uk-UA" sz="1800" dirty="0" err="1">
                          <a:effectLst/>
                          <a:latin typeface="Times New Roman" panose="02020603050405020304" pitchFamily="18" charset="0"/>
                          <a:ea typeface="Calibri" panose="020F0502020204030204" pitchFamily="34" charset="0"/>
                          <a:cs typeface="Times New Roman" panose="02020603050405020304" pitchFamily="18" charset="0"/>
                        </a:rPr>
                        <a:t>Гельветика</a:t>
                      </a: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 2023. 492 с. (23,07 д.а.) (</a:t>
                      </a:r>
                      <a:r>
                        <a:rPr lang="uk-UA" sz="1800" i="1" dirty="0">
                          <a:effectLst/>
                          <a:latin typeface="Times New Roman" panose="02020603050405020304" pitchFamily="18" charset="0"/>
                          <a:ea typeface="Calibri" panose="020F0502020204030204" pitchFamily="34" charset="0"/>
                          <a:cs typeface="Times New Roman" panose="02020603050405020304" pitchFamily="18" charset="0"/>
                        </a:rPr>
                        <a:t>протокол ВР СНАУ №19 від «28» червня 2023 року)</a:t>
                      </a:r>
                      <a:endParaRPr lang="ru-RU"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18756216"/>
                  </a:ext>
                </a:extLst>
              </a:tr>
            </a:tbl>
          </a:graphicData>
        </a:graphic>
      </p:graphicFrame>
      <p:sp>
        <p:nvSpPr>
          <p:cNvPr id="7" name="TextBox 6">
            <a:extLst>
              <a:ext uri="{FF2B5EF4-FFF2-40B4-BE49-F238E27FC236}">
                <a16:creationId xmlns:a16="http://schemas.microsoft.com/office/drawing/2014/main" id="{334AEC18-8C19-B532-4456-C35A044B32B7}"/>
              </a:ext>
            </a:extLst>
          </p:cNvPr>
          <p:cNvSpPr txBox="1"/>
          <p:nvPr/>
        </p:nvSpPr>
        <p:spPr>
          <a:xfrm>
            <a:off x="0" y="0"/>
            <a:ext cx="7272808" cy="707886"/>
          </a:xfrm>
          <a:prstGeom prst="rect">
            <a:avLst/>
          </a:prstGeom>
          <a:noFill/>
        </p:spPr>
        <p:txBody>
          <a:bodyPr wrap="square">
            <a:spAutoFit/>
          </a:bodyPr>
          <a:lstStyle/>
          <a:p>
            <a:pPr algn="ctr"/>
            <a:r>
              <a:rPr lang="uk-UA" sz="2000" b="1" dirty="0">
                <a:solidFill>
                  <a:schemeClr val="accent2">
                    <a:lumMod val="75000"/>
                  </a:schemeClr>
                </a:solidFill>
                <a:effectLst/>
                <a:latin typeface="Times New Roman" panose="02020603050405020304" pitchFamily="18" charset="0"/>
                <a:cs typeface="Times New Roman" panose="02020603050405020304" pitchFamily="18" charset="0"/>
              </a:rPr>
              <a:t>КРИТЕРІЙ 7 </a:t>
            </a:r>
          </a:p>
          <a:p>
            <a:pPr algn="ctr"/>
            <a:r>
              <a:rPr lang="uk-UA" sz="2000" b="1" dirty="0">
                <a:solidFill>
                  <a:schemeClr val="accent2">
                    <a:lumMod val="75000"/>
                  </a:schemeClr>
                </a:solidFill>
                <a:effectLst/>
                <a:latin typeface="Times New Roman" panose="02020603050405020304" pitchFamily="18" charset="0"/>
                <a:cs typeface="Times New Roman" panose="02020603050405020304" pitchFamily="18" charset="0"/>
              </a:rPr>
              <a:t>«</a:t>
            </a:r>
            <a:r>
              <a:rPr lang="uk-UA" sz="2000" b="1" dirty="0">
                <a:solidFill>
                  <a:schemeClr val="accent2">
                    <a:lumMod val="75000"/>
                  </a:schemeClr>
                </a:solidFill>
                <a:effectLst/>
                <a:latin typeface="Times New Roman" panose="02020603050405020304" pitchFamily="18" charset="0"/>
                <a:ea typeface="Calibri" panose="020F0502020204030204" pitchFamily="34" charset="0"/>
              </a:rPr>
              <a:t>ОСВІТНЄ СЕРЕДОВИЩЕ ТА МАТЕРІАЛЬНІ РЕСУРСИ</a:t>
            </a:r>
            <a:r>
              <a:rPr lang="uk-UA" sz="2000" b="1" dirty="0">
                <a:solidFill>
                  <a:schemeClr val="accent2">
                    <a:lumMod val="75000"/>
                  </a:schemeClr>
                </a:solidFill>
                <a:effectLst/>
                <a:latin typeface="Times New Roman" panose="02020603050405020304" pitchFamily="18" charset="0"/>
                <a:cs typeface="Times New Roman" panose="02020603050405020304" pitchFamily="18" charset="0"/>
              </a:rPr>
              <a:t>»</a:t>
            </a:r>
            <a:endParaRPr lang="ru-RU" sz="2000" b="1" dirty="0">
              <a:solidFill>
                <a:schemeClr val="accent2">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397388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D1CFC9A-00C1-BB38-A6FB-B54C884E839D}"/>
              </a:ext>
            </a:extLst>
          </p:cNvPr>
          <p:cNvSpPr txBox="1"/>
          <p:nvPr/>
        </p:nvSpPr>
        <p:spPr>
          <a:xfrm>
            <a:off x="251520" y="109081"/>
            <a:ext cx="6912768" cy="1015663"/>
          </a:xfrm>
          <a:prstGeom prst="rect">
            <a:avLst/>
          </a:prstGeom>
          <a:noFill/>
        </p:spPr>
        <p:txBody>
          <a:bodyPr wrap="square">
            <a:spAutoFit/>
          </a:bodyPr>
          <a:lstStyle/>
          <a:p>
            <a:pPr algn="ctr"/>
            <a:r>
              <a:rPr lang="uk-UA" sz="2000" b="1" dirty="0">
                <a:solidFill>
                  <a:schemeClr val="accent2">
                    <a:lumMod val="75000"/>
                  </a:schemeClr>
                </a:solidFill>
                <a:effectLst/>
                <a:latin typeface="Times New Roman" panose="02020603050405020304" pitchFamily="18" charset="0"/>
                <a:cs typeface="Times New Roman" panose="02020603050405020304" pitchFamily="18" charset="0"/>
              </a:rPr>
              <a:t>КРИТЕРІЙ 8 </a:t>
            </a:r>
          </a:p>
          <a:p>
            <a:pPr algn="ctr"/>
            <a:r>
              <a:rPr lang="uk-UA" sz="2000" b="1" dirty="0">
                <a:solidFill>
                  <a:schemeClr val="accent2">
                    <a:lumMod val="75000"/>
                  </a:schemeClr>
                </a:solidFill>
                <a:effectLst/>
                <a:latin typeface="Times New Roman" panose="02020603050405020304" pitchFamily="18" charset="0"/>
                <a:cs typeface="Times New Roman" panose="02020603050405020304" pitchFamily="18" charset="0"/>
              </a:rPr>
              <a:t>«</a:t>
            </a:r>
            <a:r>
              <a:rPr lang="uk-UA" sz="2000" b="1" dirty="0">
                <a:solidFill>
                  <a:schemeClr val="accent2">
                    <a:lumMod val="75000"/>
                  </a:schemeClr>
                </a:solidFill>
                <a:effectLst/>
                <a:latin typeface="Times New Roman" panose="02020603050405020304" pitchFamily="18" charset="0"/>
                <a:ea typeface="Calibri" panose="020F0502020204030204" pitchFamily="34" charset="0"/>
              </a:rPr>
              <a:t>ВНУТРІШНЄ ЗАБЕЗПЕЧЕННЯ ЯКОСТІ ОСВІТНЬОЇ ПРОГРАМИ»</a:t>
            </a:r>
            <a:endParaRPr lang="ru-RU" sz="2000" b="1" dirty="0">
              <a:solidFill>
                <a:schemeClr val="accent2">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3" name="Місце для вмісту 2">
            <a:extLst>
              <a:ext uri="{FF2B5EF4-FFF2-40B4-BE49-F238E27FC236}">
                <a16:creationId xmlns:a16="http://schemas.microsoft.com/office/drawing/2014/main" id="{03A3ED48-CD21-A07A-F088-226752BAAF0F}"/>
              </a:ext>
            </a:extLst>
          </p:cNvPr>
          <p:cNvSpPr>
            <a:spLocks noGrp="1"/>
          </p:cNvSpPr>
          <p:nvPr>
            <p:ph idx="1"/>
          </p:nvPr>
        </p:nvSpPr>
        <p:spPr>
          <a:xfrm>
            <a:off x="251520" y="1292467"/>
            <a:ext cx="7416824" cy="4800829"/>
          </a:xfrm>
          <a:solidFill>
            <a:schemeClr val="accent2">
              <a:lumMod val="20000"/>
              <a:lumOff val="80000"/>
            </a:schemeClr>
          </a:solidFill>
        </p:spPr>
        <p:txBody>
          <a:bodyPr>
            <a:noAutofit/>
          </a:bodyPr>
          <a:lstStyle/>
          <a:p>
            <a:pPr algn="just"/>
            <a:r>
              <a:rPr lang="uk-UA"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Кожен рік відбувається перегляд ОНП, до обговорення залучаються різні категорії стейкхолдерів</a:t>
            </a:r>
          </a:p>
          <a:p>
            <a:pPr algn="just"/>
            <a:r>
              <a:rPr lang="uk-UA" sz="2400" dirty="0">
                <a:solidFill>
                  <a:schemeClr val="tx1"/>
                </a:solidFill>
                <a:latin typeface="Times New Roman" panose="02020603050405020304" pitchFamily="18" charset="0"/>
                <a:cs typeface="Times New Roman" panose="02020603050405020304" pitchFamily="18" charset="0"/>
              </a:rPr>
              <a:t>Гарант ОНП Право та проєктна група підвищують свою кваліфікацію на різноманітних міжнародних проєктах і стажуваннях</a:t>
            </a:r>
          </a:p>
          <a:p>
            <a:pPr algn="just"/>
            <a:r>
              <a:rPr lang="uk-UA" sz="2400" dirty="0">
                <a:solidFill>
                  <a:schemeClr val="tx1"/>
                </a:solidFill>
                <a:latin typeface="Times New Roman" panose="02020603050405020304" pitchFamily="18" charset="0"/>
                <a:cs typeface="Times New Roman" panose="02020603050405020304" pitchFamily="18" charset="0"/>
              </a:rPr>
              <a:t>Регулярно проводяться процедури внутрішнього забезпечення якості під час модернізації та оновлення ОНП Право (у формі самоаналізу, внутрішнього аудиту Відділом забезпечення якості ВО, аналітичних звітів гаранта на Раді із забезпечення якості).</a:t>
            </a:r>
          </a:p>
          <a:p>
            <a:pPr marL="0" indent="0" algn="just">
              <a:spcBef>
                <a:spcPts val="0"/>
              </a:spcBef>
              <a:buNone/>
            </a:pPr>
            <a:endParaRPr lang="uk-UA" sz="24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831864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D1CFC9A-00C1-BB38-A6FB-B54C884E839D}"/>
              </a:ext>
            </a:extLst>
          </p:cNvPr>
          <p:cNvSpPr txBox="1"/>
          <p:nvPr/>
        </p:nvSpPr>
        <p:spPr>
          <a:xfrm>
            <a:off x="251520" y="332656"/>
            <a:ext cx="6912768" cy="707886"/>
          </a:xfrm>
          <a:prstGeom prst="rect">
            <a:avLst/>
          </a:prstGeom>
          <a:noFill/>
        </p:spPr>
        <p:txBody>
          <a:bodyPr wrap="square">
            <a:spAutoFit/>
          </a:bodyPr>
          <a:lstStyle/>
          <a:p>
            <a:pPr algn="ctr"/>
            <a:r>
              <a:rPr lang="uk-UA" sz="2000" b="1" dirty="0">
                <a:solidFill>
                  <a:schemeClr val="accent2">
                    <a:lumMod val="75000"/>
                  </a:schemeClr>
                </a:solidFill>
                <a:effectLst/>
                <a:latin typeface="Times New Roman" panose="02020603050405020304" pitchFamily="18" charset="0"/>
                <a:cs typeface="Times New Roman" panose="02020603050405020304" pitchFamily="18" charset="0"/>
              </a:rPr>
              <a:t>КРИТЕРІЙ 9 </a:t>
            </a:r>
          </a:p>
          <a:p>
            <a:pPr algn="ctr"/>
            <a:r>
              <a:rPr lang="uk-UA" sz="2000" b="1" dirty="0">
                <a:solidFill>
                  <a:schemeClr val="accent2">
                    <a:lumMod val="75000"/>
                  </a:schemeClr>
                </a:solidFill>
                <a:effectLst/>
                <a:latin typeface="Times New Roman" panose="02020603050405020304" pitchFamily="18" charset="0"/>
                <a:cs typeface="Times New Roman" panose="02020603050405020304" pitchFamily="18" charset="0"/>
              </a:rPr>
              <a:t>«</a:t>
            </a:r>
            <a:r>
              <a:rPr lang="uk-UA" sz="2000" b="1" dirty="0">
                <a:solidFill>
                  <a:schemeClr val="accent2">
                    <a:lumMod val="75000"/>
                  </a:schemeClr>
                </a:solidFill>
                <a:effectLst/>
                <a:latin typeface="Times New Roman" panose="02020603050405020304" pitchFamily="18" charset="0"/>
                <a:ea typeface="Calibri" panose="020F0502020204030204" pitchFamily="34" charset="0"/>
              </a:rPr>
              <a:t>ПРОЗОРІСТЬ І ПУБЛІЧНІСТЬ»</a:t>
            </a:r>
            <a:endParaRPr lang="ru-RU" sz="2000" b="1" dirty="0">
              <a:solidFill>
                <a:schemeClr val="accent2">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3" name="Місце для вмісту 2">
            <a:extLst>
              <a:ext uri="{FF2B5EF4-FFF2-40B4-BE49-F238E27FC236}">
                <a16:creationId xmlns:a16="http://schemas.microsoft.com/office/drawing/2014/main" id="{03A3ED48-CD21-A07A-F088-226752BAAF0F}"/>
              </a:ext>
            </a:extLst>
          </p:cNvPr>
          <p:cNvSpPr>
            <a:spLocks noGrp="1"/>
          </p:cNvSpPr>
          <p:nvPr>
            <p:ph idx="1"/>
          </p:nvPr>
        </p:nvSpPr>
        <p:spPr>
          <a:xfrm>
            <a:off x="395536" y="1484784"/>
            <a:ext cx="7056784" cy="3624551"/>
          </a:xfrm>
          <a:solidFill>
            <a:schemeClr val="accent2">
              <a:lumMod val="20000"/>
              <a:lumOff val="80000"/>
            </a:schemeClr>
          </a:solidFill>
        </p:spPr>
        <p:txBody>
          <a:bodyPr>
            <a:noAutofit/>
          </a:bodyPr>
          <a:lstStyle/>
          <a:p>
            <a:pPr algn="just"/>
            <a:r>
              <a:rPr lang="uk-UA" sz="24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У СНАУ розроблені та оприлюднені на сайті </a:t>
            </a:r>
            <a:r>
              <a:rPr lang="uk-UA" sz="2400" b="1" i="1" dirty="0">
                <a:solidFill>
                  <a:schemeClr val="tx1"/>
                </a:solidFill>
                <a:latin typeface="Times New Roman" panose="02020603050405020304" pitchFamily="18" charset="0"/>
                <a:cs typeface="Times New Roman" panose="02020603050405020304" pitchFamily="18" charset="0"/>
              </a:rPr>
              <a:t>(відділ аспірантури та кафедра маркетингу та логістики) </a:t>
            </a:r>
            <a:r>
              <a:rPr lang="uk-UA" sz="24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внутрішні нормативні документи, які визначають права та обов’язки усіх учасників освітнього процесу:</a:t>
            </a:r>
            <a:endParaRPr lang="uk-UA" sz="2400" dirty="0">
              <a:solidFill>
                <a:schemeClr val="tx1"/>
              </a:solidFill>
              <a:latin typeface="Times New Roman" panose="02020603050405020304" pitchFamily="18" charset="0"/>
              <a:cs typeface="Times New Roman" panose="02020603050405020304" pitchFamily="18" charset="0"/>
            </a:endParaRPr>
          </a:p>
          <a:p>
            <a:pPr algn="just">
              <a:buFont typeface="Wingdings" panose="05000000000000000000" pitchFamily="2" charset="2"/>
              <a:buChar char="§"/>
            </a:pPr>
            <a:r>
              <a:rPr lang="uk-UA" sz="2400" dirty="0">
                <a:solidFill>
                  <a:schemeClr val="tx1"/>
                </a:solidFill>
                <a:latin typeface="Times New Roman" panose="02020603050405020304" pitchFamily="18" charset="0"/>
                <a:cs typeface="Times New Roman" panose="02020603050405020304" pitchFamily="18" charset="0"/>
              </a:rPr>
              <a:t>проєкт ОНП «Маркетинг» 2023-2024 рр., </a:t>
            </a:r>
          </a:p>
          <a:p>
            <a:pPr algn="just">
              <a:buFont typeface="Wingdings" panose="05000000000000000000" pitchFamily="2" charset="2"/>
              <a:buChar char="§"/>
            </a:pPr>
            <a:r>
              <a:rPr lang="uk-UA" sz="2400" dirty="0">
                <a:solidFill>
                  <a:schemeClr val="tx1"/>
                </a:solidFill>
                <a:latin typeface="Times New Roman" panose="02020603050405020304" pitchFamily="18" charset="0"/>
                <a:cs typeface="Times New Roman" panose="02020603050405020304" pitchFamily="18" charset="0"/>
              </a:rPr>
              <a:t>ОНП «Маркетинг» 2023-2024 р. р. </a:t>
            </a:r>
          </a:p>
          <a:p>
            <a:pPr algn="just">
              <a:buFont typeface="Wingdings" panose="05000000000000000000" pitchFamily="2" charset="2"/>
              <a:buChar char="§"/>
            </a:pPr>
            <a:r>
              <a:rPr lang="uk-UA" sz="2400" dirty="0">
                <a:solidFill>
                  <a:schemeClr val="tx1"/>
                </a:solidFill>
                <a:latin typeface="Times New Roman" panose="02020603050405020304" pitchFamily="18" charset="0"/>
                <a:cs typeface="Times New Roman" panose="02020603050405020304" pitchFamily="18" charset="0"/>
              </a:rPr>
              <a:t>НП за ОНП «Маркетинг» </a:t>
            </a:r>
          </a:p>
          <a:p>
            <a:pPr marL="0" indent="0" algn="just">
              <a:spcBef>
                <a:spcPts val="0"/>
              </a:spcBef>
              <a:buNone/>
            </a:pPr>
            <a:endParaRPr lang="uk-UA" sz="24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435512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D1CFC9A-00C1-BB38-A6FB-B54C884E839D}"/>
              </a:ext>
            </a:extLst>
          </p:cNvPr>
          <p:cNvSpPr txBox="1"/>
          <p:nvPr/>
        </p:nvSpPr>
        <p:spPr>
          <a:xfrm>
            <a:off x="215516" y="-15190"/>
            <a:ext cx="6912768" cy="707886"/>
          </a:xfrm>
          <a:prstGeom prst="rect">
            <a:avLst/>
          </a:prstGeom>
          <a:noFill/>
        </p:spPr>
        <p:txBody>
          <a:bodyPr wrap="square">
            <a:spAutoFit/>
          </a:bodyPr>
          <a:lstStyle/>
          <a:p>
            <a:pPr algn="ctr"/>
            <a:r>
              <a:rPr lang="uk-UA" sz="2000" b="1" dirty="0">
                <a:solidFill>
                  <a:schemeClr val="accent2">
                    <a:lumMod val="75000"/>
                  </a:schemeClr>
                </a:solidFill>
                <a:effectLst/>
                <a:latin typeface="Times New Roman" panose="02020603050405020304" pitchFamily="18" charset="0"/>
                <a:cs typeface="Times New Roman" panose="02020603050405020304" pitchFamily="18" charset="0"/>
              </a:rPr>
              <a:t>КРИТЕРІЙ 10 </a:t>
            </a:r>
          </a:p>
          <a:p>
            <a:pPr algn="ctr"/>
            <a:r>
              <a:rPr lang="uk-UA" sz="2000" b="1" dirty="0">
                <a:solidFill>
                  <a:schemeClr val="accent2">
                    <a:lumMod val="75000"/>
                  </a:schemeClr>
                </a:solidFill>
                <a:effectLst/>
                <a:latin typeface="Times New Roman" panose="02020603050405020304" pitchFamily="18" charset="0"/>
                <a:cs typeface="Times New Roman" panose="02020603050405020304" pitchFamily="18" charset="0"/>
              </a:rPr>
              <a:t>«</a:t>
            </a:r>
            <a:r>
              <a:rPr lang="uk-UA" sz="2000" b="1" dirty="0">
                <a:solidFill>
                  <a:schemeClr val="accent2">
                    <a:lumMod val="75000"/>
                  </a:schemeClr>
                </a:solidFill>
                <a:effectLst/>
                <a:latin typeface="Times New Roman" panose="02020603050405020304" pitchFamily="18" charset="0"/>
                <a:ea typeface="Calibri" panose="020F0502020204030204" pitchFamily="34" charset="0"/>
              </a:rPr>
              <a:t>НАВЧАННЯ ЧЕРЕЗ ДОСЛІДЖЕННЯ»</a:t>
            </a:r>
            <a:endParaRPr lang="ru-RU" sz="2000" b="1" dirty="0">
              <a:solidFill>
                <a:schemeClr val="accent2">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3" name="Місце для вмісту 2">
            <a:extLst>
              <a:ext uri="{FF2B5EF4-FFF2-40B4-BE49-F238E27FC236}">
                <a16:creationId xmlns:a16="http://schemas.microsoft.com/office/drawing/2014/main" id="{03A3ED48-CD21-A07A-F088-226752BAAF0F}"/>
              </a:ext>
            </a:extLst>
          </p:cNvPr>
          <p:cNvSpPr>
            <a:spLocks noGrp="1"/>
          </p:cNvSpPr>
          <p:nvPr>
            <p:ph idx="1"/>
          </p:nvPr>
        </p:nvSpPr>
        <p:spPr>
          <a:xfrm>
            <a:off x="215406" y="764704"/>
            <a:ext cx="8712968" cy="5976664"/>
          </a:xfrm>
          <a:solidFill>
            <a:schemeClr val="accent2">
              <a:lumMod val="20000"/>
              <a:lumOff val="80000"/>
            </a:schemeClr>
          </a:solidFill>
        </p:spPr>
        <p:txBody>
          <a:bodyPr>
            <a:noAutofit/>
          </a:bodyPr>
          <a:lstStyle/>
          <a:p>
            <a:pPr algn="just">
              <a:spcBef>
                <a:spcPts val="0"/>
              </a:spcBef>
            </a:pPr>
            <a:r>
              <a:rPr lang="uk-UA" sz="1900" dirty="0">
                <a:solidFill>
                  <a:schemeClr val="tx1"/>
                </a:solidFill>
                <a:latin typeface="Times New Roman" panose="02020603050405020304" pitchFamily="18" charset="0"/>
                <a:cs typeface="Times New Roman" panose="02020603050405020304" pitchFamily="18" charset="0"/>
              </a:rPr>
              <a:t>публікації наукових керівників дотичні до тематики дисертаційних досліджень аспірантів. Інформація оприлюднена на сторінці кафедри маркетингу та логістики сайту СНАУ (</a:t>
            </a:r>
            <a:r>
              <a:rPr lang="uk-UA" sz="1900" i="1" dirty="0">
                <a:solidFill>
                  <a:schemeClr val="tx1"/>
                </a:solidFill>
                <a:latin typeface="Times New Roman" panose="02020603050405020304" pitchFamily="18" charset="0"/>
                <a:cs typeface="Times New Roman" panose="02020603050405020304" pitchFamily="18" charset="0"/>
              </a:rPr>
              <a:t>приклади тем дисертаційних досліджень див. вище – критерій 1)</a:t>
            </a:r>
          </a:p>
          <a:p>
            <a:pPr algn="just">
              <a:spcBef>
                <a:spcPts val="0"/>
              </a:spcBef>
            </a:pPr>
            <a:r>
              <a:rPr lang="uk-UA" sz="1900" dirty="0">
                <a:solidFill>
                  <a:schemeClr val="tx1"/>
                </a:solidFill>
                <a:latin typeface="Times New Roman" panose="02020603050405020304" pitchFamily="18" charset="0"/>
                <a:cs typeface="Times New Roman" panose="02020603050405020304" pitchFamily="18" charset="0"/>
              </a:rPr>
              <a:t>збільшено потенціал можливих рецензентів для належного формування складу разових спеціалізованих вчених рад: посилюється міжгалузева співпраця науковців (результати якої  опубліковані у фахових виданнях та у виданнях, що індексуються у наукометричних базах даних  Scopus та Web of Science)</a:t>
            </a:r>
          </a:p>
          <a:p>
            <a:pPr algn="just">
              <a:spcBef>
                <a:spcPts val="0"/>
              </a:spcBef>
            </a:pPr>
            <a:r>
              <a:rPr lang="uk-UA" sz="1900" dirty="0">
                <a:solidFill>
                  <a:schemeClr val="tx1"/>
                </a:solidFill>
                <a:latin typeface="Times New Roman" panose="02020603050405020304" pitchFamily="18" charset="0"/>
                <a:cs typeface="Times New Roman" panose="02020603050405020304" pitchFamily="18" charset="0"/>
              </a:rPr>
              <a:t>наукові керівники є к</a:t>
            </a:r>
            <a:r>
              <a:rPr lang="uk-UA" sz="1900" b="0" i="0" dirty="0">
                <a:solidFill>
                  <a:srgbClr val="000000"/>
                </a:solidFill>
                <a:effectLst/>
                <a:latin typeface="Times New Roman" panose="02020603050405020304" pitchFamily="18" charset="0"/>
                <a:cs typeface="Times New Roman" panose="02020603050405020304" pitchFamily="18" charset="0"/>
              </a:rPr>
              <a:t>оординаторами і виконавцями грантових проєктів ERASMUS+ Jean Monnet: «Покращення змісту освіти з органічного землеробства в Україні відповідно до Плану дій ЄС», «Продукування та поширення ідей циркулярної економіки відповідно до Плану дій ЄС» та  Міжнародної організації праці та Міністерства іноземних справ Данії «Розширення  можливостей працевлаштування через розвиток зеленого та крафтового туризму в межах «Туристичного трикутника Сумщини»</a:t>
            </a:r>
          </a:p>
          <a:p>
            <a:pPr algn="just">
              <a:spcBef>
                <a:spcPts val="0"/>
              </a:spcBef>
            </a:pPr>
            <a:r>
              <a:rPr lang="uk-UA" sz="19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а</a:t>
            </a:r>
            <a:r>
              <a:rPr lang="uk-UA" sz="19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спірантка спеціальності «075 Маркетинг» Вікторія КОЛОДЯЖНА взяла участь у Літній Школі та Навчальному турі, що організовані Чеським університетом природничих наук, м. Прага для представників університетів консорціуму в рамках проєкту «Підвищення потенціалу аспірантів для якісного дослідження в Україні» </a:t>
            </a:r>
            <a:r>
              <a:rPr lang="uk-UA" sz="1900" i="1" dirty="0">
                <a:solidFill>
                  <a:srgbClr val="000000"/>
                </a:solidFill>
                <a:effectLst/>
                <a:latin typeface="Times New Roman" panose="02020603050405020304" pitchFamily="18" charset="0"/>
                <a:ea typeface="Calibri" panose="020F0502020204030204" pitchFamily="34" charset="0"/>
              </a:rPr>
              <a:t>(серпень-грудень 2022 року)</a:t>
            </a:r>
            <a:endParaRPr lang="uk-UA" sz="1900" b="0" i="0" dirty="0">
              <a:solidFill>
                <a:srgbClr val="000000"/>
              </a:solidFill>
              <a:effectLst/>
              <a:latin typeface="Times New Roman" panose="02020603050405020304" pitchFamily="18" charset="0"/>
              <a:cs typeface="Times New Roman" panose="02020603050405020304" pitchFamily="18" charset="0"/>
            </a:endParaRPr>
          </a:p>
          <a:p>
            <a:pPr algn="just">
              <a:spcBef>
                <a:spcPts val="0"/>
              </a:spcBef>
            </a:pPr>
            <a:endParaRPr lang="uk-UA" sz="1900" dirty="0">
              <a:solidFill>
                <a:schemeClr val="tx1"/>
              </a:solidFill>
              <a:latin typeface="Times New Roman" panose="02020603050405020304" pitchFamily="18" charset="0"/>
              <a:cs typeface="Times New Roman" panose="02020603050405020304" pitchFamily="18" charset="0"/>
            </a:endParaRPr>
          </a:p>
          <a:p>
            <a:pPr marL="0" indent="0" algn="just">
              <a:spcBef>
                <a:spcPts val="0"/>
              </a:spcBef>
              <a:buNone/>
            </a:pPr>
            <a:endParaRPr lang="uk-UA" sz="19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710607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03A3ED48-CD21-A07A-F088-226752BAAF0F}"/>
              </a:ext>
            </a:extLst>
          </p:cNvPr>
          <p:cNvSpPr>
            <a:spLocks noGrp="1"/>
          </p:cNvSpPr>
          <p:nvPr>
            <p:ph idx="1"/>
          </p:nvPr>
        </p:nvSpPr>
        <p:spPr>
          <a:xfrm>
            <a:off x="179512" y="260648"/>
            <a:ext cx="8568952" cy="4608512"/>
          </a:xfrm>
          <a:solidFill>
            <a:schemeClr val="accent2">
              <a:lumMod val="20000"/>
              <a:lumOff val="80000"/>
            </a:schemeClr>
          </a:solidFill>
        </p:spPr>
        <p:txBody>
          <a:bodyPr>
            <a:noAutofit/>
          </a:bodyPr>
          <a:lstStyle/>
          <a:p>
            <a:pPr algn="just"/>
            <a:r>
              <a:rPr lang="uk-UA" sz="2000" dirty="0">
                <a:solidFill>
                  <a:schemeClr val="tx1"/>
                </a:solidFill>
                <a:latin typeface="Georgia" panose="02040502050405020303" pitchFamily="18" charset="0"/>
              </a:rPr>
              <a:t>Наукові керівники та аспіранти публікують статті у журналах, що індексуються у науковометрічних базах </a:t>
            </a:r>
            <a:r>
              <a:rPr lang="en-US" sz="2000" dirty="0">
                <a:solidFill>
                  <a:schemeClr val="tx1"/>
                </a:solidFill>
                <a:latin typeface="Georgia" panose="02040502050405020303" pitchFamily="18" charset="0"/>
              </a:rPr>
              <a:t>Scopus </a:t>
            </a:r>
            <a:r>
              <a:rPr lang="uk-UA" sz="2000" dirty="0">
                <a:solidFill>
                  <a:schemeClr val="tx1"/>
                </a:solidFill>
                <a:latin typeface="Georgia" panose="02040502050405020303" pitchFamily="18" charset="0"/>
              </a:rPr>
              <a:t>та </a:t>
            </a:r>
            <a:r>
              <a:rPr lang="en-US" sz="2000" dirty="0">
                <a:solidFill>
                  <a:schemeClr val="tx1"/>
                </a:solidFill>
                <a:latin typeface="Georgia" panose="02040502050405020303" pitchFamily="18" charset="0"/>
              </a:rPr>
              <a:t>W</a:t>
            </a:r>
            <a:r>
              <a:rPr lang="uk-UA" sz="2000" dirty="0">
                <a:solidFill>
                  <a:schemeClr val="tx1"/>
                </a:solidFill>
                <a:latin typeface="Georgia" panose="02040502050405020303" pitchFamily="18" charset="0"/>
              </a:rPr>
              <a:t>о</a:t>
            </a:r>
            <a:r>
              <a:rPr lang="en-US" sz="2000" dirty="0">
                <a:solidFill>
                  <a:schemeClr val="tx1"/>
                </a:solidFill>
                <a:latin typeface="Georgia" panose="02040502050405020303" pitchFamily="18" charset="0"/>
              </a:rPr>
              <a:t>S </a:t>
            </a:r>
            <a:r>
              <a:rPr lang="uk-UA" sz="2000" dirty="0">
                <a:solidFill>
                  <a:schemeClr val="tx1"/>
                </a:solidFill>
                <a:latin typeface="Georgia" panose="02040502050405020303" pitchFamily="18" charset="0"/>
              </a:rPr>
              <a:t>(інформація на сайті СНАУ).</a:t>
            </a:r>
          </a:p>
          <a:p>
            <a:pPr algn="just"/>
            <a:r>
              <a:rPr lang="uk-UA" sz="2000" dirty="0">
                <a:solidFill>
                  <a:schemeClr val="tx1"/>
                </a:solidFill>
                <a:latin typeface="Georgia" panose="02040502050405020303" pitchFamily="18" charset="0"/>
              </a:rPr>
              <a:t>Збільшено потенціал можливих рецензентів для належного формування складу разових спеціалізованих вчених рад: посилюється міжгалузева співпраця науковців (результати якої  опубліковані у фахових виданнях та у виданнях, що індексуються у наукометричних базах даних  Scopus та Web of Science).</a:t>
            </a:r>
          </a:p>
          <a:p>
            <a:pPr algn="just"/>
            <a:endParaRPr lang="uk-UA" sz="2000" dirty="0">
              <a:solidFill>
                <a:schemeClr val="tx1"/>
              </a:solidFill>
              <a:latin typeface="Times New Roman" panose="02020603050405020304" pitchFamily="18" charset="0"/>
              <a:cs typeface="Times New Roman" panose="02020603050405020304" pitchFamily="18" charset="0"/>
            </a:endParaRPr>
          </a:p>
          <a:p>
            <a:pPr marL="0" indent="0" algn="just">
              <a:spcBef>
                <a:spcPts val="0"/>
              </a:spcBef>
              <a:buNone/>
            </a:pPr>
            <a:endParaRPr lang="uk-UA" sz="20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009997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D1CFC9A-00C1-BB38-A6FB-B54C884E839D}"/>
              </a:ext>
            </a:extLst>
          </p:cNvPr>
          <p:cNvSpPr txBox="1"/>
          <p:nvPr/>
        </p:nvSpPr>
        <p:spPr>
          <a:xfrm>
            <a:off x="215516" y="76562"/>
            <a:ext cx="6912768" cy="400110"/>
          </a:xfrm>
          <a:prstGeom prst="rect">
            <a:avLst/>
          </a:prstGeom>
          <a:noFill/>
        </p:spPr>
        <p:txBody>
          <a:bodyPr wrap="square">
            <a:spAutoFit/>
          </a:bodyPr>
          <a:lstStyle/>
          <a:p>
            <a:pPr algn="ctr"/>
            <a:r>
              <a:rPr lang="uk-UA" sz="2000" b="1" dirty="0">
                <a:solidFill>
                  <a:schemeClr val="accent2">
                    <a:lumMod val="75000"/>
                  </a:schemeClr>
                </a:solidFill>
                <a:effectLst/>
                <a:latin typeface="Times New Roman" panose="02020603050405020304" pitchFamily="18" charset="0"/>
                <a:cs typeface="Times New Roman" panose="02020603050405020304" pitchFamily="18" charset="0"/>
              </a:rPr>
              <a:t>ПЕРСПЕКТИВНІ НАПРЯМКИ</a:t>
            </a:r>
            <a:endParaRPr lang="ru-RU" sz="2000" b="1" dirty="0">
              <a:solidFill>
                <a:schemeClr val="accent2">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3" name="Місце для вмісту 2">
            <a:extLst>
              <a:ext uri="{FF2B5EF4-FFF2-40B4-BE49-F238E27FC236}">
                <a16:creationId xmlns:a16="http://schemas.microsoft.com/office/drawing/2014/main" id="{03A3ED48-CD21-A07A-F088-226752BAAF0F}"/>
              </a:ext>
            </a:extLst>
          </p:cNvPr>
          <p:cNvSpPr>
            <a:spLocks noGrp="1"/>
          </p:cNvSpPr>
          <p:nvPr>
            <p:ph idx="1"/>
          </p:nvPr>
        </p:nvSpPr>
        <p:spPr>
          <a:xfrm>
            <a:off x="215406" y="764704"/>
            <a:ext cx="7956994" cy="5400600"/>
          </a:xfrm>
          <a:solidFill>
            <a:schemeClr val="accent2">
              <a:lumMod val="20000"/>
              <a:lumOff val="80000"/>
            </a:schemeClr>
          </a:solidFill>
        </p:spPr>
        <p:txBody>
          <a:bodyPr>
            <a:noAutofit/>
          </a:bodyPr>
          <a:lstStyle/>
          <a:p>
            <a:pPr algn="just"/>
            <a:r>
              <a:rPr lang="uk-UA" sz="2000" dirty="0">
                <a:solidFill>
                  <a:schemeClr val="tx1"/>
                </a:solidFill>
                <a:latin typeface="Times New Roman" panose="02020603050405020304" pitchFamily="18" charset="0"/>
                <a:cs typeface="Times New Roman" panose="02020603050405020304" pitchFamily="18" charset="0"/>
              </a:rPr>
              <a:t>Залучення професіоналів-практиків до викладання на ОНП «Маркетинг»</a:t>
            </a:r>
          </a:p>
          <a:p>
            <a:pPr algn="just"/>
            <a:r>
              <a:rPr lang="uk-UA" sz="2000" dirty="0">
                <a:solidFill>
                  <a:schemeClr val="tx1"/>
                </a:solidFill>
                <a:latin typeface="Times New Roman" panose="02020603050405020304" pitchFamily="18" charset="0"/>
                <a:cs typeface="Times New Roman" panose="02020603050405020304" pitchFamily="18" charset="0"/>
              </a:rPr>
              <a:t>Організація гостьових онлайн-лекцій іноземних викладачів</a:t>
            </a:r>
          </a:p>
          <a:p>
            <a:pPr algn="just"/>
            <a:r>
              <a:rPr lang="uk-UA" sz="2000" dirty="0">
                <a:solidFill>
                  <a:schemeClr val="tx1"/>
                </a:solidFill>
                <a:latin typeface="Times New Roman" panose="02020603050405020304" pitchFamily="18" charset="0"/>
                <a:cs typeface="Times New Roman" panose="02020603050405020304" pitchFamily="18" charset="0"/>
              </a:rPr>
              <a:t>Участь у розробці спільних міждисциплінарних проєктів розвитку територіальних громад у межах бізнес-школи СНАУ</a:t>
            </a:r>
          </a:p>
          <a:p>
            <a:pPr algn="just"/>
            <a:r>
              <a:rPr lang="uk-UA" sz="2000" dirty="0">
                <a:solidFill>
                  <a:schemeClr val="tx1"/>
                </a:solidFill>
                <a:latin typeface="Times New Roman" panose="02020603050405020304" pitchFamily="18" charset="0"/>
                <a:cs typeface="Times New Roman" panose="02020603050405020304" pitchFamily="18" charset="0"/>
              </a:rPr>
              <a:t>Активізувати роботу Бізнес-Хабу кафедри маркетингу та логістики</a:t>
            </a:r>
          </a:p>
          <a:p>
            <a:pPr algn="just"/>
            <a:r>
              <a:rPr lang="uk-UA" sz="2000" dirty="0">
                <a:solidFill>
                  <a:schemeClr val="tx1"/>
                </a:solidFill>
                <a:latin typeface="Times New Roman" panose="02020603050405020304" pitchFamily="18" charset="0"/>
                <a:cs typeface="Times New Roman" panose="02020603050405020304" pitchFamily="18" charset="0"/>
              </a:rPr>
              <a:t>Збільшення кількості та якості академічної мобільності аспірантів та викладачів</a:t>
            </a:r>
          </a:p>
          <a:p>
            <a:pPr algn="just"/>
            <a:r>
              <a:rPr lang="uk-UA" sz="2000" dirty="0">
                <a:solidFill>
                  <a:schemeClr val="tx1"/>
                </a:solidFill>
                <a:latin typeface="Times New Roman" panose="02020603050405020304" pitchFamily="18" charset="0"/>
                <a:cs typeface="Times New Roman" panose="02020603050405020304" pitchFamily="18" charset="0"/>
              </a:rPr>
              <a:t>Зміцнення наукової критичної маси дослідників на ОНП «Маркетинг» (відповідність публікацій керівника темі дисертації здобувача, формування груп рецензентів за існуючими дисертаційними роботами)</a:t>
            </a:r>
          </a:p>
          <a:p>
            <a:pPr algn="just"/>
            <a:r>
              <a:rPr lang="uk-UA" sz="2000" dirty="0">
                <a:solidFill>
                  <a:schemeClr val="tx1"/>
                </a:solidFill>
                <a:latin typeface="Times New Roman" panose="02020603050405020304" pitchFamily="18" charset="0"/>
                <a:cs typeface="Times New Roman" panose="02020603050405020304" pitchFamily="18" charset="0"/>
              </a:rPr>
              <a:t>Розвиток наукової школи </a:t>
            </a:r>
            <a:r>
              <a:rPr lang="uk-UA" sz="2000" b="0" i="0" dirty="0">
                <a:solidFill>
                  <a:srgbClr val="000000"/>
                </a:solidFill>
                <a:effectLst/>
                <a:latin typeface="Times New Roman" panose="02020603050405020304" pitchFamily="18" charset="0"/>
                <a:cs typeface="Times New Roman" panose="02020603050405020304" pitchFamily="18" charset="0"/>
              </a:rPr>
              <a:t>«Маркетинг та конкурентоспроможність соціально-економічних систем в умовах сталого розвитку»</a:t>
            </a:r>
            <a:endParaRPr lang="uk-UA" sz="2000" dirty="0">
              <a:solidFill>
                <a:schemeClr val="tx1"/>
              </a:solidFill>
              <a:latin typeface="Times New Roman" panose="02020603050405020304" pitchFamily="18" charset="0"/>
              <a:cs typeface="Times New Roman" panose="02020603050405020304" pitchFamily="18" charset="0"/>
            </a:endParaRPr>
          </a:p>
          <a:p>
            <a:pPr marL="0" indent="0" algn="just">
              <a:spcBef>
                <a:spcPts val="0"/>
              </a:spcBef>
              <a:buNone/>
            </a:pPr>
            <a:endParaRPr lang="uk-UA" sz="20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109577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Таблиця 4">
            <a:extLst>
              <a:ext uri="{FF2B5EF4-FFF2-40B4-BE49-F238E27FC236}">
                <a16:creationId xmlns:a16="http://schemas.microsoft.com/office/drawing/2014/main" id="{9278F40C-1763-1131-D6F0-B055AA23C71B}"/>
              </a:ext>
            </a:extLst>
          </p:cNvPr>
          <p:cNvGraphicFramePr>
            <a:graphicFrameLocks noGrp="1"/>
          </p:cNvGraphicFramePr>
          <p:nvPr>
            <p:extLst>
              <p:ext uri="{D42A27DB-BD31-4B8C-83A1-F6EECF244321}">
                <p14:modId xmlns:p14="http://schemas.microsoft.com/office/powerpoint/2010/main" val="1286547212"/>
              </p:ext>
            </p:extLst>
          </p:nvPr>
        </p:nvGraphicFramePr>
        <p:xfrm>
          <a:off x="247821" y="1196752"/>
          <a:ext cx="8648358" cy="4593604"/>
        </p:xfrm>
        <a:graphic>
          <a:graphicData uri="http://schemas.openxmlformats.org/drawingml/2006/table">
            <a:tbl>
              <a:tblPr firstRow="1" firstCol="1" bandRow="1">
                <a:tableStyleId>{5C22544A-7EE6-4342-B048-85BDC9FD1C3A}</a:tableStyleId>
              </a:tblPr>
              <a:tblGrid>
                <a:gridCol w="2119989">
                  <a:extLst>
                    <a:ext uri="{9D8B030D-6E8A-4147-A177-3AD203B41FA5}">
                      <a16:colId xmlns:a16="http://schemas.microsoft.com/office/drawing/2014/main" val="2012396640"/>
                    </a:ext>
                  </a:extLst>
                </a:gridCol>
                <a:gridCol w="2543988">
                  <a:extLst>
                    <a:ext uri="{9D8B030D-6E8A-4147-A177-3AD203B41FA5}">
                      <a16:colId xmlns:a16="http://schemas.microsoft.com/office/drawing/2014/main" val="2767233444"/>
                    </a:ext>
                  </a:extLst>
                </a:gridCol>
                <a:gridCol w="3984381">
                  <a:extLst>
                    <a:ext uri="{9D8B030D-6E8A-4147-A177-3AD203B41FA5}">
                      <a16:colId xmlns:a16="http://schemas.microsoft.com/office/drawing/2014/main" val="3699140969"/>
                    </a:ext>
                  </a:extLst>
                </a:gridCol>
              </a:tblGrid>
              <a:tr h="294605">
                <a:tc gridSpan="2">
                  <a:txBody>
                    <a:bodyPr/>
                    <a:lstStyle/>
                    <a:p>
                      <a:pPr algn="ctr">
                        <a:lnSpc>
                          <a:spcPct val="107000"/>
                        </a:lnSpc>
                        <a:spcAft>
                          <a:spcPts val="800"/>
                        </a:spcAft>
                      </a:pPr>
                      <a:r>
                        <a:rPr lang="uk-UA" sz="2000" dirty="0">
                          <a:effectLst/>
                          <a:latin typeface="Times New Roman" panose="02020603050405020304" pitchFamily="18" charset="0"/>
                          <a:cs typeface="Times New Roman" panose="02020603050405020304" pitchFamily="18" charset="0"/>
                        </a:rPr>
                        <a:t>Напрями вдосконалення </a:t>
                      </a:r>
                      <a:endParaRPr lang="ru-RU"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6080" marR="46080" marT="0" marB="0"/>
                </a:tc>
                <a:tc hMerge="1">
                  <a:txBody>
                    <a:bodyPr/>
                    <a:lstStyle/>
                    <a:p>
                      <a:endParaRPr lang="ru-RU"/>
                    </a:p>
                  </a:txBody>
                  <a:tcPr/>
                </a:tc>
                <a:tc rowSpan="2">
                  <a:txBody>
                    <a:bodyPr/>
                    <a:lstStyle/>
                    <a:p>
                      <a:pPr algn="ctr">
                        <a:lnSpc>
                          <a:spcPct val="107000"/>
                        </a:lnSpc>
                        <a:spcAft>
                          <a:spcPts val="800"/>
                        </a:spcAft>
                      </a:pPr>
                      <a:r>
                        <a:rPr lang="uk-UA" sz="2000" dirty="0">
                          <a:effectLst/>
                          <a:latin typeface="Times New Roman" panose="02020603050405020304" pitchFamily="18" charset="0"/>
                          <a:cs typeface="Times New Roman" panose="02020603050405020304" pitchFamily="18" charset="0"/>
                        </a:rPr>
                        <a:t>Показники виконання вимог критерію</a:t>
                      </a:r>
                      <a:endParaRPr lang="ru-RU"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6080" marR="46080" marT="0" marB="0"/>
                </a:tc>
                <a:extLst>
                  <a:ext uri="{0D108BD9-81ED-4DB2-BD59-A6C34878D82A}">
                    <a16:rowId xmlns:a16="http://schemas.microsoft.com/office/drawing/2014/main" val="4095457573"/>
                  </a:ext>
                </a:extLst>
              </a:tr>
              <a:tr h="631902">
                <a:tc>
                  <a:txBody>
                    <a:bodyPr/>
                    <a:lstStyle/>
                    <a:p>
                      <a:pPr algn="ctr">
                        <a:lnSpc>
                          <a:spcPct val="107000"/>
                        </a:lnSpc>
                        <a:spcAft>
                          <a:spcPts val="800"/>
                        </a:spcAft>
                      </a:pPr>
                      <a:r>
                        <a:rPr lang="uk-UA" sz="2000">
                          <a:effectLst/>
                          <a:latin typeface="Times New Roman" panose="02020603050405020304" pitchFamily="18" charset="0"/>
                          <a:cs typeface="Times New Roman" panose="02020603050405020304" pitchFamily="18" charset="0"/>
                        </a:rPr>
                        <a:t>Що потрібно зробити</a:t>
                      </a:r>
                      <a:endParaRPr lang="ru-RU"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46080" marR="46080" marT="0" marB="0"/>
                </a:tc>
                <a:tc>
                  <a:txBody>
                    <a:bodyPr/>
                    <a:lstStyle/>
                    <a:p>
                      <a:pPr algn="ctr">
                        <a:lnSpc>
                          <a:spcPct val="107000"/>
                        </a:lnSpc>
                        <a:spcAft>
                          <a:spcPts val="800"/>
                        </a:spcAft>
                      </a:pPr>
                      <a:r>
                        <a:rPr lang="uk-UA" sz="2000" dirty="0">
                          <a:effectLst/>
                          <a:latin typeface="Times New Roman" panose="02020603050405020304" pitchFamily="18" charset="0"/>
                          <a:cs typeface="Times New Roman" panose="02020603050405020304" pitchFamily="18" charset="0"/>
                        </a:rPr>
                        <a:t>Дії</a:t>
                      </a:r>
                      <a:endParaRPr lang="ru-RU"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6080" marR="46080" marT="0" marB="0"/>
                </a:tc>
                <a:tc vMerge="1">
                  <a:txBody>
                    <a:bodyPr/>
                    <a:lstStyle/>
                    <a:p>
                      <a:endParaRPr lang="ru-RU"/>
                    </a:p>
                  </a:txBody>
                  <a:tcPr/>
                </a:tc>
                <a:extLst>
                  <a:ext uri="{0D108BD9-81ED-4DB2-BD59-A6C34878D82A}">
                    <a16:rowId xmlns:a16="http://schemas.microsoft.com/office/drawing/2014/main" val="1821433894"/>
                  </a:ext>
                </a:extLst>
              </a:tr>
              <a:tr h="2822213">
                <a:tc>
                  <a:txBody>
                    <a:bodyPr/>
                    <a:lstStyle/>
                    <a:p>
                      <a:pPr algn="ctr">
                        <a:lnSpc>
                          <a:spcPct val="107000"/>
                        </a:lnSpc>
                        <a:spcAft>
                          <a:spcPts val="800"/>
                        </a:spcAft>
                      </a:pPr>
                      <a:r>
                        <a:rPr lang="uk-UA" sz="2000" dirty="0">
                          <a:effectLst/>
                          <a:latin typeface="Times New Roman" panose="02020603050405020304" pitchFamily="18" charset="0"/>
                          <a:cs typeface="Times New Roman" panose="02020603050405020304" pitchFamily="18" charset="0"/>
                        </a:rPr>
                        <a:t>Переглянути ОП та вдосконалити навчальні плани</a:t>
                      </a:r>
                      <a:endParaRPr lang="ru-RU"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6080" marR="46080" marT="0" marB="0"/>
                </a:tc>
                <a:tc>
                  <a:txBody>
                    <a:bodyPr/>
                    <a:lstStyle/>
                    <a:p>
                      <a:pPr algn="ctr">
                        <a:lnSpc>
                          <a:spcPct val="107000"/>
                        </a:lnSpc>
                        <a:spcAft>
                          <a:spcPts val="800"/>
                        </a:spcAft>
                      </a:pPr>
                      <a:r>
                        <a:rPr lang="uk-UA" sz="2000" dirty="0">
                          <a:effectLst/>
                          <a:latin typeface="Times New Roman" panose="02020603050405020304" pitchFamily="18" charset="0"/>
                          <a:cs typeface="Times New Roman" panose="02020603050405020304" pitchFamily="18" charset="0"/>
                        </a:rPr>
                        <a:t>Розроблено проєкт ОП, змінено перелік вибіркових ОК, які будуть обговорені на засідання членів проєктної групи та стейкхолдерів. Розроблений проєкт навчального плану</a:t>
                      </a:r>
                      <a:endParaRPr lang="ru-RU"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6080" marR="46080" marT="0" marB="0"/>
                </a:tc>
                <a:tc>
                  <a:txBody>
                    <a:bodyPr/>
                    <a:lstStyle/>
                    <a:p>
                      <a:pPr algn="ctr"/>
                      <a:r>
                        <a:rPr lang="uk-UA" sz="2000" dirty="0">
                          <a:solidFill>
                            <a:schemeClr val="tx1"/>
                          </a:solidFill>
                          <a:latin typeface="Times New Roman" panose="02020603050405020304" pitchFamily="18" charset="0"/>
                          <a:cs typeface="Times New Roman" panose="02020603050405020304" pitchFamily="18" charset="0"/>
                        </a:rPr>
                        <a:t>Отримано пропозиції від внутрішніх та зовнішніх стейкхолдерів.</a:t>
                      </a:r>
                    </a:p>
                    <a:p>
                      <a:pPr algn="ctr"/>
                      <a:r>
                        <a:rPr lang="uk-UA" sz="2000" dirty="0">
                          <a:solidFill>
                            <a:schemeClr val="tx1"/>
                          </a:solidFill>
                          <a:latin typeface="Times New Roman" panose="02020603050405020304" pitchFamily="18" charset="0"/>
                          <a:cs typeface="Times New Roman" panose="02020603050405020304" pitchFamily="18" charset="0"/>
                        </a:rPr>
                        <a:t>Проведено засідання Експертної ради роботодавців, якою узгоджені та підтримані зміни до ОНП «Маркетинг» (2023 р.)</a:t>
                      </a:r>
                    </a:p>
                    <a:p>
                      <a:pPr algn="ctr"/>
                      <a:r>
                        <a:rPr lang="uk-UA" sz="2000" dirty="0">
                          <a:solidFill>
                            <a:schemeClr val="tx1"/>
                          </a:solidFill>
                          <a:latin typeface="Times New Roman" panose="02020603050405020304" pitchFamily="18" charset="0"/>
                          <a:cs typeface="Times New Roman" panose="02020603050405020304" pitchFamily="18" charset="0"/>
                        </a:rPr>
                        <a:t>Посилено врахування положень Стратегії розвитку СНАУ, галузевого та регіонального аспектів під час формулювання тем дисертаційних досліджень</a:t>
                      </a:r>
                      <a:endParaRPr lang="ru-RU"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6080" marR="46080" marT="0" marB="0"/>
                </a:tc>
                <a:extLst>
                  <a:ext uri="{0D108BD9-81ED-4DB2-BD59-A6C34878D82A}">
                    <a16:rowId xmlns:a16="http://schemas.microsoft.com/office/drawing/2014/main" val="1226556028"/>
                  </a:ext>
                </a:extLst>
              </a:tr>
            </a:tbl>
          </a:graphicData>
        </a:graphic>
      </p:graphicFrame>
      <p:sp>
        <p:nvSpPr>
          <p:cNvPr id="7" name="TextBox 6">
            <a:extLst>
              <a:ext uri="{FF2B5EF4-FFF2-40B4-BE49-F238E27FC236}">
                <a16:creationId xmlns:a16="http://schemas.microsoft.com/office/drawing/2014/main" id="{334AEC18-8C19-B532-4456-C35A044B32B7}"/>
              </a:ext>
            </a:extLst>
          </p:cNvPr>
          <p:cNvSpPr txBox="1"/>
          <p:nvPr/>
        </p:nvSpPr>
        <p:spPr>
          <a:xfrm>
            <a:off x="395536" y="188640"/>
            <a:ext cx="6912768" cy="707886"/>
          </a:xfrm>
          <a:prstGeom prst="rect">
            <a:avLst/>
          </a:prstGeom>
          <a:noFill/>
        </p:spPr>
        <p:txBody>
          <a:bodyPr wrap="square">
            <a:spAutoFit/>
          </a:bodyPr>
          <a:lstStyle/>
          <a:p>
            <a:pPr algn="ctr"/>
            <a:r>
              <a:rPr lang="uk-UA" sz="2000" b="1" dirty="0">
                <a:solidFill>
                  <a:schemeClr val="accent2">
                    <a:lumMod val="75000"/>
                  </a:schemeClr>
                </a:solidFill>
                <a:effectLst/>
                <a:latin typeface="Times New Roman" panose="02020603050405020304" pitchFamily="18" charset="0"/>
                <a:cs typeface="Times New Roman" panose="02020603050405020304" pitchFamily="18" charset="0"/>
              </a:rPr>
              <a:t>КРИТЕРІЙ 1 </a:t>
            </a:r>
          </a:p>
          <a:p>
            <a:pPr algn="ctr"/>
            <a:r>
              <a:rPr lang="uk-UA" sz="2000" b="1" dirty="0">
                <a:solidFill>
                  <a:schemeClr val="accent2">
                    <a:lumMod val="75000"/>
                  </a:schemeClr>
                </a:solidFill>
                <a:effectLst/>
                <a:latin typeface="Times New Roman" panose="02020603050405020304" pitchFamily="18" charset="0"/>
                <a:cs typeface="Times New Roman" panose="02020603050405020304" pitchFamily="18" charset="0"/>
              </a:rPr>
              <a:t>«ПРОЕКТУВАННЯ ТА ЦІЛІ ОСВІТНЬОЇ ПРОГРАМИ»</a:t>
            </a:r>
            <a:endParaRPr lang="ru-RU" sz="2000" b="1" dirty="0">
              <a:solidFill>
                <a:schemeClr val="accent2">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803981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я 3">
            <a:extLst>
              <a:ext uri="{FF2B5EF4-FFF2-40B4-BE49-F238E27FC236}">
                <a16:creationId xmlns:a16="http://schemas.microsoft.com/office/drawing/2014/main" id="{BE62A9E3-444A-9417-105E-A6E6B91E69D9}"/>
              </a:ext>
            </a:extLst>
          </p:cNvPr>
          <p:cNvGraphicFramePr>
            <a:graphicFrameLocks noGrp="1"/>
          </p:cNvGraphicFramePr>
          <p:nvPr>
            <p:extLst>
              <p:ext uri="{D42A27DB-BD31-4B8C-83A1-F6EECF244321}">
                <p14:modId xmlns:p14="http://schemas.microsoft.com/office/powerpoint/2010/main" val="1920522874"/>
              </p:ext>
            </p:extLst>
          </p:nvPr>
        </p:nvGraphicFramePr>
        <p:xfrm>
          <a:off x="107504" y="224644"/>
          <a:ext cx="8928992" cy="6408712"/>
        </p:xfrm>
        <a:graphic>
          <a:graphicData uri="http://schemas.openxmlformats.org/drawingml/2006/table">
            <a:tbl>
              <a:tblPr firstRow="1" firstCol="1" bandRow="1">
                <a:tableStyleId>{5C22544A-7EE6-4342-B048-85BDC9FD1C3A}</a:tableStyleId>
              </a:tblPr>
              <a:tblGrid>
                <a:gridCol w="2455473">
                  <a:extLst>
                    <a:ext uri="{9D8B030D-6E8A-4147-A177-3AD203B41FA5}">
                      <a16:colId xmlns:a16="http://schemas.microsoft.com/office/drawing/2014/main" val="4290352113"/>
                    </a:ext>
                  </a:extLst>
                </a:gridCol>
                <a:gridCol w="1504967">
                  <a:extLst>
                    <a:ext uri="{9D8B030D-6E8A-4147-A177-3AD203B41FA5}">
                      <a16:colId xmlns:a16="http://schemas.microsoft.com/office/drawing/2014/main" val="1824393504"/>
                    </a:ext>
                  </a:extLst>
                </a:gridCol>
                <a:gridCol w="4968552">
                  <a:extLst>
                    <a:ext uri="{9D8B030D-6E8A-4147-A177-3AD203B41FA5}">
                      <a16:colId xmlns:a16="http://schemas.microsoft.com/office/drawing/2014/main" val="2041210959"/>
                    </a:ext>
                  </a:extLst>
                </a:gridCol>
              </a:tblGrid>
              <a:tr h="648072">
                <a:tc>
                  <a:txBody>
                    <a:bodyPr/>
                    <a:lstStyle/>
                    <a:p>
                      <a:pPr algn="ctr">
                        <a:lnSpc>
                          <a:spcPct val="107000"/>
                        </a:lnSpc>
                        <a:spcAft>
                          <a:spcPts val="800"/>
                        </a:spcAft>
                      </a:pPr>
                      <a:r>
                        <a:rPr lang="en-US" sz="1800" dirty="0">
                          <a:effectLst/>
                          <a:latin typeface="Times New Roman" panose="02020603050405020304" pitchFamily="18" charset="0"/>
                          <a:cs typeface="Times New Roman" panose="02020603050405020304" pitchFamily="18" charset="0"/>
                        </a:rPr>
                        <a:t>Пі</a:t>
                      </a:r>
                      <a:r>
                        <a:rPr lang="uk-UA" sz="1800" dirty="0">
                          <a:effectLst/>
                          <a:latin typeface="Times New Roman" panose="02020603050405020304" pitchFamily="18" charset="0"/>
                          <a:cs typeface="Times New Roman" panose="02020603050405020304" pitchFamily="18" charset="0"/>
                        </a:rPr>
                        <a:t>Б</a:t>
                      </a:r>
                      <a:r>
                        <a:rPr lang="en-US" sz="1800" dirty="0">
                          <a:effectLst/>
                          <a:latin typeface="Times New Roman" panose="02020603050405020304" pitchFamily="18" charset="0"/>
                          <a:cs typeface="Times New Roman" panose="02020603050405020304" pitchFamily="18" charset="0"/>
                        </a:rPr>
                        <a:t> аспіранта</a:t>
                      </a:r>
                      <a:endParaRPr lang="ru-RU"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0048" marR="50048" marT="0" marB="0"/>
                </a:tc>
                <a:tc>
                  <a:txBody>
                    <a:bodyPr/>
                    <a:lstStyle/>
                    <a:p>
                      <a:pPr algn="ctr">
                        <a:lnSpc>
                          <a:spcPct val="107000"/>
                        </a:lnSpc>
                        <a:spcAft>
                          <a:spcPts val="800"/>
                        </a:spcAft>
                      </a:pPr>
                      <a:r>
                        <a:rPr lang="uk-UA" sz="1800" dirty="0">
                          <a:effectLst/>
                          <a:latin typeface="Times New Roman" panose="02020603050405020304" pitchFamily="18" charset="0"/>
                          <a:cs typeface="Times New Roman" panose="02020603050405020304" pitchFamily="18" charset="0"/>
                        </a:rPr>
                        <a:t>Науковий керівник</a:t>
                      </a:r>
                      <a:endParaRPr lang="ru-RU"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0048" marR="50048" marT="0" marB="0"/>
                </a:tc>
                <a:tc>
                  <a:txBody>
                    <a:bodyPr/>
                    <a:lstStyle/>
                    <a:p>
                      <a:pPr algn="ctr">
                        <a:lnSpc>
                          <a:spcPct val="107000"/>
                        </a:lnSpc>
                        <a:spcAft>
                          <a:spcPts val="800"/>
                        </a:spcAft>
                      </a:pPr>
                      <a:r>
                        <a:rPr lang="uk-UA" sz="1800" dirty="0">
                          <a:effectLst/>
                          <a:latin typeface="Times New Roman" panose="02020603050405020304" pitchFamily="18" charset="0"/>
                          <a:cs typeface="Times New Roman" panose="02020603050405020304" pitchFamily="18" charset="0"/>
                        </a:rPr>
                        <a:t>Тема дисертаційного дослідження</a:t>
                      </a:r>
                      <a:endParaRPr lang="ru-RU"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0048" marR="50048" marT="0" marB="0"/>
                </a:tc>
                <a:extLst>
                  <a:ext uri="{0D108BD9-81ED-4DB2-BD59-A6C34878D82A}">
                    <a16:rowId xmlns:a16="http://schemas.microsoft.com/office/drawing/2014/main" val="3144385182"/>
                  </a:ext>
                </a:extLst>
              </a:tr>
              <a:tr h="504056">
                <a:tc>
                  <a:txBody>
                    <a:bodyPr/>
                    <a:lstStyle/>
                    <a:p>
                      <a:pPr algn="ctr">
                        <a:lnSpc>
                          <a:spcPct val="107000"/>
                        </a:lnSpc>
                        <a:spcAft>
                          <a:spcPts val="800"/>
                        </a:spcAft>
                      </a:pPr>
                      <a:r>
                        <a:rPr lang="uk-UA" sz="1600" dirty="0">
                          <a:effectLst/>
                          <a:latin typeface="Times New Roman" panose="02020603050405020304" pitchFamily="18" charset="0"/>
                          <a:cs typeface="Times New Roman" panose="02020603050405020304" pitchFamily="18" charset="0"/>
                        </a:rPr>
                        <a:t>Брюхович Д.С.</a:t>
                      </a:r>
                      <a:endParaRPr lang="ru-RU"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0048" marR="50048" marT="0" marB="0"/>
                </a:tc>
                <a:tc>
                  <a:txBody>
                    <a:bodyPr/>
                    <a:lstStyle/>
                    <a:p>
                      <a:pPr algn="ctr">
                        <a:lnSpc>
                          <a:spcPct val="107000"/>
                        </a:lnSpc>
                        <a:spcAft>
                          <a:spcPts val="800"/>
                        </a:spcAft>
                      </a:pPr>
                      <a:r>
                        <a:rPr lang="uk-UA" sz="1600">
                          <a:effectLst/>
                          <a:latin typeface="Times New Roman" panose="02020603050405020304" pitchFamily="18" charset="0"/>
                          <a:cs typeface="Times New Roman" panose="02020603050405020304" pitchFamily="18" charset="0"/>
                        </a:rPr>
                        <a:t>Ніфатова О.М.</a:t>
                      </a:r>
                      <a:endParaRPr lang="ru-RU"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50048" marR="50048" marT="0" marB="0"/>
                </a:tc>
                <a:tc>
                  <a:txBody>
                    <a:bodyPr/>
                    <a:lstStyle/>
                    <a:p>
                      <a:pPr>
                        <a:lnSpc>
                          <a:spcPct val="107000"/>
                        </a:lnSpc>
                        <a:spcAft>
                          <a:spcPts val="800"/>
                        </a:spcAft>
                      </a:pPr>
                      <a:r>
                        <a:rPr lang="uk-UA" sz="1600" dirty="0">
                          <a:effectLst/>
                          <a:latin typeface="Times New Roman" panose="02020603050405020304" pitchFamily="18" charset="0"/>
                          <a:cs typeface="Times New Roman" panose="02020603050405020304" pitchFamily="18" charset="0"/>
                        </a:rPr>
                        <a:t>Організаційні засади управління маркетинговою діяльністю аграрних підприємств</a:t>
                      </a:r>
                      <a:endParaRPr lang="ru-RU"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0048" marR="50048" marT="0" marB="0"/>
                </a:tc>
                <a:extLst>
                  <a:ext uri="{0D108BD9-81ED-4DB2-BD59-A6C34878D82A}">
                    <a16:rowId xmlns:a16="http://schemas.microsoft.com/office/drawing/2014/main" val="232852144"/>
                  </a:ext>
                </a:extLst>
              </a:tr>
              <a:tr h="503858">
                <a:tc>
                  <a:txBody>
                    <a:bodyPr/>
                    <a:lstStyle/>
                    <a:p>
                      <a:pPr algn="ctr">
                        <a:lnSpc>
                          <a:spcPct val="107000"/>
                        </a:lnSpc>
                        <a:spcAft>
                          <a:spcPts val="800"/>
                        </a:spcAft>
                      </a:pPr>
                      <a:r>
                        <a:rPr lang="uk-UA" sz="1600" dirty="0">
                          <a:effectLst/>
                          <a:latin typeface="Times New Roman" panose="02020603050405020304" pitchFamily="18" charset="0"/>
                          <a:cs typeface="Times New Roman" panose="02020603050405020304" pitchFamily="18" charset="0"/>
                        </a:rPr>
                        <a:t>Івченко А.В.</a:t>
                      </a:r>
                      <a:endParaRPr lang="ru-RU"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0048" marR="50048" marT="0" marB="0"/>
                </a:tc>
                <a:tc>
                  <a:txBody>
                    <a:bodyPr/>
                    <a:lstStyle/>
                    <a:p>
                      <a:pPr algn="ctr">
                        <a:lnSpc>
                          <a:spcPct val="107000"/>
                        </a:lnSpc>
                        <a:spcAft>
                          <a:spcPts val="800"/>
                        </a:spcAft>
                      </a:pPr>
                      <a:r>
                        <a:rPr lang="uk-UA" sz="1600">
                          <a:effectLst/>
                          <a:latin typeface="Times New Roman" panose="02020603050405020304" pitchFamily="18" charset="0"/>
                          <a:cs typeface="Times New Roman" panose="02020603050405020304" pitchFamily="18" charset="0"/>
                        </a:rPr>
                        <a:t>Макаренко Н.О.</a:t>
                      </a:r>
                      <a:endParaRPr lang="ru-RU"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50048" marR="50048" marT="0" marB="0"/>
                </a:tc>
                <a:tc>
                  <a:txBody>
                    <a:bodyPr/>
                    <a:lstStyle/>
                    <a:p>
                      <a:pPr>
                        <a:lnSpc>
                          <a:spcPct val="107000"/>
                        </a:lnSpc>
                        <a:spcAft>
                          <a:spcPts val="800"/>
                        </a:spcAft>
                      </a:pPr>
                      <a:r>
                        <a:rPr lang="uk-UA" sz="1600">
                          <a:effectLst/>
                          <a:latin typeface="Times New Roman" panose="02020603050405020304" pitchFamily="18" charset="0"/>
                          <a:cs typeface="Times New Roman" panose="02020603050405020304" pitchFamily="18" charset="0"/>
                        </a:rPr>
                        <a:t>Організаційно-економічне забезпечення функціонування агрологістичних центрів</a:t>
                      </a:r>
                      <a:endParaRPr lang="ru-RU"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50048" marR="50048" marT="0" marB="0"/>
                </a:tc>
                <a:extLst>
                  <a:ext uri="{0D108BD9-81ED-4DB2-BD59-A6C34878D82A}">
                    <a16:rowId xmlns:a16="http://schemas.microsoft.com/office/drawing/2014/main" val="2658580042"/>
                  </a:ext>
                </a:extLst>
              </a:tr>
              <a:tr h="503660">
                <a:tc>
                  <a:txBody>
                    <a:bodyPr/>
                    <a:lstStyle/>
                    <a:p>
                      <a:pPr algn="ctr">
                        <a:lnSpc>
                          <a:spcPct val="107000"/>
                        </a:lnSpc>
                        <a:spcAft>
                          <a:spcPts val="800"/>
                        </a:spcAft>
                      </a:pPr>
                      <a:r>
                        <a:rPr lang="uk-UA" sz="1600" dirty="0">
                          <a:effectLst/>
                          <a:latin typeface="Times New Roman" panose="02020603050405020304" pitchFamily="18" charset="0"/>
                          <a:cs typeface="Times New Roman" panose="02020603050405020304" pitchFamily="18" charset="0"/>
                        </a:rPr>
                        <a:t>Лисянський С.В.</a:t>
                      </a:r>
                      <a:endParaRPr lang="ru-RU"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0048" marR="50048" marT="0" marB="0"/>
                </a:tc>
                <a:tc>
                  <a:txBody>
                    <a:bodyPr/>
                    <a:lstStyle/>
                    <a:p>
                      <a:pPr algn="ctr">
                        <a:lnSpc>
                          <a:spcPct val="107000"/>
                        </a:lnSpc>
                        <a:spcAft>
                          <a:spcPts val="800"/>
                        </a:spcAft>
                      </a:pPr>
                      <a:r>
                        <a:rPr lang="uk-UA" sz="1600">
                          <a:effectLst/>
                          <a:latin typeface="Times New Roman" panose="02020603050405020304" pitchFamily="18" charset="0"/>
                          <a:cs typeface="Times New Roman" panose="02020603050405020304" pitchFamily="18" charset="0"/>
                        </a:rPr>
                        <a:t>Устік Т.В.</a:t>
                      </a:r>
                      <a:endParaRPr lang="ru-RU"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50048" marR="50048" marT="0" marB="0"/>
                </a:tc>
                <a:tc>
                  <a:txBody>
                    <a:bodyPr/>
                    <a:lstStyle/>
                    <a:p>
                      <a:pPr>
                        <a:lnSpc>
                          <a:spcPct val="107000"/>
                        </a:lnSpc>
                        <a:spcAft>
                          <a:spcPts val="800"/>
                        </a:spcAft>
                      </a:pPr>
                      <a:r>
                        <a:rPr lang="uk-UA" sz="1600">
                          <a:effectLst/>
                          <a:latin typeface="Times New Roman" panose="02020603050405020304" pitchFamily="18" charset="0"/>
                          <a:cs typeface="Times New Roman" panose="02020603050405020304" pitchFamily="18" charset="0"/>
                        </a:rPr>
                        <a:t> Маркетингові стратегії ведення «електронного бізнесу»  на ринку ветеринарних препаратів</a:t>
                      </a:r>
                      <a:endParaRPr lang="ru-RU"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50048" marR="50048" marT="0" marB="0"/>
                </a:tc>
                <a:extLst>
                  <a:ext uri="{0D108BD9-81ED-4DB2-BD59-A6C34878D82A}">
                    <a16:rowId xmlns:a16="http://schemas.microsoft.com/office/drawing/2014/main" val="3626422299"/>
                  </a:ext>
                </a:extLst>
              </a:tr>
              <a:tr h="719486">
                <a:tc>
                  <a:txBody>
                    <a:bodyPr/>
                    <a:lstStyle/>
                    <a:p>
                      <a:pPr algn="ctr">
                        <a:lnSpc>
                          <a:spcPct val="107000"/>
                        </a:lnSpc>
                        <a:spcAft>
                          <a:spcPts val="800"/>
                        </a:spcAft>
                      </a:pPr>
                      <a:r>
                        <a:rPr lang="uk-UA" sz="1600">
                          <a:effectLst/>
                          <a:latin typeface="Times New Roman" panose="02020603050405020304" pitchFamily="18" charset="0"/>
                          <a:cs typeface="Times New Roman" panose="02020603050405020304" pitchFamily="18" charset="0"/>
                        </a:rPr>
                        <a:t>Пантілєєв Віталій Миколайович</a:t>
                      </a:r>
                      <a:endParaRPr lang="ru-RU"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50048" marR="50048" marT="0" marB="0"/>
                </a:tc>
                <a:tc>
                  <a:txBody>
                    <a:bodyPr/>
                    <a:lstStyle/>
                    <a:p>
                      <a:pPr algn="ctr">
                        <a:lnSpc>
                          <a:spcPct val="107000"/>
                        </a:lnSpc>
                        <a:spcAft>
                          <a:spcPts val="800"/>
                        </a:spcAft>
                      </a:pPr>
                      <a:r>
                        <a:rPr lang="uk-UA" sz="1600">
                          <a:effectLst/>
                          <a:latin typeface="Times New Roman" panose="02020603050405020304" pitchFamily="18" charset="0"/>
                          <a:cs typeface="Times New Roman" panose="02020603050405020304" pitchFamily="18" charset="0"/>
                        </a:rPr>
                        <a:t>Данько Ю.І.</a:t>
                      </a:r>
                      <a:endParaRPr lang="ru-RU"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50048" marR="50048" marT="0" marB="0"/>
                </a:tc>
                <a:tc>
                  <a:txBody>
                    <a:bodyPr/>
                    <a:lstStyle/>
                    <a:p>
                      <a:pPr>
                        <a:lnSpc>
                          <a:spcPct val="107000"/>
                        </a:lnSpc>
                        <a:spcAft>
                          <a:spcPts val="800"/>
                        </a:spcAft>
                      </a:pPr>
                      <a:r>
                        <a:rPr lang="uk-UA" sz="1600">
                          <a:effectLst/>
                          <a:latin typeface="Times New Roman" panose="02020603050405020304" pitchFamily="18" charset="0"/>
                          <a:cs typeface="Times New Roman" panose="02020603050405020304" pitchFamily="18" charset="0"/>
                        </a:rPr>
                        <a:t>Маркетинговий механізм забезпечення конкурентоспроможності підприємств лакофарбової галузі</a:t>
                      </a:r>
                      <a:endParaRPr lang="ru-RU"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50048" marR="50048" marT="0" marB="0"/>
                </a:tc>
                <a:extLst>
                  <a:ext uri="{0D108BD9-81ED-4DB2-BD59-A6C34878D82A}">
                    <a16:rowId xmlns:a16="http://schemas.microsoft.com/office/drawing/2014/main" val="814380350"/>
                  </a:ext>
                </a:extLst>
              </a:tr>
              <a:tr h="0">
                <a:tc>
                  <a:txBody>
                    <a:bodyPr/>
                    <a:lstStyle/>
                    <a:p>
                      <a:pPr algn="ctr">
                        <a:lnSpc>
                          <a:spcPct val="107000"/>
                        </a:lnSpc>
                        <a:spcAft>
                          <a:spcPts val="800"/>
                        </a:spcAft>
                      </a:pPr>
                      <a:r>
                        <a:rPr lang="uk-UA" sz="1600" dirty="0">
                          <a:effectLst/>
                          <a:latin typeface="Times New Roman" panose="02020603050405020304" pitchFamily="18" charset="0"/>
                          <a:cs typeface="Times New Roman" panose="02020603050405020304" pitchFamily="18" charset="0"/>
                        </a:rPr>
                        <a:t>Петренко О. І.</a:t>
                      </a:r>
                      <a:endParaRPr lang="ru-RU"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0048" marR="50048" marT="0" marB="0"/>
                </a:tc>
                <a:tc>
                  <a:txBody>
                    <a:bodyPr/>
                    <a:lstStyle/>
                    <a:p>
                      <a:pPr algn="ctr">
                        <a:lnSpc>
                          <a:spcPct val="107000"/>
                        </a:lnSpc>
                        <a:spcAft>
                          <a:spcPts val="800"/>
                        </a:spcAft>
                      </a:pPr>
                      <a:r>
                        <a:rPr lang="uk-UA" sz="1600">
                          <a:effectLst/>
                          <a:latin typeface="Times New Roman" panose="02020603050405020304" pitchFamily="18" charset="0"/>
                          <a:cs typeface="Times New Roman" panose="02020603050405020304" pitchFamily="18" charset="0"/>
                        </a:rPr>
                        <a:t>Лишенко М.О.</a:t>
                      </a:r>
                      <a:endParaRPr lang="ru-RU"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50048" marR="50048" marT="0" marB="0"/>
                </a:tc>
                <a:tc>
                  <a:txBody>
                    <a:bodyPr/>
                    <a:lstStyle/>
                    <a:p>
                      <a:pPr>
                        <a:lnSpc>
                          <a:spcPct val="107000"/>
                        </a:lnSpc>
                        <a:spcAft>
                          <a:spcPts val="800"/>
                        </a:spcAft>
                      </a:pPr>
                      <a:r>
                        <a:rPr lang="uk-UA" sz="1600" dirty="0">
                          <a:effectLst/>
                          <a:latin typeface="Times New Roman" panose="02020603050405020304" pitchFamily="18" charset="0"/>
                          <a:cs typeface="Times New Roman" panose="02020603050405020304" pitchFamily="18" charset="0"/>
                        </a:rPr>
                        <a:t>Організаційно-економічні аспекти формування сучасної концепції маркетингу в аграрних підприємствах </a:t>
                      </a:r>
                      <a:endParaRPr lang="ru-RU"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0048" marR="50048" marT="0" marB="0"/>
                </a:tc>
                <a:extLst>
                  <a:ext uri="{0D108BD9-81ED-4DB2-BD59-A6C34878D82A}">
                    <a16:rowId xmlns:a16="http://schemas.microsoft.com/office/drawing/2014/main" val="1016420049"/>
                  </a:ext>
                </a:extLst>
              </a:tr>
              <a:tr h="557288">
                <a:tc>
                  <a:txBody>
                    <a:bodyPr/>
                    <a:lstStyle/>
                    <a:p>
                      <a:pPr algn="ctr">
                        <a:lnSpc>
                          <a:spcPct val="107000"/>
                        </a:lnSpc>
                        <a:spcAft>
                          <a:spcPts val="800"/>
                        </a:spcAft>
                      </a:pPr>
                      <a:r>
                        <a:rPr lang="uk-UA" sz="1600" dirty="0">
                          <a:effectLst/>
                          <a:latin typeface="Times New Roman" panose="02020603050405020304" pitchFamily="18" charset="0"/>
                          <a:cs typeface="Times New Roman" panose="02020603050405020304" pitchFamily="18" charset="0"/>
                        </a:rPr>
                        <a:t>Плішивий Б.М.</a:t>
                      </a:r>
                      <a:endParaRPr lang="ru-RU"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0048" marR="50048" marT="0" marB="0"/>
                </a:tc>
                <a:tc>
                  <a:txBody>
                    <a:bodyPr/>
                    <a:lstStyle/>
                    <a:p>
                      <a:pPr algn="ctr">
                        <a:lnSpc>
                          <a:spcPct val="107000"/>
                        </a:lnSpc>
                        <a:spcAft>
                          <a:spcPts val="800"/>
                        </a:spcAft>
                      </a:pPr>
                      <a:r>
                        <a:rPr lang="uk-UA" sz="1600">
                          <a:effectLst/>
                          <a:latin typeface="Times New Roman" panose="02020603050405020304" pitchFamily="18" charset="0"/>
                          <a:cs typeface="Times New Roman" panose="02020603050405020304" pitchFamily="18" charset="0"/>
                        </a:rPr>
                        <a:t>Орел А.М.</a:t>
                      </a:r>
                      <a:endParaRPr lang="ru-RU"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50048" marR="50048" marT="0" marB="0"/>
                </a:tc>
                <a:tc>
                  <a:txBody>
                    <a:bodyPr/>
                    <a:lstStyle/>
                    <a:p>
                      <a:pPr>
                        <a:lnSpc>
                          <a:spcPct val="107000"/>
                        </a:lnSpc>
                        <a:spcAft>
                          <a:spcPts val="800"/>
                        </a:spcAft>
                      </a:pPr>
                      <a:r>
                        <a:rPr lang="uk-UA" sz="1600">
                          <a:effectLst/>
                          <a:latin typeface="Times New Roman" panose="02020603050405020304" pitchFamily="18" charset="0"/>
                          <a:cs typeface="Times New Roman" panose="02020603050405020304" pitchFamily="18" charset="0"/>
                        </a:rPr>
                        <a:t>Маркетингова концепція використання біопакувальних матеріалів</a:t>
                      </a:r>
                      <a:endParaRPr lang="ru-RU"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50048" marR="50048" marT="0" marB="0"/>
                </a:tc>
                <a:extLst>
                  <a:ext uri="{0D108BD9-81ED-4DB2-BD59-A6C34878D82A}">
                    <a16:rowId xmlns:a16="http://schemas.microsoft.com/office/drawing/2014/main" val="2785868564"/>
                  </a:ext>
                </a:extLst>
              </a:tr>
              <a:tr h="288032">
                <a:tc>
                  <a:txBody>
                    <a:bodyPr/>
                    <a:lstStyle/>
                    <a:p>
                      <a:pPr algn="ctr">
                        <a:lnSpc>
                          <a:spcPct val="107000"/>
                        </a:lnSpc>
                        <a:spcAft>
                          <a:spcPts val="800"/>
                        </a:spcAft>
                      </a:pPr>
                      <a:r>
                        <a:rPr lang="uk-UA" sz="1600" dirty="0">
                          <a:effectLst/>
                          <a:latin typeface="Times New Roman" panose="02020603050405020304" pitchFamily="18" charset="0"/>
                          <a:cs typeface="Times New Roman" panose="02020603050405020304" pitchFamily="18" charset="0"/>
                        </a:rPr>
                        <a:t>Плішивий Є.М.</a:t>
                      </a:r>
                      <a:endParaRPr lang="ru-RU"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0048" marR="50048" marT="0" marB="0"/>
                </a:tc>
                <a:tc>
                  <a:txBody>
                    <a:bodyPr/>
                    <a:lstStyle/>
                    <a:p>
                      <a:pPr algn="ctr">
                        <a:lnSpc>
                          <a:spcPct val="107000"/>
                        </a:lnSpc>
                        <a:spcAft>
                          <a:spcPts val="800"/>
                        </a:spcAft>
                      </a:pPr>
                      <a:r>
                        <a:rPr lang="uk-UA" sz="1600">
                          <a:effectLst/>
                          <a:latin typeface="Times New Roman" panose="02020603050405020304" pitchFamily="18" charset="0"/>
                          <a:cs typeface="Times New Roman" panose="02020603050405020304" pitchFamily="18" charset="0"/>
                        </a:rPr>
                        <a:t>Орел А.М.</a:t>
                      </a:r>
                      <a:endParaRPr lang="ru-RU"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50048" marR="50048" marT="0" marB="0"/>
                </a:tc>
                <a:tc>
                  <a:txBody>
                    <a:bodyPr/>
                    <a:lstStyle/>
                    <a:p>
                      <a:pPr>
                        <a:lnSpc>
                          <a:spcPct val="107000"/>
                        </a:lnSpc>
                        <a:spcAft>
                          <a:spcPts val="800"/>
                        </a:spcAft>
                      </a:pPr>
                      <a:r>
                        <a:rPr lang="uk-UA" sz="1600">
                          <a:effectLst/>
                          <a:latin typeface="Times New Roman" panose="02020603050405020304" pitchFamily="18" charset="0"/>
                          <a:cs typeface="Times New Roman" panose="02020603050405020304" pitchFamily="18" charset="0"/>
                        </a:rPr>
                        <a:t>Рекламні стратегії підприємств пакувальної індустрії</a:t>
                      </a:r>
                      <a:endParaRPr lang="ru-RU"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50048" marR="50048" marT="0" marB="0"/>
                </a:tc>
                <a:extLst>
                  <a:ext uri="{0D108BD9-81ED-4DB2-BD59-A6C34878D82A}">
                    <a16:rowId xmlns:a16="http://schemas.microsoft.com/office/drawing/2014/main" val="1403227310"/>
                  </a:ext>
                </a:extLst>
              </a:tr>
              <a:tr h="792088">
                <a:tc>
                  <a:txBody>
                    <a:bodyPr/>
                    <a:lstStyle/>
                    <a:p>
                      <a:pPr algn="ctr">
                        <a:lnSpc>
                          <a:spcPct val="107000"/>
                        </a:lnSpc>
                        <a:spcAft>
                          <a:spcPts val="800"/>
                        </a:spcAft>
                      </a:pPr>
                      <a:r>
                        <a:rPr lang="uk-UA" sz="1600" dirty="0">
                          <a:effectLst/>
                          <a:latin typeface="Times New Roman" panose="02020603050405020304" pitchFamily="18" charset="0"/>
                          <a:cs typeface="Times New Roman" panose="02020603050405020304" pitchFamily="18" charset="0"/>
                        </a:rPr>
                        <a:t>Поливода В.В.</a:t>
                      </a:r>
                      <a:endParaRPr lang="ru-RU"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0048" marR="50048" marT="0" marB="0"/>
                </a:tc>
                <a:tc>
                  <a:txBody>
                    <a:bodyPr/>
                    <a:lstStyle/>
                    <a:p>
                      <a:pPr algn="ctr">
                        <a:lnSpc>
                          <a:spcPct val="107000"/>
                        </a:lnSpc>
                        <a:spcAft>
                          <a:spcPts val="800"/>
                        </a:spcAft>
                      </a:pPr>
                      <a:r>
                        <a:rPr lang="uk-UA" sz="1600">
                          <a:effectLst/>
                          <a:latin typeface="Times New Roman" panose="02020603050405020304" pitchFamily="18" charset="0"/>
                          <a:cs typeface="Times New Roman" panose="02020603050405020304" pitchFamily="18" charset="0"/>
                        </a:rPr>
                        <a:t>Макарова В.В</a:t>
                      </a:r>
                      <a:endParaRPr lang="ru-RU"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50048" marR="50048" marT="0" marB="0"/>
                </a:tc>
                <a:tc>
                  <a:txBody>
                    <a:bodyPr/>
                    <a:lstStyle/>
                    <a:p>
                      <a:pPr>
                        <a:lnSpc>
                          <a:spcPct val="107000"/>
                        </a:lnSpc>
                        <a:spcAft>
                          <a:spcPts val="800"/>
                        </a:spcAft>
                      </a:pPr>
                      <a:r>
                        <a:rPr lang="uk-UA" sz="1600">
                          <a:effectLst/>
                          <a:latin typeface="Times New Roman" panose="02020603050405020304" pitchFamily="18" charset="0"/>
                          <a:cs typeface="Times New Roman" panose="02020603050405020304" pitchFamily="18" charset="0"/>
                        </a:rPr>
                        <a:t>Маркетингова інноваційна бізнес-стратегія підприємств будівельної галузі в умовах цифрової економіки</a:t>
                      </a:r>
                      <a:endParaRPr lang="ru-RU"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50048" marR="50048" marT="0" marB="0"/>
                </a:tc>
                <a:extLst>
                  <a:ext uri="{0D108BD9-81ED-4DB2-BD59-A6C34878D82A}">
                    <a16:rowId xmlns:a16="http://schemas.microsoft.com/office/drawing/2014/main" val="813611803"/>
                  </a:ext>
                </a:extLst>
              </a:tr>
              <a:tr h="504056">
                <a:tc>
                  <a:txBody>
                    <a:bodyPr/>
                    <a:lstStyle/>
                    <a:p>
                      <a:pPr algn="ctr">
                        <a:lnSpc>
                          <a:spcPct val="107000"/>
                        </a:lnSpc>
                        <a:spcAft>
                          <a:spcPts val="800"/>
                        </a:spcAft>
                      </a:pPr>
                      <a:r>
                        <a:rPr lang="uk-UA" sz="1600" dirty="0">
                          <a:effectLst/>
                          <a:latin typeface="Times New Roman" panose="02020603050405020304" pitchFamily="18" charset="0"/>
                          <a:cs typeface="Times New Roman" panose="02020603050405020304" pitchFamily="18" charset="0"/>
                        </a:rPr>
                        <a:t>Самофалов Д.М.</a:t>
                      </a:r>
                      <a:endParaRPr lang="ru-RU"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0048" marR="50048" marT="0" marB="0"/>
                </a:tc>
                <a:tc>
                  <a:txBody>
                    <a:bodyPr/>
                    <a:lstStyle/>
                    <a:p>
                      <a:pPr algn="ctr">
                        <a:lnSpc>
                          <a:spcPct val="107000"/>
                        </a:lnSpc>
                        <a:spcAft>
                          <a:spcPts val="800"/>
                        </a:spcAft>
                      </a:pPr>
                      <a:r>
                        <a:rPr lang="uk-UA" sz="1600">
                          <a:effectLst/>
                          <a:latin typeface="Times New Roman" panose="02020603050405020304" pitchFamily="18" charset="0"/>
                          <a:cs typeface="Times New Roman" panose="02020603050405020304" pitchFamily="18" charset="0"/>
                        </a:rPr>
                        <a:t>Блюмська-Данько К.В.</a:t>
                      </a:r>
                      <a:endParaRPr lang="ru-RU"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50048" marR="50048" marT="0" marB="0"/>
                </a:tc>
                <a:tc>
                  <a:txBody>
                    <a:bodyPr/>
                    <a:lstStyle/>
                    <a:p>
                      <a:pPr>
                        <a:lnSpc>
                          <a:spcPct val="107000"/>
                        </a:lnSpc>
                        <a:spcAft>
                          <a:spcPts val="800"/>
                        </a:spcAft>
                      </a:pPr>
                      <a:r>
                        <a:rPr lang="uk-UA" sz="1600">
                          <a:effectLst/>
                          <a:latin typeface="Times New Roman" panose="02020603050405020304" pitchFamily="18" charset="0"/>
                          <a:cs typeface="Times New Roman" panose="02020603050405020304" pitchFamily="18" charset="0"/>
                        </a:rPr>
                        <a:t>Маркетингова товарна політика аграрного підприємства на ринку фруктів і ягід</a:t>
                      </a:r>
                      <a:endParaRPr lang="ru-RU"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50048" marR="50048" marT="0" marB="0"/>
                </a:tc>
                <a:extLst>
                  <a:ext uri="{0D108BD9-81ED-4DB2-BD59-A6C34878D82A}">
                    <a16:rowId xmlns:a16="http://schemas.microsoft.com/office/drawing/2014/main" val="569076595"/>
                  </a:ext>
                </a:extLst>
              </a:tr>
              <a:tr h="575866">
                <a:tc>
                  <a:txBody>
                    <a:bodyPr/>
                    <a:lstStyle/>
                    <a:p>
                      <a:pPr algn="ctr">
                        <a:lnSpc>
                          <a:spcPct val="107000"/>
                        </a:lnSpc>
                        <a:spcAft>
                          <a:spcPts val="800"/>
                        </a:spcAft>
                      </a:pPr>
                      <a:r>
                        <a:rPr lang="uk-UA" sz="1600" dirty="0">
                          <a:effectLst/>
                          <a:latin typeface="Times New Roman" panose="02020603050405020304" pitchFamily="18" charset="0"/>
                          <a:cs typeface="Times New Roman" panose="02020603050405020304" pitchFamily="18" charset="0"/>
                        </a:rPr>
                        <a:t>Тимченко Б.В.</a:t>
                      </a:r>
                      <a:endParaRPr lang="ru-RU"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0048" marR="50048" marT="0" marB="0"/>
                </a:tc>
                <a:tc>
                  <a:txBody>
                    <a:bodyPr/>
                    <a:lstStyle/>
                    <a:p>
                      <a:pPr algn="ctr">
                        <a:lnSpc>
                          <a:spcPct val="107000"/>
                        </a:lnSpc>
                        <a:spcAft>
                          <a:spcPts val="800"/>
                        </a:spcAft>
                      </a:pPr>
                      <a:r>
                        <a:rPr lang="uk-UA" sz="1600">
                          <a:effectLst/>
                          <a:latin typeface="Times New Roman" panose="02020603050405020304" pitchFamily="18" charset="0"/>
                          <a:cs typeface="Times New Roman" panose="02020603050405020304" pitchFamily="18" charset="0"/>
                        </a:rPr>
                        <a:t>Орел А.М.</a:t>
                      </a:r>
                      <a:endParaRPr lang="ru-RU"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50048" marR="50048" marT="0" marB="0"/>
                </a:tc>
                <a:tc>
                  <a:txBody>
                    <a:bodyPr/>
                    <a:lstStyle/>
                    <a:p>
                      <a:pPr>
                        <a:lnSpc>
                          <a:spcPct val="107000"/>
                        </a:lnSpc>
                        <a:spcAft>
                          <a:spcPts val="800"/>
                        </a:spcAft>
                      </a:pPr>
                      <a:r>
                        <a:rPr lang="uk-UA" sz="1600" dirty="0">
                          <a:effectLst/>
                          <a:latin typeface="Times New Roman" panose="02020603050405020304" pitchFamily="18" charset="0"/>
                          <a:cs typeface="Times New Roman" panose="02020603050405020304" pitchFamily="18" charset="0"/>
                        </a:rPr>
                        <a:t>Розвиток маркетингової діяльності підприємств харчової галузі в нестабільних умовах ринку</a:t>
                      </a:r>
                      <a:endParaRPr lang="ru-RU"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0048" marR="50048" marT="0" marB="0"/>
                </a:tc>
                <a:extLst>
                  <a:ext uri="{0D108BD9-81ED-4DB2-BD59-A6C34878D82A}">
                    <a16:rowId xmlns:a16="http://schemas.microsoft.com/office/drawing/2014/main" val="2014085350"/>
                  </a:ext>
                </a:extLst>
              </a:tr>
            </a:tbl>
          </a:graphicData>
        </a:graphic>
      </p:graphicFrame>
    </p:spTree>
    <p:extLst>
      <p:ext uri="{BB962C8B-B14F-4D97-AF65-F5344CB8AC3E}">
        <p14:creationId xmlns:p14="http://schemas.microsoft.com/office/powerpoint/2010/main" val="252258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вмісту 2">
            <a:extLst>
              <a:ext uri="{FF2B5EF4-FFF2-40B4-BE49-F238E27FC236}">
                <a16:creationId xmlns:a16="http://schemas.microsoft.com/office/drawing/2014/main" id="{F97A7CE4-ECD0-C2AB-7AFA-3967C4E2FD11}"/>
              </a:ext>
            </a:extLst>
          </p:cNvPr>
          <p:cNvSpPr>
            <a:spLocks noGrp="1"/>
          </p:cNvSpPr>
          <p:nvPr>
            <p:ph idx="1"/>
          </p:nvPr>
        </p:nvSpPr>
        <p:spPr>
          <a:xfrm>
            <a:off x="287524" y="1700808"/>
            <a:ext cx="8568952" cy="4320480"/>
          </a:xfrm>
          <a:solidFill>
            <a:schemeClr val="accent2">
              <a:lumMod val="20000"/>
              <a:lumOff val="80000"/>
            </a:schemeClr>
          </a:solidFill>
        </p:spPr>
        <p:txBody>
          <a:bodyPr>
            <a:normAutofit/>
          </a:bodyPr>
          <a:lstStyle/>
          <a:p>
            <a:pPr algn="just"/>
            <a:r>
              <a:rPr lang="uk-UA" sz="2000" dirty="0">
                <a:solidFill>
                  <a:schemeClr val="tx1"/>
                </a:solidFill>
                <a:latin typeface="Times New Roman" panose="02020603050405020304" pitchFamily="18" charset="0"/>
                <a:cs typeface="Times New Roman" panose="02020603050405020304" pitchFamily="18" charset="0"/>
              </a:rPr>
              <a:t>Зміст ОНП «Маркетинг» відповідає предметній області спеціальності (за змістом ПРН та ОК, що їх забезпечують).</a:t>
            </a:r>
          </a:p>
          <a:p>
            <a:pPr algn="just"/>
            <a:r>
              <a:rPr lang="uk-UA" sz="2000" dirty="0">
                <a:solidFill>
                  <a:schemeClr val="tx1"/>
                </a:solidFill>
                <a:latin typeface="Times New Roman" panose="02020603050405020304" pitchFamily="18" charset="0"/>
                <a:cs typeface="Times New Roman" panose="02020603050405020304" pitchFamily="18" charset="0"/>
              </a:rPr>
              <a:t>ПРН визначено з урахуванням  Стандарту та унікальності ОНП. </a:t>
            </a:r>
          </a:p>
          <a:p>
            <a:pPr algn="just"/>
            <a:r>
              <a:rPr lang="uk-UA" sz="2000" dirty="0">
                <a:solidFill>
                  <a:schemeClr val="tx1"/>
                </a:solidFill>
                <a:latin typeface="Times New Roman" panose="02020603050405020304" pitchFamily="18" charset="0"/>
                <a:cs typeface="Times New Roman" panose="02020603050405020304" pitchFamily="18" charset="0"/>
              </a:rPr>
              <a:t>Змінено перелік вибіркових дисциплін:</a:t>
            </a:r>
          </a:p>
          <a:p>
            <a:pPr algn="just"/>
            <a:r>
              <a:rPr lang="uk-UA" sz="2000" dirty="0">
                <a:solidFill>
                  <a:schemeClr val="tx1"/>
                </a:solidFill>
                <a:latin typeface="Times New Roman" panose="02020603050405020304" pitchFamily="18" charset="0"/>
                <a:cs typeface="Times New Roman" panose="02020603050405020304" pitchFamily="18" charset="0"/>
              </a:rPr>
              <a:t> – виключені ОК «</a:t>
            </a:r>
            <a:r>
              <a:rPr lang="uk-UA" sz="2000" dirty="0">
                <a:solidFill>
                  <a:schemeClr val="tx1"/>
                </a:solidFill>
                <a:effectLst/>
                <a:latin typeface="Times New Roman" panose="02020603050405020304" pitchFamily="18" charset="0"/>
                <a:ea typeface="Calibri" panose="020F0502020204030204" pitchFamily="34" charset="0"/>
              </a:rPr>
              <a:t>Маркетинг сталого розвитку</a:t>
            </a:r>
            <a:r>
              <a:rPr lang="uk-UA" sz="2000" dirty="0">
                <a:solidFill>
                  <a:schemeClr val="tx1"/>
                </a:solidFill>
                <a:latin typeface="Times New Roman" panose="02020603050405020304" pitchFamily="18" charset="0"/>
                <a:cs typeface="Times New Roman" panose="02020603050405020304" pitchFamily="18" charset="0"/>
              </a:rPr>
              <a:t>», «</a:t>
            </a:r>
            <a:r>
              <a:rPr lang="uk-UA" sz="2000" dirty="0">
                <a:solidFill>
                  <a:schemeClr val="tx1"/>
                </a:solidFill>
                <a:effectLst/>
                <a:latin typeface="Times New Roman" panose="02020603050405020304" pitchFamily="18" charset="0"/>
                <a:ea typeface="Calibri" panose="020F0502020204030204" pitchFamily="34" charset="0"/>
              </a:rPr>
              <a:t>Економічний механізм маркетингу</a:t>
            </a:r>
            <a:r>
              <a:rPr lang="uk-UA" sz="2000" dirty="0">
                <a:solidFill>
                  <a:schemeClr val="tx1"/>
                </a:solidFill>
                <a:latin typeface="Times New Roman" panose="02020603050405020304" pitchFamily="18" charset="0"/>
                <a:cs typeface="Times New Roman" panose="02020603050405020304" pitchFamily="18" charset="0"/>
              </a:rPr>
              <a:t>», «</a:t>
            </a:r>
            <a:r>
              <a:rPr lang="uk-UA" sz="2000" dirty="0">
                <a:solidFill>
                  <a:schemeClr val="tx1"/>
                </a:solidFill>
                <a:effectLst/>
                <a:latin typeface="Times New Roman" panose="02020603050405020304" pitchFamily="18" charset="0"/>
                <a:ea typeface="Calibri" panose="020F0502020204030204" pitchFamily="34" charset="0"/>
              </a:rPr>
              <a:t>Глобальний маркетинг</a:t>
            </a:r>
            <a:r>
              <a:rPr lang="uk-UA" sz="2000" dirty="0">
                <a:solidFill>
                  <a:schemeClr val="tx1"/>
                </a:solidFill>
                <a:latin typeface="Times New Roman" panose="02020603050405020304" pitchFamily="18" charset="0"/>
                <a:cs typeface="Times New Roman" panose="02020603050405020304" pitchFamily="18" charset="0"/>
              </a:rPr>
              <a:t>»;</a:t>
            </a:r>
          </a:p>
          <a:p>
            <a:pPr algn="just"/>
            <a:r>
              <a:rPr lang="uk-UA" sz="2000" dirty="0">
                <a:solidFill>
                  <a:schemeClr val="tx1"/>
                </a:solidFill>
                <a:latin typeface="Times New Roman" panose="02020603050405020304" pitchFamily="18" charset="0"/>
                <a:cs typeface="Times New Roman" panose="02020603050405020304" pitchFamily="18" charset="0"/>
              </a:rPr>
              <a:t>– введені ОК «</a:t>
            </a:r>
            <a:r>
              <a:rPr lang="uk-UA" sz="2000" dirty="0">
                <a:solidFill>
                  <a:schemeClr val="tx1"/>
                </a:solidFill>
                <a:effectLst/>
                <a:latin typeface="Times New Roman" panose="02020603050405020304" pitchFamily="18" charset="0"/>
                <a:ea typeface="Times New Roman" panose="02020603050405020304" pitchFamily="18" charset="0"/>
              </a:rPr>
              <a:t>Ефективність маркетингових систем», «Зелений маркетинг і циркулярна економіка», «Маркетинг органічної продукції</a:t>
            </a:r>
            <a:r>
              <a:rPr lang="ru-RU" sz="2000" dirty="0">
                <a:solidFill>
                  <a:schemeClr val="tx1"/>
                </a:solidFill>
                <a:effectLst/>
                <a:latin typeface="Times New Roman" panose="02020603050405020304" pitchFamily="18" charset="0"/>
                <a:ea typeface="Times New Roman" panose="02020603050405020304" pitchFamily="18" charset="0"/>
              </a:rPr>
              <a:t>»</a:t>
            </a:r>
            <a:endParaRPr lang="uk-UA" sz="2000" dirty="0">
              <a:solidFill>
                <a:schemeClr val="tx1"/>
              </a:solidFill>
              <a:latin typeface="Times New Roman" panose="02020603050405020304" pitchFamily="18" charset="0"/>
              <a:cs typeface="Times New Roman" panose="02020603050405020304" pitchFamily="18" charset="0"/>
            </a:endParaRPr>
          </a:p>
          <a:p>
            <a:pPr algn="just"/>
            <a:r>
              <a:rPr lang="uk-UA" sz="2000" dirty="0">
                <a:solidFill>
                  <a:schemeClr val="tx1"/>
                </a:solidFill>
                <a:latin typeface="Times New Roman" panose="02020603050405020304" pitchFamily="18" charset="0"/>
                <a:cs typeface="Times New Roman" panose="02020603050405020304" pitchFamily="18" charset="0"/>
              </a:rPr>
              <a:t>Проведено опитування аспірантів щодо здобуття соціальних навичок у процесі реалізації ОНП «Маркетинг», щодо обсягу навантаження, задоволення методами навчання та викладання.</a:t>
            </a:r>
            <a:endParaRPr lang="uk-UA" sz="2000" dirty="0">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82BDF1B1-2615-6E9C-4B9B-7B7A9DC1568E}"/>
              </a:ext>
            </a:extLst>
          </p:cNvPr>
          <p:cNvSpPr txBox="1"/>
          <p:nvPr/>
        </p:nvSpPr>
        <p:spPr>
          <a:xfrm>
            <a:off x="301879" y="404664"/>
            <a:ext cx="6912768" cy="707886"/>
          </a:xfrm>
          <a:prstGeom prst="rect">
            <a:avLst/>
          </a:prstGeom>
          <a:noFill/>
        </p:spPr>
        <p:txBody>
          <a:bodyPr wrap="square">
            <a:spAutoFit/>
          </a:bodyPr>
          <a:lstStyle/>
          <a:p>
            <a:pPr algn="ctr"/>
            <a:r>
              <a:rPr lang="uk-UA" sz="2000" b="1" dirty="0">
                <a:solidFill>
                  <a:schemeClr val="accent2">
                    <a:lumMod val="75000"/>
                  </a:schemeClr>
                </a:solidFill>
                <a:effectLst/>
                <a:latin typeface="Times New Roman" panose="02020603050405020304" pitchFamily="18" charset="0"/>
                <a:cs typeface="Times New Roman" panose="02020603050405020304" pitchFamily="18" charset="0"/>
              </a:rPr>
              <a:t>КРИТЕРІЙ 2 </a:t>
            </a:r>
          </a:p>
          <a:p>
            <a:pPr algn="ctr"/>
            <a:r>
              <a:rPr lang="uk-UA" sz="2000" b="1" dirty="0">
                <a:solidFill>
                  <a:schemeClr val="accent2">
                    <a:lumMod val="75000"/>
                  </a:schemeClr>
                </a:solidFill>
                <a:effectLst/>
                <a:latin typeface="Times New Roman" panose="02020603050405020304" pitchFamily="18" charset="0"/>
                <a:cs typeface="Times New Roman" panose="02020603050405020304" pitchFamily="18" charset="0"/>
              </a:rPr>
              <a:t>«</a:t>
            </a:r>
            <a:r>
              <a:rPr lang="uk-UA" sz="2000" b="1" dirty="0">
                <a:solidFill>
                  <a:schemeClr val="accent2">
                    <a:lumMod val="75000"/>
                  </a:schemeClr>
                </a:solidFill>
                <a:effectLst/>
                <a:latin typeface="Times New Roman" panose="02020603050405020304" pitchFamily="18" charset="0"/>
                <a:ea typeface="Calibri" panose="020F0502020204030204" pitchFamily="34" charset="0"/>
              </a:rPr>
              <a:t>СТРУКТУРА ТА ЗМІСТ ОСВІТНЬОЇ ПРОГРАМИ</a:t>
            </a:r>
            <a:r>
              <a:rPr lang="uk-UA" sz="2000" b="1" dirty="0">
                <a:solidFill>
                  <a:schemeClr val="accent2">
                    <a:lumMod val="75000"/>
                  </a:schemeClr>
                </a:solidFill>
                <a:effectLst/>
                <a:latin typeface="Times New Roman" panose="02020603050405020304" pitchFamily="18" charset="0"/>
                <a:cs typeface="Times New Roman" panose="02020603050405020304" pitchFamily="18" charset="0"/>
              </a:rPr>
              <a:t>»</a:t>
            </a:r>
            <a:endParaRPr lang="ru-RU" sz="2000" b="1" dirty="0">
              <a:solidFill>
                <a:schemeClr val="accent2">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pic>
        <p:nvPicPr>
          <p:cNvPr id="4" name="Рисунок 3">
            <a:extLst>
              <a:ext uri="{FF2B5EF4-FFF2-40B4-BE49-F238E27FC236}">
                <a16:creationId xmlns:a16="http://schemas.microsoft.com/office/drawing/2014/main" id="{F5255BAD-A3DE-E5B6-8E2F-138180A8515B}"/>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595152" y="57203"/>
            <a:ext cx="1418084" cy="1560469"/>
          </a:xfrm>
          <a:prstGeom prst="rect">
            <a:avLst/>
          </a:prstGeom>
          <a:solidFill>
            <a:schemeClr val="bg1"/>
          </a:solidFill>
          <a:ln>
            <a:noFill/>
          </a:ln>
        </p:spPr>
      </p:pic>
    </p:spTree>
    <p:extLst>
      <p:ext uri="{BB962C8B-B14F-4D97-AF65-F5344CB8AC3E}">
        <p14:creationId xmlns:p14="http://schemas.microsoft.com/office/powerpoint/2010/main" val="34487476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Рисунок 13">
            <a:extLst>
              <a:ext uri="{FF2B5EF4-FFF2-40B4-BE49-F238E27FC236}">
                <a16:creationId xmlns:a16="http://schemas.microsoft.com/office/drawing/2014/main" id="{10DB9945-89AA-4729-A090-B6DE455F5BB0}"/>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618412" y="140339"/>
            <a:ext cx="1418084" cy="1560469"/>
          </a:xfrm>
          <a:prstGeom prst="rect">
            <a:avLst/>
          </a:prstGeom>
          <a:solidFill>
            <a:schemeClr val="bg1"/>
          </a:solidFill>
          <a:ln>
            <a:noFill/>
          </a:ln>
        </p:spPr>
      </p:pic>
      <p:sp>
        <p:nvSpPr>
          <p:cNvPr id="2" name="TextBox 1">
            <a:extLst>
              <a:ext uri="{FF2B5EF4-FFF2-40B4-BE49-F238E27FC236}">
                <a16:creationId xmlns:a16="http://schemas.microsoft.com/office/drawing/2014/main" id="{4D1CFC9A-00C1-BB38-A6FB-B54C884E839D}"/>
              </a:ext>
            </a:extLst>
          </p:cNvPr>
          <p:cNvSpPr txBox="1"/>
          <p:nvPr/>
        </p:nvSpPr>
        <p:spPr>
          <a:xfrm>
            <a:off x="306833" y="412741"/>
            <a:ext cx="6912768" cy="1015663"/>
          </a:xfrm>
          <a:prstGeom prst="rect">
            <a:avLst/>
          </a:prstGeom>
          <a:noFill/>
        </p:spPr>
        <p:txBody>
          <a:bodyPr wrap="square">
            <a:spAutoFit/>
          </a:bodyPr>
          <a:lstStyle/>
          <a:p>
            <a:pPr algn="ctr"/>
            <a:r>
              <a:rPr lang="uk-UA" sz="2000" b="1" dirty="0">
                <a:solidFill>
                  <a:schemeClr val="accent2">
                    <a:lumMod val="75000"/>
                  </a:schemeClr>
                </a:solidFill>
                <a:effectLst/>
                <a:latin typeface="Times New Roman" panose="02020603050405020304" pitchFamily="18" charset="0"/>
                <a:cs typeface="Times New Roman" panose="02020603050405020304" pitchFamily="18" charset="0"/>
              </a:rPr>
              <a:t>КРИТЕРІЙ 3 </a:t>
            </a:r>
          </a:p>
          <a:p>
            <a:pPr algn="ctr"/>
            <a:r>
              <a:rPr lang="uk-UA" sz="2000" b="1" dirty="0">
                <a:solidFill>
                  <a:schemeClr val="accent2">
                    <a:lumMod val="75000"/>
                  </a:schemeClr>
                </a:solidFill>
                <a:effectLst/>
                <a:latin typeface="Times New Roman" panose="02020603050405020304" pitchFamily="18" charset="0"/>
                <a:cs typeface="Times New Roman" panose="02020603050405020304" pitchFamily="18" charset="0"/>
              </a:rPr>
              <a:t>«</a:t>
            </a:r>
            <a:r>
              <a:rPr lang="uk-UA" sz="2000" b="1" dirty="0">
                <a:solidFill>
                  <a:schemeClr val="accent2">
                    <a:lumMod val="75000"/>
                  </a:schemeClr>
                </a:solidFill>
                <a:effectLst/>
                <a:latin typeface="Times New Roman" panose="02020603050405020304" pitchFamily="18" charset="0"/>
                <a:ea typeface="Calibri" panose="020F0502020204030204" pitchFamily="34" charset="0"/>
              </a:rPr>
              <a:t>ДОСТУП ДО ОСВІТНЬОЇ ПРОГРАМИ ТА ВИЗНАННЯ РЕЗУЛЬТАТІВ НАВЧАННЯ»</a:t>
            </a:r>
            <a:endParaRPr lang="ru-RU" sz="2000" b="1" dirty="0">
              <a:solidFill>
                <a:schemeClr val="accent2">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3" name="Місце для вмісту 2">
            <a:extLst>
              <a:ext uri="{FF2B5EF4-FFF2-40B4-BE49-F238E27FC236}">
                <a16:creationId xmlns:a16="http://schemas.microsoft.com/office/drawing/2014/main" id="{03A3ED48-CD21-A07A-F088-226752BAAF0F}"/>
              </a:ext>
            </a:extLst>
          </p:cNvPr>
          <p:cNvSpPr>
            <a:spLocks noGrp="1"/>
          </p:cNvSpPr>
          <p:nvPr>
            <p:ph idx="1"/>
          </p:nvPr>
        </p:nvSpPr>
        <p:spPr>
          <a:xfrm>
            <a:off x="338887" y="1916832"/>
            <a:ext cx="7113433" cy="3240360"/>
          </a:xfrm>
          <a:solidFill>
            <a:schemeClr val="accent2">
              <a:lumMod val="20000"/>
              <a:lumOff val="80000"/>
            </a:schemeClr>
          </a:solidFill>
        </p:spPr>
        <p:txBody>
          <a:bodyPr>
            <a:normAutofit lnSpcReduction="10000"/>
          </a:bodyPr>
          <a:lstStyle/>
          <a:p>
            <a:pPr algn="just"/>
            <a:r>
              <a:rPr lang="uk-UA" sz="2400" dirty="0">
                <a:solidFill>
                  <a:schemeClr val="tx1"/>
                </a:solidFill>
                <a:effectLst/>
                <a:latin typeface="Times New Roman" panose="02020603050405020304" pitchFamily="18" charset="0"/>
                <a:ea typeface="Calibri" panose="020F0502020204030204" pitchFamily="34" charset="0"/>
              </a:rPr>
              <a:t>Правила прийому на навчання оприлюднені на сайті</a:t>
            </a:r>
          </a:p>
          <a:p>
            <a:pPr algn="just"/>
            <a:r>
              <a:rPr lang="uk-UA" sz="2400" dirty="0">
                <a:solidFill>
                  <a:schemeClr val="tx1"/>
                </a:solidFill>
                <a:effectLst/>
                <a:latin typeface="Times New Roman" panose="02020603050405020304" pitchFamily="18" charset="0"/>
                <a:ea typeface="Calibri" panose="020F0502020204030204" pitchFamily="34" charset="0"/>
              </a:rPr>
              <a:t>Програма вступу враховує особливості спеціальності</a:t>
            </a:r>
          </a:p>
          <a:p>
            <a:pPr algn="just"/>
            <a:r>
              <a:rPr lang="uk-UA" sz="2400" dirty="0">
                <a:solidFill>
                  <a:schemeClr val="tx1"/>
                </a:solidFill>
                <a:effectLst/>
                <a:latin typeface="Times New Roman" panose="02020603050405020304" pitchFamily="18" charset="0"/>
                <a:ea typeface="Calibri" panose="020F0502020204030204" pitchFamily="34" charset="0"/>
              </a:rPr>
              <a:t>Визнано результати неформальної освіти по ОК 5 «Сучасні концепції маркетингу» (6 сертифікатів визнано та в межах відповідних тематик ОК здійснено перезарахування)</a:t>
            </a:r>
            <a:endParaRPr lang="uk-UA" sz="24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084499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Таблиця 4">
            <a:extLst>
              <a:ext uri="{FF2B5EF4-FFF2-40B4-BE49-F238E27FC236}">
                <a16:creationId xmlns:a16="http://schemas.microsoft.com/office/drawing/2014/main" id="{9278F40C-1763-1131-D6F0-B055AA23C71B}"/>
              </a:ext>
            </a:extLst>
          </p:cNvPr>
          <p:cNvGraphicFramePr>
            <a:graphicFrameLocks noGrp="1"/>
          </p:cNvGraphicFramePr>
          <p:nvPr>
            <p:extLst>
              <p:ext uri="{D42A27DB-BD31-4B8C-83A1-F6EECF244321}">
                <p14:modId xmlns:p14="http://schemas.microsoft.com/office/powerpoint/2010/main" val="572713139"/>
              </p:ext>
            </p:extLst>
          </p:nvPr>
        </p:nvGraphicFramePr>
        <p:xfrm>
          <a:off x="247821" y="1204303"/>
          <a:ext cx="8648358" cy="5508004"/>
        </p:xfrm>
        <a:graphic>
          <a:graphicData uri="http://schemas.openxmlformats.org/drawingml/2006/table">
            <a:tbl>
              <a:tblPr firstRow="1" firstCol="1" bandRow="1">
                <a:tableStyleId>{5C22544A-7EE6-4342-B048-85BDC9FD1C3A}</a:tableStyleId>
              </a:tblPr>
              <a:tblGrid>
                <a:gridCol w="2119989">
                  <a:extLst>
                    <a:ext uri="{9D8B030D-6E8A-4147-A177-3AD203B41FA5}">
                      <a16:colId xmlns:a16="http://schemas.microsoft.com/office/drawing/2014/main" val="2012396640"/>
                    </a:ext>
                  </a:extLst>
                </a:gridCol>
                <a:gridCol w="2543988">
                  <a:extLst>
                    <a:ext uri="{9D8B030D-6E8A-4147-A177-3AD203B41FA5}">
                      <a16:colId xmlns:a16="http://schemas.microsoft.com/office/drawing/2014/main" val="2767233444"/>
                    </a:ext>
                  </a:extLst>
                </a:gridCol>
                <a:gridCol w="3984381">
                  <a:extLst>
                    <a:ext uri="{9D8B030D-6E8A-4147-A177-3AD203B41FA5}">
                      <a16:colId xmlns:a16="http://schemas.microsoft.com/office/drawing/2014/main" val="3699140969"/>
                    </a:ext>
                  </a:extLst>
                </a:gridCol>
              </a:tblGrid>
              <a:tr h="294605">
                <a:tc gridSpan="2">
                  <a:txBody>
                    <a:bodyPr/>
                    <a:lstStyle/>
                    <a:p>
                      <a:pPr algn="ctr">
                        <a:lnSpc>
                          <a:spcPct val="107000"/>
                        </a:lnSpc>
                        <a:spcAft>
                          <a:spcPts val="800"/>
                        </a:spcAft>
                      </a:pPr>
                      <a:r>
                        <a:rPr lang="uk-UA" sz="2000" dirty="0">
                          <a:effectLst/>
                          <a:latin typeface="Times New Roman" panose="02020603050405020304" pitchFamily="18" charset="0"/>
                          <a:cs typeface="Times New Roman" panose="02020603050405020304" pitchFamily="18" charset="0"/>
                        </a:rPr>
                        <a:t>Напрями вдосконалення </a:t>
                      </a:r>
                      <a:endParaRPr lang="ru-RU"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6080" marR="46080" marT="0" marB="0"/>
                </a:tc>
                <a:tc hMerge="1">
                  <a:txBody>
                    <a:bodyPr/>
                    <a:lstStyle/>
                    <a:p>
                      <a:endParaRPr lang="ru-RU"/>
                    </a:p>
                  </a:txBody>
                  <a:tcPr/>
                </a:tc>
                <a:tc rowSpan="2">
                  <a:txBody>
                    <a:bodyPr/>
                    <a:lstStyle/>
                    <a:p>
                      <a:pPr algn="ctr">
                        <a:lnSpc>
                          <a:spcPct val="107000"/>
                        </a:lnSpc>
                        <a:spcAft>
                          <a:spcPts val="800"/>
                        </a:spcAft>
                      </a:pPr>
                      <a:r>
                        <a:rPr lang="uk-UA" sz="2000" dirty="0">
                          <a:effectLst/>
                          <a:latin typeface="Times New Roman" panose="02020603050405020304" pitchFamily="18" charset="0"/>
                          <a:cs typeface="Times New Roman" panose="02020603050405020304" pitchFamily="18" charset="0"/>
                        </a:rPr>
                        <a:t>Показники виконання вимог критерію</a:t>
                      </a:r>
                      <a:endParaRPr lang="ru-RU"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6080" marR="46080" marT="0" marB="0"/>
                </a:tc>
                <a:extLst>
                  <a:ext uri="{0D108BD9-81ED-4DB2-BD59-A6C34878D82A}">
                    <a16:rowId xmlns:a16="http://schemas.microsoft.com/office/drawing/2014/main" val="4095457573"/>
                  </a:ext>
                </a:extLst>
              </a:tr>
              <a:tr h="631902">
                <a:tc>
                  <a:txBody>
                    <a:bodyPr/>
                    <a:lstStyle/>
                    <a:p>
                      <a:pPr algn="ctr">
                        <a:lnSpc>
                          <a:spcPct val="107000"/>
                        </a:lnSpc>
                        <a:spcAft>
                          <a:spcPts val="800"/>
                        </a:spcAft>
                      </a:pPr>
                      <a:r>
                        <a:rPr lang="uk-UA" sz="2000">
                          <a:effectLst/>
                          <a:latin typeface="Times New Roman" panose="02020603050405020304" pitchFamily="18" charset="0"/>
                          <a:cs typeface="Times New Roman" panose="02020603050405020304" pitchFamily="18" charset="0"/>
                        </a:rPr>
                        <a:t>Що потрібно зробити</a:t>
                      </a:r>
                      <a:endParaRPr lang="ru-RU"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46080" marR="46080" marT="0" marB="0"/>
                </a:tc>
                <a:tc>
                  <a:txBody>
                    <a:bodyPr/>
                    <a:lstStyle/>
                    <a:p>
                      <a:pPr algn="ctr">
                        <a:lnSpc>
                          <a:spcPct val="107000"/>
                        </a:lnSpc>
                        <a:spcAft>
                          <a:spcPts val="800"/>
                        </a:spcAft>
                      </a:pPr>
                      <a:r>
                        <a:rPr lang="uk-UA" sz="2000" dirty="0">
                          <a:effectLst/>
                          <a:latin typeface="Times New Roman" panose="02020603050405020304" pitchFamily="18" charset="0"/>
                          <a:cs typeface="Times New Roman" panose="02020603050405020304" pitchFamily="18" charset="0"/>
                        </a:rPr>
                        <a:t>Дії</a:t>
                      </a:r>
                      <a:endParaRPr lang="ru-RU"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6080" marR="46080" marT="0" marB="0"/>
                </a:tc>
                <a:tc vMerge="1">
                  <a:txBody>
                    <a:bodyPr/>
                    <a:lstStyle/>
                    <a:p>
                      <a:endParaRPr lang="ru-RU"/>
                    </a:p>
                  </a:txBody>
                  <a:tcPr/>
                </a:tc>
                <a:extLst>
                  <a:ext uri="{0D108BD9-81ED-4DB2-BD59-A6C34878D82A}">
                    <a16:rowId xmlns:a16="http://schemas.microsoft.com/office/drawing/2014/main" val="1821433894"/>
                  </a:ext>
                </a:extLst>
              </a:tr>
              <a:tr h="2822213">
                <a:tc>
                  <a:txBody>
                    <a:bodyPr/>
                    <a:lstStyle/>
                    <a:p>
                      <a:pPr marL="0" marR="0" lvl="0" indent="0" algn="ctr" defTabSz="457200" rtl="0" eaLnBrk="1" fontAlgn="auto" latinLnBrk="0" hangingPunct="1">
                        <a:lnSpc>
                          <a:spcPct val="107000"/>
                        </a:lnSpc>
                        <a:spcBef>
                          <a:spcPts val="0"/>
                        </a:spcBef>
                        <a:spcAft>
                          <a:spcPts val="800"/>
                        </a:spcAft>
                        <a:buClrTx/>
                        <a:buSzTx/>
                        <a:buFontTx/>
                        <a:buNone/>
                        <a:tabLst/>
                        <a:defRPr/>
                      </a:pPr>
                      <a:r>
                        <a:rPr lang="uk-UA" sz="2000" kern="1200" dirty="0">
                          <a:solidFill>
                            <a:schemeClr val="bg1"/>
                          </a:solidFill>
                          <a:effectLst/>
                          <a:latin typeface="Times New Roman" panose="02020603050405020304" pitchFamily="18" charset="0"/>
                          <a:ea typeface="+mn-ea"/>
                          <a:cs typeface="Times New Roman" panose="02020603050405020304" pitchFamily="18" charset="0"/>
                        </a:rPr>
                        <a:t>Оновити зміст ОК за результатами обговорення ОНП зі стейкхолдерами (у випадку необхідності)</a:t>
                      </a:r>
                      <a:endParaRPr lang="ru-RU" sz="20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6080" marR="46080" marT="0" marB="0"/>
                </a:tc>
                <a:tc>
                  <a:txBody>
                    <a:bodyPr/>
                    <a:lstStyle/>
                    <a:p>
                      <a:pPr marL="0" marR="0" lvl="0" indent="0" algn="ctr" defTabSz="457200" rtl="0" eaLnBrk="1" fontAlgn="auto" latinLnBrk="0" hangingPunct="1">
                        <a:lnSpc>
                          <a:spcPct val="107000"/>
                        </a:lnSpc>
                        <a:spcBef>
                          <a:spcPts val="0"/>
                        </a:spcBef>
                        <a:spcAft>
                          <a:spcPts val="800"/>
                        </a:spcAft>
                        <a:buClrTx/>
                        <a:buSzTx/>
                        <a:buFontTx/>
                        <a:buNone/>
                        <a:tabLst/>
                        <a:defRPr/>
                      </a:pPr>
                      <a:r>
                        <a:rPr lang="uk-UA" sz="2000" kern="1200" dirty="0">
                          <a:solidFill>
                            <a:schemeClr val="dk1"/>
                          </a:solidFill>
                          <a:effectLst/>
                          <a:latin typeface="Times New Roman" panose="02020603050405020304" pitchFamily="18" charset="0"/>
                          <a:ea typeface="+mn-ea"/>
                          <a:cs typeface="Times New Roman" panose="02020603050405020304" pitchFamily="18" charset="0"/>
                        </a:rPr>
                        <a:t>Оновлення змісту ОК до 01.09.2023 року</a:t>
                      </a:r>
                    </a:p>
                    <a:p>
                      <a:pPr marL="0" marR="0" lvl="0" indent="0" algn="ctr" defTabSz="457200" rtl="0" eaLnBrk="1" fontAlgn="auto" latinLnBrk="0" hangingPunct="1">
                        <a:lnSpc>
                          <a:spcPct val="107000"/>
                        </a:lnSpc>
                        <a:spcBef>
                          <a:spcPts val="0"/>
                        </a:spcBef>
                        <a:spcAft>
                          <a:spcPts val="800"/>
                        </a:spcAft>
                        <a:buClrTx/>
                        <a:buSzTx/>
                        <a:buFontTx/>
                        <a:buNone/>
                        <a:tabLst/>
                        <a:defRPr/>
                      </a:pPr>
                      <a:r>
                        <a:rPr lang="uk-UA" sz="2000" kern="1200" dirty="0">
                          <a:solidFill>
                            <a:schemeClr val="dk1"/>
                          </a:solidFill>
                          <a:effectLst/>
                          <a:latin typeface="Times New Roman" panose="02020603050405020304" pitchFamily="18" charset="0"/>
                          <a:ea typeface="+mn-ea"/>
                          <a:cs typeface="Times New Roman" panose="02020603050405020304" pitchFamily="18" charset="0"/>
                        </a:rPr>
                        <a:t> (у випадку необхідності)</a:t>
                      </a:r>
                      <a:endParaRPr lang="ru-RU" sz="2000" dirty="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800"/>
                        </a:spcAft>
                      </a:pPr>
                      <a:endParaRPr lang="ru-RU"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6080" marR="46080" marT="0" marB="0"/>
                </a:tc>
                <a:tc>
                  <a:txBody>
                    <a:bodyPr/>
                    <a:lstStyle/>
                    <a:p>
                      <a:pPr algn="ctr"/>
                      <a:r>
                        <a:rPr lang="uk-UA" sz="2000" kern="1200" dirty="0">
                          <a:solidFill>
                            <a:schemeClr val="dk1"/>
                          </a:solidFill>
                          <a:effectLst/>
                          <a:latin typeface="Times New Roman" panose="02020603050405020304" pitchFamily="18" charset="0"/>
                          <a:ea typeface="+mn-ea"/>
                          <a:cs typeface="Times New Roman" panose="02020603050405020304" pitchFamily="18" charset="0"/>
                        </a:rPr>
                        <a:t>За діючою ОНП обов’язкові та вибіркові ОК на 80% забезпечені методичними виданнями. </a:t>
                      </a:r>
                    </a:p>
                    <a:p>
                      <a:pPr algn="ctr"/>
                      <a:r>
                        <a:rPr lang="uk-UA" sz="2000" kern="1200" dirty="0">
                          <a:solidFill>
                            <a:schemeClr val="dk1"/>
                          </a:solidFill>
                          <a:effectLst/>
                          <a:latin typeface="Times New Roman" panose="02020603050405020304" pitchFamily="18" charset="0"/>
                          <a:ea typeface="+mn-ea"/>
                          <a:cs typeface="Times New Roman" panose="02020603050405020304" pitchFamily="18" charset="0"/>
                        </a:rPr>
                        <a:t>Зміст ОК постійно оновлюється з урахуванням тенденцій розвитку спеціальності, вимог роботодавців та потреб ринку праці. </a:t>
                      </a:r>
                    </a:p>
                    <a:p>
                      <a:pPr algn="ctr"/>
                      <a:r>
                        <a:rPr lang="uk-UA" sz="2000" kern="1200" dirty="0">
                          <a:solidFill>
                            <a:schemeClr val="dk1"/>
                          </a:solidFill>
                          <a:effectLst/>
                          <a:latin typeface="Times New Roman" panose="02020603050405020304" pitchFamily="18" charset="0"/>
                          <a:ea typeface="+mn-ea"/>
                          <a:cs typeface="Times New Roman" panose="02020603050405020304" pitchFamily="18" charset="0"/>
                        </a:rPr>
                        <a:t>Здобувачі поєднують наукові дослідження з освітнім процесом  (беруть участь у конференціях, публікують наукові праці у фахових виданнях та міжнародних біометричних базах, а також активно долучаються до виконання НДР та ГДТ). </a:t>
                      </a:r>
                      <a:endParaRPr lang="ru-RU"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6080" marR="46080" marT="0" marB="0"/>
                </a:tc>
                <a:extLst>
                  <a:ext uri="{0D108BD9-81ED-4DB2-BD59-A6C34878D82A}">
                    <a16:rowId xmlns:a16="http://schemas.microsoft.com/office/drawing/2014/main" val="1226556028"/>
                  </a:ext>
                </a:extLst>
              </a:tr>
            </a:tbl>
          </a:graphicData>
        </a:graphic>
      </p:graphicFrame>
      <p:sp>
        <p:nvSpPr>
          <p:cNvPr id="7" name="TextBox 6">
            <a:extLst>
              <a:ext uri="{FF2B5EF4-FFF2-40B4-BE49-F238E27FC236}">
                <a16:creationId xmlns:a16="http://schemas.microsoft.com/office/drawing/2014/main" id="{334AEC18-8C19-B532-4456-C35A044B32B7}"/>
              </a:ext>
            </a:extLst>
          </p:cNvPr>
          <p:cNvSpPr txBox="1"/>
          <p:nvPr/>
        </p:nvSpPr>
        <p:spPr>
          <a:xfrm>
            <a:off x="395536" y="188640"/>
            <a:ext cx="6912768" cy="1015663"/>
          </a:xfrm>
          <a:prstGeom prst="rect">
            <a:avLst/>
          </a:prstGeom>
          <a:noFill/>
        </p:spPr>
        <p:txBody>
          <a:bodyPr wrap="square">
            <a:spAutoFit/>
          </a:bodyPr>
          <a:lstStyle/>
          <a:p>
            <a:pPr algn="ctr"/>
            <a:r>
              <a:rPr lang="uk-UA" sz="2000" b="1" dirty="0">
                <a:solidFill>
                  <a:schemeClr val="accent2">
                    <a:lumMod val="75000"/>
                  </a:schemeClr>
                </a:solidFill>
                <a:effectLst/>
                <a:latin typeface="Times New Roman" panose="02020603050405020304" pitchFamily="18" charset="0"/>
                <a:cs typeface="Times New Roman" panose="02020603050405020304" pitchFamily="18" charset="0"/>
              </a:rPr>
              <a:t>КРИТЕРІЙ 4 </a:t>
            </a:r>
          </a:p>
          <a:p>
            <a:pPr algn="ctr"/>
            <a:r>
              <a:rPr lang="uk-UA" sz="2000" b="1" dirty="0">
                <a:solidFill>
                  <a:schemeClr val="accent2">
                    <a:lumMod val="75000"/>
                  </a:schemeClr>
                </a:solidFill>
                <a:effectLst/>
                <a:latin typeface="Times New Roman" panose="02020603050405020304" pitchFamily="18" charset="0"/>
                <a:cs typeface="Times New Roman" panose="02020603050405020304" pitchFamily="18" charset="0"/>
              </a:rPr>
              <a:t>«</a:t>
            </a:r>
            <a:r>
              <a:rPr lang="uk-UA" sz="2000" b="1" dirty="0">
                <a:solidFill>
                  <a:schemeClr val="accent2">
                    <a:lumMod val="75000"/>
                  </a:schemeClr>
                </a:solidFill>
                <a:effectLst/>
                <a:latin typeface="Times New Roman" panose="02020603050405020304" pitchFamily="18" charset="0"/>
                <a:ea typeface="Calibri" panose="020F0502020204030204" pitchFamily="34" charset="0"/>
              </a:rPr>
              <a:t>НАВЧАННЯ І ВИКЛАДАННЯ ЗА ОСВІТНЬОЮ ПРОГРАМОЮ</a:t>
            </a:r>
            <a:r>
              <a:rPr lang="uk-UA" sz="2000" b="1" dirty="0">
                <a:solidFill>
                  <a:schemeClr val="accent2">
                    <a:lumMod val="75000"/>
                  </a:schemeClr>
                </a:solidFill>
                <a:effectLst/>
                <a:latin typeface="Times New Roman" panose="02020603050405020304" pitchFamily="18" charset="0"/>
                <a:cs typeface="Times New Roman" panose="02020603050405020304" pitchFamily="18" charset="0"/>
              </a:rPr>
              <a:t>»</a:t>
            </a:r>
            <a:endParaRPr lang="ru-RU" sz="2000" b="1" dirty="0">
              <a:solidFill>
                <a:schemeClr val="accent2">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318343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Рисунок 13">
            <a:extLst>
              <a:ext uri="{FF2B5EF4-FFF2-40B4-BE49-F238E27FC236}">
                <a16:creationId xmlns:a16="http://schemas.microsoft.com/office/drawing/2014/main" id="{10DB9945-89AA-4729-A090-B6DE455F5BB0}"/>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618412" y="140339"/>
            <a:ext cx="1418084" cy="1560469"/>
          </a:xfrm>
          <a:prstGeom prst="rect">
            <a:avLst/>
          </a:prstGeom>
          <a:solidFill>
            <a:schemeClr val="bg1"/>
          </a:solidFill>
          <a:ln>
            <a:noFill/>
          </a:ln>
        </p:spPr>
      </p:pic>
      <p:sp>
        <p:nvSpPr>
          <p:cNvPr id="2" name="TextBox 1">
            <a:extLst>
              <a:ext uri="{FF2B5EF4-FFF2-40B4-BE49-F238E27FC236}">
                <a16:creationId xmlns:a16="http://schemas.microsoft.com/office/drawing/2014/main" id="{4D1CFC9A-00C1-BB38-A6FB-B54C884E839D}"/>
              </a:ext>
            </a:extLst>
          </p:cNvPr>
          <p:cNvSpPr txBox="1"/>
          <p:nvPr/>
        </p:nvSpPr>
        <p:spPr>
          <a:xfrm>
            <a:off x="306833" y="412741"/>
            <a:ext cx="6912768" cy="1015663"/>
          </a:xfrm>
          <a:prstGeom prst="rect">
            <a:avLst/>
          </a:prstGeom>
          <a:noFill/>
        </p:spPr>
        <p:txBody>
          <a:bodyPr wrap="square">
            <a:spAutoFit/>
          </a:bodyPr>
          <a:lstStyle/>
          <a:p>
            <a:pPr algn="ctr"/>
            <a:r>
              <a:rPr lang="uk-UA" sz="2000" b="1" dirty="0">
                <a:solidFill>
                  <a:schemeClr val="accent2">
                    <a:lumMod val="75000"/>
                  </a:schemeClr>
                </a:solidFill>
                <a:effectLst/>
                <a:latin typeface="Times New Roman" panose="02020603050405020304" pitchFamily="18" charset="0"/>
                <a:cs typeface="Times New Roman" panose="02020603050405020304" pitchFamily="18" charset="0"/>
              </a:rPr>
              <a:t>КРИТЕРІЙ 5 </a:t>
            </a:r>
          </a:p>
          <a:p>
            <a:pPr algn="ctr"/>
            <a:r>
              <a:rPr lang="uk-UA" sz="2000" b="1" dirty="0">
                <a:solidFill>
                  <a:schemeClr val="accent2">
                    <a:lumMod val="75000"/>
                  </a:schemeClr>
                </a:solidFill>
                <a:effectLst/>
                <a:latin typeface="Times New Roman" panose="02020603050405020304" pitchFamily="18" charset="0"/>
                <a:cs typeface="Times New Roman" panose="02020603050405020304" pitchFamily="18" charset="0"/>
              </a:rPr>
              <a:t>«</a:t>
            </a:r>
            <a:r>
              <a:rPr lang="uk-UA" sz="2000" b="1" dirty="0">
                <a:solidFill>
                  <a:schemeClr val="accent2">
                    <a:lumMod val="75000"/>
                  </a:schemeClr>
                </a:solidFill>
                <a:effectLst/>
                <a:latin typeface="Times New Roman" panose="02020603050405020304" pitchFamily="18" charset="0"/>
                <a:ea typeface="Calibri" panose="020F0502020204030204" pitchFamily="34" charset="0"/>
              </a:rPr>
              <a:t>КОНТРОЛЬНІ ЗАХОДИ, ОЦІНЮВАННЯ ЗДОБУВАЧІВ ВИЩОЇ ОСВІТИ ТА АКАДЕМІЧНА ДОБРОЧЕСНІСТЬ»</a:t>
            </a:r>
            <a:endParaRPr lang="ru-RU" sz="2000" b="1" dirty="0">
              <a:solidFill>
                <a:schemeClr val="accent2">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3" name="Місце для вмісту 2">
            <a:extLst>
              <a:ext uri="{FF2B5EF4-FFF2-40B4-BE49-F238E27FC236}">
                <a16:creationId xmlns:a16="http://schemas.microsoft.com/office/drawing/2014/main" id="{03A3ED48-CD21-A07A-F088-226752BAAF0F}"/>
              </a:ext>
            </a:extLst>
          </p:cNvPr>
          <p:cNvSpPr>
            <a:spLocks noGrp="1"/>
          </p:cNvSpPr>
          <p:nvPr>
            <p:ph idx="1"/>
          </p:nvPr>
        </p:nvSpPr>
        <p:spPr>
          <a:xfrm>
            <a:off x="179512" y="1796523"/>
            <a:ext cx="8409577" cy="4800829"/>
          </a:xfrm>
          <a:solidFill>
            <a:schemeClr val="accent2">
              <a:lumMod val="20000"/>
              <a:lumOff val="80000"/>
            </a:schemeClr>
          </a:solidFill>
        </p:spPr>
        <p:txBody>
          <a:bodyPr>
            <a:noAutofit/>
          </a:bodyPr>
          <a:lstStyle/>
          <a:p>
            <a:pPr algn="just">
              <a:spcBef>
                <a:spcPts val="0"/>
              </a:spcBef>
            </a:pPr>
            <a:r>
              <a:rPr lang="uk-UA"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Поточний і підсумковий контроль здійснюється у формах, передбачених РНП (силабусами) по кожному ОК. </a:t>
            </a:r>
          </a:p>
          <a:p>
            <a:pPr algn="just">
              <a:spcBef>
                <a:spcPts val="0"/>
              </a:spcBef>
            </a:pPr>
            <a:r>
              <a:rPr lang="uk-UA"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Відсутні випадки повторного проходження підсумкових контрольних заходів. </a:t>
            </a:r>
          </a:p>
          <a:p>
            <a:pPr algn="just">
              <a:spcBef>
                <a:spcPts val="0"/>
              </a:spcBef>
            </a:pPr>
            <a:r>
              <a:rPr lang="uk-UA"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Дотримується політика академічної доброчесності.</a:t>
            </a:r>
          </a:p>
          <a:p>
            <a:pPr algn="just">
              <a:spcBef>
                <a:spcPts val="0"/>
              </a:spcBef>
            </a:pPr>
            <a:r>
              <a:rPr lang="uk-UA" sz="2400" dirty="0">
                <a:solidFill>
                  <a:schemeClr val="tx1"/>
                </a:solidFill>
                <a:latin typeface="Times New Roman" panose="02020603050405020304" pitchFamily="18" charset="0"/>
                <a:cs typeface="Times New Roman" panose="02020603050405020304" pitchFamily="18" charset="0"/>
              </a:rPr>
              <a:t>Проведено опитування аспірантів щодо оцінювання прогресу у навчанні та дослідженні, зрозумілості процедури атестації, об'єктивного оцінювання.</a:t>
            </a:r>
          </a:p>
          <a:p>
            <a:pPr algn="just">
              <a:spcBef>
                <a:spcPts val="0"/>
              </a:spcBef>
            </a:pPr>
            <a:r>
              <a:rPr lang="uk-UA" sz="2400" dirty="0">
                <a:solidFill>
                  <a:schemeClr val="tx1"/>
                </a:solidFill>
                <a:latin typeface="Times New Roman" panose="02020603050405020304" pitchFamily="18" charset="0"/>
                <a:cs typeface="Times New Roman" panose="02020603050405020304" pitchFamily="18" charset="0"/>
              </a:rPr>
              <a:t>Форми атестації відповідають Стандарту</a:t>
            </a:r>
            <a:endParaRPr lang="en-US" sz="2400" dirty="0">
              <a:solidFill>
                <a:schemeClr val="tx1"/>
              </a:solidFill>
              <a:latin typeface="Times New Roman" panose="02020603050405020304" pitchFamily="18" charset="0"/>
              <a:cs typeface="Times New Roman" panose="02020603050405020304" pitchFamily="18" charset="0"/>
            </a:endParaRPr>
          </a:p>
          <a:p>
            <a:pPr algn="just">
              <a:spcBef>
                <a:spcPts val="0"/>
              </a:spcBef>
            </a:pPr>
            <a:r>
              <a:rPr lang="uk-UA" sz="2400" dirty="0">
                <a:solidFill>
                  <a:schemeClr val="tx1"/>
                </a:solidFill>
                <a:latin typeface="Times New Roman" panose="02020603050405020304" pitchFamily="18" charset="0"/>
                <a:cs typeface="Times New Roman" panose="02020603050405020304" pitchFamily="18" charset="0"/>
              </a:rPr>
              <a:t>Аспіранти взяли участь у заходах під час впровадження у СНАУ «Тижня доброчесності». </a:t>
            </a:r>
          </a:p>
          <a:p>
            <a:pPr algn="just">
              <a:spcBef>
                <a:spcPts val="0"/>
              </a:spcBef>
            </a:pPr>
            <a:r>
              <a:rPr lang="uk-UA" sz="2400" dirty="0">
                <a:solidFill>
                  <a:schemeClr val="tx1"/>
                </a:solidFill>
                <a:latin typeface="Times New Roman" panose="02020603050405020304" pitchFamily="18" charset="0"/>
                <a:cs typeface="Times New Roman" panose="02020603050405020304" pitchFamily="18" charset="0"/>
              </a:rPr>
              <a:t>Проведено опитування щодо можливих проявів недоброчесності</a:t>
            </a:r>
          </a:p>
          <a:p>
            <a:pPr algn="just">
              <a:spcBef>
                <a:spcPts val="0"/>
              </a:spcBef>
            </a:pPr>
            <a:endParaRPr lang="uk-UA" sz="24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828057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Таблиця 4">
            <a:extLst>
              <a:ext uri="{FF2B5EF4-FFF2-40B4-BE49-F238E27FC236}">
                <a16:creationId xmlns:a16="http://schemas.microsoft.com/office/drawing/2014/main" id="{9278F40C-1763-1131-D6F0-B055AA23C71B}"/>
              </a:ext>
            </a:extLst>
          </p:cNvPr>
          <p:cNvGraphicFramePr>
            <a:graphicFrameLocks noGrp="1"/>
          </p:cNvGraphicFramePr>
          <p:nvPr>
            <p:extLst>
              <p:ext uri="{D42A27DB-BD31-4B8C-83A1-F6EECF244321}">
                <p14:modId xmlns:p14="http://schemas.microsoft.com/office/powerpoint/2010/main" val="693401120"/>
              </p:ext>
            </p:extLst>
          </p:nvPr>
        </p:nvGraphicFramePr>
        <p:xfrm>
          <a:off x="247821" y="961026"/>
          <a:ext cx="8648358" cy="5708334"/>
        </p:xfrm>
        <a:graphic>
          <a:graphicData uri="http://schemas.openxmlformats.org/drawingml/2006/table">
            <a:tbl>
              <a:tblPr firstRow="1" firstCol="1" bandRow="1">
                <a:tableStyleId>{5C22544A-7EE6-4342-B048-85BDC9FD1C3A}</a:tableStyleId>
              </a:tblPr>
              <a:tblGrid>
                <a:gridCol w="2595987">
                  <a:extLst>
                    <a:ext uri="{9D8B030D-6E8A-4147-A177-3AD203B41FA5}">
                      <a16:colId xmlns:a16="http://schemas.microsoft.com/office/drawing/2014/main" val="2012396640"/>
                    </a:ext>
                  </a:extLst>
                </a:gridCol>
                <a:gridCol w="2808312">
                  <a:extLst>
                    <a:ext uri="{9D8B030D-6E8A-4147-A177-3AD203B41FA5}">
                      <a16:colId xmlns:a16="http://schemas.microsoft.com/office/drawing/2014/main" val="2767233444"/>
                    </a:ext>
                  </a:extLst>
                </a:gridCol>
                <a:gridCol w="3244059">
                  <a:extLst>
                    <a:ext uri="{9D8B030D-6E8A-4147-A177-3AD203B41FA5}">
                      <a16:colId xmlns:a16="http://schemas.microsoft.com/office/drawing/2014/main" val="3699140969"/>
                    </a:ext>
                  </a:extLst>
                </a:gridCol>
              </a:tblGrid>
              <a:tr h="276219">
                <a:tc gridSpan="2">
                  <a:txBody>
                    <a:bodyPr/>
                    <a:lstStyle/>
                    <a:p>
                      <a:pPr algn="ctr">
                        <a:lnSpc>
                          <a:spcPct val="107000"/>
                        </a:lnSpc>
                        <a:spcAft>
                          <a:spcPts val="800"/>
                        </a:spcAft>
                      </a:pPr>
                      <a:r>
                        <a:rPr lang="uk-UA" sz="2000" dirty="0">
                          <a:effectLst/>
                          <a:latin typeface="Times New Roman" panose="02020603050405020304" pitchFamily="18" charset="0"/>
                          <a:cs typeface="Times New Roman" panose="02020603050405020304" pitchFamily="18" charset="0"/>
                        </a:rPr>
                        <a:t>Напрями вдосконалення </a:t>
                      </a:r>
                      <a:endParaRPr lang="ru-RU"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6080" marR="46080" marT="0" marB="0"/>
                </a:tc>
                <a:tc hMerge="1">
                  <a:txBody>
                    <a:bodyPr/>
                    <a:lstStyle/>
                    <a:p>
                      <a:endParaRPr lang="ru-RU"/>
                    </a:p>
                  </a:txBody>
                  <a:tcPr/>
                </a:tc>
                <a:tc rowSpan="2">
                  <a:txBody>
                    <a:bodyPr/>
                    <a:lstStyle/>
                    <a:p>
                      <a:pPr algn="ctr">
                        <a:lnSpc>
                          <a:spcPct val="107000"/>
                        </a:lnSpc>
                        <a:spcAft>
                          <a:spcPts val="800"/>
                        </a:spcAft>
                      </a:pPr>
                      <a:r>
                        <a:rPr lang="uk-UA" sz="2000" dirty="0">
                          <a:effectLst/>
                          <a:latin typeface="Times New Roman" panose="02020603050405020304" pitchFamily="18" charset="0"/>
                          <a:cs typeface="Times New Roman" panose="02020603050405020304" pitchFamily="18" charset="0"/>
                        </a:rPr>
                        <a:t>Показники виконання вимог критерію</a:t>
                      </a:r>
                      <a:endParaRPr lang="ru-RU"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6080" marR="46080" marT="0" marB="0"/>
                </a:tc>
                <a:extLst>
                  <a:ext uri="{0D108BD9-81ED-4DB2-BD59-A6C34878D82A}">
                    <a16:rowId xmlns:a16="http://schemas.microsoft.com/office/drawing/2014/main" val="4095457573"/>
                  </a:ext>
                </a:extLst>
              </a:tr>
              <a:tr h="573963">
                <a:tc>
                  <a:txBody>
                    <a:bodyPr/>
                    <a:lstStyle/>
                    <a:p>
                      <a:pPr algn="ctr">
                        <a:lnSpc>
                          <a:spcPct val="107000"/>
                        </a:lnSpc>
                        <a:spcAft>
                          <a:spcPts val="800"/>
                        </a:spcAft>
                      </a:pPr>
                      <a:r>
                        <a:rPr lang="uk-UA" sz="2000" dirty="0">
                          <a:effectLst/>
                          <a:latin typeface="Times New Roman" panose="02020603050405020304" pitchFamily="18" charset="0"/>
                          <a:cs typeface="Times New Roman" panose="02020603050405020304" pitchFamily="18" charset="0"/>
                        </a:rPr>
                        <a:t>Що потрібно зробити</a:t>
                      </a:r>
                      <a:endParaRPr lang="ru-RU"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6080" marR="46080" marT="0" marB="0"/>
                </a:tc>
                <a:tc>
                  <a:txBody>
                    <a:bodyPr/>
                    <a:lstStyle/>
                    <a:p>
                      <a:pPr algn="ctr">
                        <a:lnSpc>
                          <a:spcPct val="107000"/>
                        </a:lnSpc>
                        <a:spcAft>
                          <a:spcPts val="800"/>
                        </a:spcAft>
                      </a:pPr>
                      <a:r>
                        <a:rPr lang="uk-UA" sz="2000" dirty="0">
                          <a:effectLst/>
                          <a:latin typeface="Times New Roman" panose="02020603050405020304" pitchFamily="18" charset="0"/>
                          <a:cs typeface="Times New Roman" panose="02020603050405020304" pitchFamily="18" charset="0"/>
                        </a:rPr>
                        <a:t>Дії</a:t>
                      </a:r>
                      <a:endParaRPr lang="ru-RU"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6080" marR="46080" marT="0" marB="0"/>
                </a:tc>
                <a:tc vMerge="1">
                  <a:txBody>
                    <a:bodyPr/>
                    <a:lstStyle/>
                    <a:p>
                      <a:endParaRPr lang="ru-RU"/>
                    </a:p>
                  </a:txBody>
                  <a:tcPr/>
                </a:tc>
                <a:extLst>
                  <a:ext uri="{0D108BD9-81ED-4DB2-BD59-A6C34878D82A}">
                    <a16:rowId xmlns:a16="http://schemas.microsoft.com/office/drawing/2014/main" val="1821433894"/>
                  </a:ext>
                </a:extLst>
              </a:tr>
              <a:tr h="2058979">
                <a:tc>
                  <a:txBody>
                    <a:bodyPr/>
                    <a:lstStyle/>
                    <a:p>
                      <a:pPr algn="ctr">
                        <a:lnSpc>
                          <a:spcPct val="107000"/>
                        </a:lnSpc>
                        <a:spcAft>
                          <a:spcPts val="800"/>
                        </a:spcAft>
                      </a:pPr>
                      <a:r>
                        <a:rPr lang="uk-UA" sz="2000" dirty="0">
                          <a:effectLst/>
                          <a:latin typeface="Times New Roman" panose="02020603050405020304" pitchFamily="18" charset="0"/>
                          <a:ea typeface="Calibri" panose="020F0502020204030204" pitchFamily="34" charset="0"/>
                          <a:cs typeface="Times New Roman" panose="02020603050405020304" pitchFamily="18" charset="0"/>
                        </a:rPr>
                        <a:t>Для НПП, які не мають відповідності по 7 пунктах Ліцензійних вимог, підвищити власні досягнення </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uk-UA" sz="2000" dirty="0">
                          <a:effectLst/>
                          <a:latin typeface="Times New Roman" panose="02020603050405020304" pitchFamily="18" charset="0"/>
                          <a:ea typeface="Calibri" panose="020F0502020204030204" pitchFamily="34" charset="0"/>
                          <a:cs typeface="Times New Roman" panose="02020603050405020304" pitchFamily="18" charset="0"/>
                        </a:rPr>
                        <a:t> У контрактах на 2023 – 2024 н. р. для осіб, які не мають відповідність по 7 пунктах ліцензійних вимог, зазначено досягнення даної відповідності</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rowSpan="2">
                  <a:txBody>
                    <a:bodyPr/>
                    <a:lstStyle/>
                    <a:p>
                      <a:pPr algn="ctr">
                        <a:lnSpc>
                          <a:spcPct val="107000"/>
                        </a:lnSpc>
                        <a:spcAft>
                          <a:spcPts val="800"/>
                        </a:spcAft>
                      </a:pPr>
                      <a:r>
                        <a:rPr lang="uk-UA" sz="2000" dirty="0">
                          <a:effectLst/>
                          <a:latin typeface="Times New Roman" panose="02020603050405020304" pitchFamily="18" charset="0"/>
                          <a:ea typeface="Calibri" panose="020F0502020204030204" pitchFamily="34" charset="0"/>
                          <a:cs typeface="Times New Roman" panose="02020603050405020304" pitchFamily="18" charset="0"/>
                        </a:rPr>
                        <a:t>Відповідність наукових праць НПП, які викладають обов’язкові ОК становить 100%. </a:t>
                      </a:r>
                    </a:p>
                    <a:p>
                      <a:pPr algn="ctr">
                        <a:lnSpc>
                          <a:spcPct val="107000"/>
                        </a:lnSpc>
                        <a:spcAft>
                          <a:spcPts val="800"/>
                        </a:spcAft>
                      </a:pPr>
                      <a:r>
                        <a:rPr lang="uk-UA" sz="2000" dirty="0">
                          <a:effectLst/>
                          <a:latin typeface="Times New Roman" panose="02020603050405020304" pitchFamily="18" charset="0"/>
                          <a:ea typeface="Calibri" panose="020F0502020204030204" pitchFamily="34" charset="0"/>
                          <a:cs typeface="Times New Roman" panose="02020603050405020304" pitchFamily="18" charset="0"/>
                        </a:rPr>
                        <a:t>До аудиторних занять залучаються представники наукової спільноти, роботодавці, практики.</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26556028"/>
                  </a:ext>
                </a:extLst>
              </a:tr>
              <a:tr h="2563446">
                <a:tc>
                  <a:txBody>
                    <a:bodyPr/>
                    <a:lstStyle/>
                    <a:p>
                      <a:pPr algn="ctr">
                        <a:lnSpc>
                          <a:spcPct val="107000"/>
                        </a:lnSpc>
                        <a:spcAft>
                          <a:spcPts val="800"/>
                        </a:spcAft>
                      </a:pPr>
                      <a:r>
                        <a:rPr lang="uk-UA" sz="2000" dirty="0">
                          <a:effectLst/>
                          <a:latin typeface="Times New Roman" panose="02020603050405020304" pitchFamily="18" charset="0"/>
                          <a:ea typeface="Calibri" panose="020F0502020204030204" pitchFamily="34" charset="0"/>
                          <a:cs typeface="Times New Roman" panose="02020603050405020304" pitchFamily="18" charset="0"/>
                        </a:rPr>
                        <a:t>По новим ОК забезпечити відповідність наукових праць НПП, які їх викладають</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uk-UA" sz="2000" dirty="0">
                          <a:effectLst/>
                          <a:latin typeface="Times New Roman" panose="02020603050405020304" pitchFamily="18" charset="0"/>
                          <a:ea typeface="Calibri" panose="020F0502020204030204" pitchFamily="34" charset="0"/>
                          <a:cs typeface="Times New Roman" panose="02020603050405020304" pitchFamily="18" charset="0"/>
                        </a:rPr>
                        <a:t>До 01.09.2023 року НПП, які викладають нові ОК, повинні підготувати та опублікувати наукові праці.</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vMerge="1">
                  <a:txBody>
                    <a:bodyPr/>
                    <a:lstStyle/>
                    <a:p>
                      <a:pPr algn="ctr"/>
                      <a:endParaRPr lang="ru-RU"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6080" marR="46080" marT="0" marB="0"/>
                </a:tc>
                <a:extLst>
                  <a:ext uri="{0D108BD9-81ED-4DB2-BD59-A6C34878D82A}">
                    <a16:rowId xmlns:a16="http://schemas.microsoft.com/office/drawing/2014/main" val="3018756216"/>
                  </a:ext>
                </a:extLst>
              </a:tr>
            </a:tbl>
          </a:graphicData>
        </a:graphic>
      </p:graphicFrame>
      <p:sp>
        <p:nvSpPr>
          <p:cNvPr id="7" name="TextBox 6">
            <a:extLst>
              <a:ext uri="{FF2B5EF4-FFF2-40B4-BE49-F238E27FC236}">
                <a16:creationId xmlns:a16="http://schemas.microsoft.com/office/drawing/2014/main" id="{334AEC18-8C19-B532-4456-C35A044B32B7}"/>
              </a:ext>
            </a:extLst>
          </p:cNvPr>
          <p:cNvSpPr txBox="1"/>
          <p:nvPr/>
        </p:nvSpPr>
        <p:spPr>
          <a:xfrm>
            <a:off x="395536" y="188640"/>
            <a:ext cx="6912768" cy="707886"/>
          </a:xfrm>
          <a:prstGeom prst="rect">
            <a:avLst/>
          </a:prstGeom>
          <a:noFill/>
        </p:spPr>
        <p:txBody>
          <a:bodyPr wrap="square">
            <a:spAutoFit/>
          </a:bodyPr>
          <a:lstStyle/>
          <a:p>
            <a:pPr algn="ctr"/>
            <a:r>
              <a:rPr lang="uk-UA" sz="2000" b="1" dirty="0">
                <a:solidFill>
                  <a:schemeClr val="accent2">
                    <a:lumMod val="75000"/>
                  </a:schemeClr>
                </a:solidFill>
                <a:effectLst/>
                <a:latin typeface="Times New Roman" panose="02020603050405020304" pitchFamily="18" charset="0"/>
                <a:cs typeface="Times New Roman" panose="02020603050405020304" pitchFamily="18" charset="0"/>
              </a:rPr>
              <a:t>КРИТЕРІЙ 6 </a:t>
            </a:r>
          </a:p>
          <a:p>
            <a:pPr algn="ctr"/>
            <a:r>
              <a:rPr lang="uk-UA" sz="2000" b="1" dirty="0">
                <a:solidFill>
                  <a:schemeClr val="accent2">
                    <a:lumMod val="75000"/>
                  </a:schemeClr>
                </a:solidFill>
                <a:effectLst/>
                <a:latin typeface="Times New Roman" panose="02020603050405020304" pitchFamily="18" charset="0"/>
                <a:cs typeface="Times New Roman" panose="02020603050405020304" pitchFamily="18" charset="0"/>
              </a:rPr>
              <a:t>«</a:t>
            </a:r>
            <a:r>
              <a:rPr lang="uk-UA" sz="2000" b="1" dirty="0">
                <a:solidFill>
                  <a:schemeClr val="accent2">
                    <a:lumMod val="75000"/>
                  </a:schemeClr>
                </a:solidFill>
                <a:effectLst/>
                <a:latin typeface="Times New Roman" panose="02020603050405020304" pitchFamily="18" charset="0"/>
                <a:ea typeface="Calibri" panose="020F0502020204030204" pitchFamily="34" charset="0"/>
              </a:rPr>
              <a:t>ЛЮДСЬКІ РЕСУРСИ</a:t>
            </a:r>
            <a:r>
              <a:rPr lang="uk-UA" sz="2000" b="1" dirty="0">
                <a:solidFill>
                  <a:schemeClr val="accent2">
                    <a:lumMod val="75000"/>
                  </a:schemeClr>
                </a:solidFill>
                <a:effectLst/>
                <a:latin typeface="Times New Roman" panose="02020603050405020304" pitchFamily="18" charset="0"/>
                <a:cs typeface="Times New Roman" panose="02020603050405020304" pitchFamily="18" charset="0"/>
              </a:rPr>
              <a:t>»</a:t>
            </a:r>
            <a:endParaRPr lang="ru-RU" sz="2000" b="1" dirty="0">
              <a:solidFill>
                <a:schemeClr val="accent2">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769970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03A3ED48-CD21-A07A-F088-226752BAAF0F}"/>
              </a:ext>
            </a:extLst>
          </p:cNvPr>
          <p:cNvSpPr>
            <a:spLocks noGrp="1"/>
          </p:cNvSpPr>
          <p:nvPr>
            <p:ph idx="1"/>
          </p:nvPr>
        </p:nvSpPr>
        <p:spPr>
          <a:xfrm>
            <a:off x="194871" y="144016"/>
            <a:ext cx="8625601" cy="6453336"/>
          </a:xfrm>
          <a:solidFill>
            <a:schemeClr val="accent2">
              <a:lumMod val="20000"/>
              <a:lumOff val="80000"/>
            </a:schemeClr>
          </a:solidFill>
        </p:spPr>
        <p:txBody>
          <a:bodyPr>
            <a:noAutofit/>
          </a:bodyPr>
          <a:lstStyle/>
          <a:p>
            <a:pPr marL="0" indent="0" algn="ctr">
              <a:buNone/>
            </a:pPr>
            <a:r>
              <a:rPr lang="uk-UA" sz="2000" b="1" dirty="0">
                <a:solidFill>
                  <a:schemeClr val="tx1"/>
                </a:solidFill>
                <a:latin typeface="Times New Roman" panose="02020603050405020304" pitchFamily="18" charset="0"/>
                <a:cs typeface="Times New Roman" panose="02020603050405020304" pitchFamily="18" charset="0"/>
              </a:rPr>
              <a:t>Посилено увагу на залученні роботодавців, професіоналів, практиків, експертів галузі  до організації та реалізації освітнього процесу</a:t>
            </a:r>
          </a:p>
          <a:p>
            <a:pPr marL="0" indent="0" algn="just">
              <a:buNone/>
            </a:pPr>
            <a:r>
              <a:rPr lang="uk-UA" sz="2000" dirty="0">
                <a:solidFill>
                  <a:schemeClr val="tx1"/>
                </a:solidFill>
                <a:latin typeface="Times New Roman" panose="02020603050405020304" pitchFamily="18" charset="0"/>
                <a:cs typeface="Times New Roman" panose="02020603050405020304" pitchFamily="18" charset="0"/>
              </a:rPr>
              <a:t>У межах ОК «</a:t>
            </a:r>
            <a:r>
              <a:rPr lang="uk-UA" sz="2000" i="1" u="sng"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Зелений маркетинг і циркулярна економіка</a:t>
            </a:r>
            <a:r>
              <a:rPr lang="uk-UA" sz="2000" dirty="0">
                <a:solidFill>
                  <a:schemeClr val="tx1"/>
                </a:solidFill>
                <a:latin typeface="Times New Roman" panose="02020603050405020304" pitchFamily="18" charset="0"/>
                <a:cs typeface="Times New Roman" panose="02020603050405020304" pitchFamily="18" charset="0"/>
              </a:rPr>
              <a:t>» проведено: </a:t>
            </a:r>
          </a:p>
          <a:p>
            <a:pPr algn="just">
              <a:spcBef>
                <a:spcPts val="0"/>
              </a:spcBef>
            </a:pPr>
            <a:r>
              <a:rPr lang="uk-UA" sz="2000" dirty="0">
                <a:solidFill>
                  <a:schemeClr val="tx1"/>
                </a:solidFill>
                <a:latin typeface="Times New Roman" panose="02020603050405020304" pitchFamily="18" charset="0"/>
                <a:cs typeface="Times New Roman" panose="02020603050405020304" pitchFamily="18" charset="0"/>
              </a:rPr>
              <a:t>гостьову лекцію </a:t>
            </a:r>
            <a:r>
              <a:rPr lang="uk-UA" sz="2000" b="0" i="0" dirty="0">
                <a:solidFill>
                  <a:srgbClr val="000000"/>
                </a:solidFill>
                <a:effectLst/>
                <a:latin typeface="Times New Roman" panose="02020603050405020304" pitchFamily="18" charset="0"/>
                <a:cs typeface="Times New Roman" panose="02020603050405020304" pitchFamily="18" charset="0"/>
              </a:rPr>
              <a:t>д.е.н, професоркою </a:t>
            </a:r>
            <a:r>
              <a:rPr lang="uk-UA" sz="2000" dirty="0">
                <a:solidFill>
                  <a:srgbClr val="000000"/>
                </a:solidFill>
                <a:latin typeface="Times New Roman" panose="02020603050405020304" pitchFamily="18" charset="0"/>
                <a:cs typeface="Times New Roman" panose="02020603050405020304" pitchFamily="18" charset="0"/>
              </a:rPr>
              <a:t>Barcelona Economic Analysis Team (BEAT, Іспанія) </a:t>
            </a:r>
            <a:r>
              <a:rPr lang="uk-UA" sz="2000" b="1" i="0" dirty="0">
                <a:solidFill>
                  <a:srgbClr val="000000"/>
                </a:solidFill>
                <a:effectLst/>
                <a:latin typeface="Times New Roman" panose="02020603050405020304" pitchFamily="18" charset="0"/>
                <a:cs typeface="Times New Roman" panose="02020603050405020304" pitchFamily="18" charset="0"/>
              </a:rPr>
              <a:t>Оленою Ніфатовою</a:t>
            </a:r>
            <a:r>
              <a:rPr lang="uk-UA" sz="2000" b="0" i="0" dirty="0">
                <a:solidFill>
                  <a:srgbClr val="000000"/>
                </a:solidFill>
                <a:effectLst/>
                <a:latin typeface="Times New Roman" panose="02020603050405020304" pitchFamily="18" charset="0"/>
                <a:cs typeface="Times New Roman" panose="02020603050405020304" pitchFamily="18" charset="0"/>
              </a:rPr>
              <a:t> на тему: «Зелений маркетинг»</a:t>
            </a:r>
          </a:p>
          <a:p>
            <a:pPr marL="0" indent="0" algn="just">
              <a:spcBef>
                <a:spcPts val="0"/>
              </a:spcBef>
              <a:buNone/>
            </a:pPr>
            <a:endParaRPr lang="uk-UA" sz="2000" dirty="0">
              <a:solidFill>
                <a:schemeClr val="tx1"/>
              </a:solidFill>
              <a:latin typeface="Times New Roman" panose="02020603050405020304" pitchFamily="18" charset="0"/>
              <a:cs typeface="Times New Roman" panose="02020603050405020304" pitchFamily="18" charset="0"/>
            </a:endParaRPr>
          </a:p>
          <a:p>
            <a:pPr marL="0" indent="0" algn="just">
              <a:spcBef>
                <a:spcPts val="0"/>
              </a:spcBef>
              <a:buNone/>
            </a:pPr>
            <a:r>
              <a:rPr lang="uk-UA" sz="2000" dirty="0">
                <a:solidFill>
                  <a:schemeClr val="tx1"/>
                </a:solidFill>
                <a:latin typeface="Times New Roman" panose="02020603050405020304" pitchFamily="18" charset="0"/>
                <a:cs typeface="Times New Roman" panose="02020603050405020304" pitchFamily="18" charset="0"/>
              </a:rPr>
              <a:t>У межах ОК </a:t>
            </a:r>
            <a:r>
              <a:rPr lang="uk-UA" sz="2000" i="1" dirty="0">
                <a:solidFill>
                  <a:schemeClr val="tx1"/>
                </a:solidFill>
                <a:latin typeface="Times New Roman" panose="02020603050405020304" pitchFamily="18" charset="0"/>
                <a:cs typeface="Times New Roman" panose="02020603050405020304" pitchFamily="18" charset="0"/>
              </a:rPr>
              <a:t>«</a:t>
            </a:r>
            <a:r>
              <a:rPr lang="uk-UA" sz="2000" i="1" u="sng"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Інноваційний маркетинг </a:t>
            </a:r>
            <a:r>
              <a:rPr lang="uk-UA" sz="2000" i="1" dirty="0">
                <a:solidFill>
                  <a:schemeClr val="tx1"/>
                </a:solidFill>
                <a:latin typeface="Times New Roman" panose="02020603050405020304" pitchFamily="18" charset="0"/>
                <a:cs typeface="Times New Roman" panose="02020603050405020304" pitchFamily="18" charset="0"/>
              </a:rPr>
              <a:t>»</a:t>
            </a:r>
            <a:r>
              <a:rPr lang="uk-UA" sz="2000" dirty="0">
                <a:solidFill>
                  <a:schemeClr val="tx1"/>
                </a:solidFill>
                <a:latin typeface="Times New Roman" panose="02020603050405020304" pitchFamily="18" charset="0"/>
                <a:cs typeface="Times New Roman" panose="02020603050405020304" pitchFamily="18" charset="0"/>
              </a:rPr>
              <a:t> проведено:</a:t>
            </a:r>
          </a:p>
          <a:p>
            <a:pPr algn="just">
              <a:spcBef>
                <a:spcPts val="0"/>
              </a:spcBef>
            </a:pPr>
            <a:r>
              <a:rPr lang="uk-UA" sz="2000" dirty="0">
                <a:solidFill>
                  <a:schemeClr val="tx1"/>
                </a:solidFill>
                <a:latin typeface="Times New Roman" panose="02020603050405020304" pitchFamily="18" charset="0"/>
                <a:cs typeface="Times New Roman" panose="02020603050405020304" pitchFamily="18" charset="0"/>
              </a:rPr>
              <a:t>гостьову лекцію </a:t>
            </a:r>
            <a:r>
              <a:rPr lang="uk-UA" sz="2000" b="0" i="0" dirty="0">
                <a:solidFill>
                  <a:srgbClr val="000000"/>
                </a:solidFill>
                <a:effectLst/>
                <a:latin typeface="Times New Roman" panose="02020603050405020304" pitchFamily="18" charset="0"/>
                <a:cs typeface="Times New Roman" panose="02020603050405020304" pitchFamily="18" charset="0"/>
              </a:rPr>
              <a:t>засновниками ТОВ «КІТ Глобал»</a:t>
            </a:r>
            <a:r>
              <a:rPr lang="uk-UA" sz="2000" b="1" i="0" dirty="0">
                <a:solidFill>
                  <a:srgbClr val="000000"/>
                </a:solidFill>
                <a:effectLst/>
                <a:latin typeface="Times New Roman" panose="02020603050405020304" pitchFamily="18" charset="0"/>
                <a:cs typeface="Times New Roman" panose="02020603050405020304" pitchFamily="18" charset="0"/>
              </a:rPr>
              <a:t> Олександром Пархоменком</a:t>
            </a:r>
            <a:r>
              <a:rPr lang="uk-UA" sz="2000" b="0" i="0" dirty="0">
                <a:solidFill>
                  <a:srgbClr val="000000"/>
                </a:solidFill>
                <a:effectLst/>
                <a:latin typeface="Times New Roman" panose="02020603050405020304" pitchFamily="18" charset="0"/>
                <a:cs typeface="Times New Roman" panose="02020603050405020304" pitchFamily="18" charset="0"/>
              </a:rPr>
              <a:t> та </a:t>
            </a:r>
            <a:r>
              <a:rPr lang="uk-UA" sz="2000" b="1" i="0" dirty="0">
                <a:solidFill>
                  <a:srgbClr val="000000"/>
                </a:solidFill>
                <a:effectLst/>
                <a:latin typeface="Times New Roman" panose="02020603050405020304" pitchFamily="18" charset="0"/>
                <a:cs typeface="Times New Roman" panose="02020603050405020304" pitchFamily="18" charset="0"/>
              </a:rPr>
              <a:t>Олексієм Федоренком </a:t>
            </a:r>
            <a:r>
              <a:rPr lang="uk-UA" sz="2000" b="0" i="0" dirty="0">
                <a:solidFill>
                  <a:srgbClr val="000000"/>
                </a:solidFill>
                <a:effectLst/>
                <a:latin typeface="Times New Roman" panose="02020603050405020304" pitchFamily="18" charset="0"/>
                <a:cs typeface="Times New Roman" panose="02020603050405020304" pitchFamily="18" charset="0"/>
              </a:rPr>
              <a:t>на тему: «Діджитал-маркетинг – погляд в майбутнє»</a:t>
            </a:r>
          </a:p>
          <a:p>
            <a:pPr marL="0" indent="0" algn="just">
              <a:spcBef>
                <a:spcPts val="0"/>
              </a:spcBef>
              <a:buNone/>
            </a:pPr>
            <a:endParaRPr lang="uk-UA" sz="2000" b="0" i="0" dirty="0">
              <a:solidFill>
                <a:srgbClr val="000000"/>
              </a:solidFill>
              <a:effectLst/>
              <a:latin typeface="Times New Roman" panose="02020603050405020304" pitchFamily="18" charset="0"/>
              <a:cs typeface="Times New Roman" panose="02020603050405020304" pitchFamily="18" charset="0"/>
            </a:endParaRPr>
          </a:p>
          <a:p>
            <a:pPr marL="0" indent="0" algn="just">
              <a:spcBef>
                <a:spcPts val="0"/>
              </a:spcBef>
              <a:buNone/>
            </a:pPr>
            <a:r>
              <a:rPr lang="uk-UA" sz="2000" dirty="0">
                <a:solidFill>
                  <a:schemeClr val="tx1"/>
                </a:solidFill>
                <a:latin typeface="Times New Roman" panose="02020603050405020304" pitchFamily="18" charset="0"/>
                <a:cs typeface="Times New Roman" panose="02020603050405020304" pitchFamily="18" charset="0"/>
              </a:rPr>
              <a:t>У межах ОК </a:t>
            </a:r>
            <a:r>
              <a:rPr lang="uk-UA" sz="2000" i="1" u="sng" dirty="0">
                <a:solidFill>
                  <a:schemeClr val="tx1"/>
                </a:solidFill>
                <a:latin typeface="Times New Roman" panose="02020603050405020304" pitchFamily="18" charset="0"/>
                <a:cs typeface="Times New Roman" panose="02020603050405020304" pitchFamily="18" charset="0"/>
              </a:rPr>
              <a:t>«</a:t>
            </a:r>
            <a:r>
              <a:rPr lang="uk-UA" sz="2000" i="1" u="sng" strike="noStrike" dirty="0">
                <a:solidFill>
                  <a:schemeClr val="tx1"/>
                </a:solidFill>
                <a:effectLst/>
                <a:latin typeface="Times New Roman" panose="02020603050405020304" pitchFamily="18" charset="0"/>
              </a:rPr>
              <a:t>Комунікації в науковому середовищі</a:t>
            </a:r>
            <a:r>
              <a:rPr lang="uk-UA" sz="2000" i="1" u="sng" dirty="0">
                <a:solidFill>
                  <a:schemeClr val="tx1"/>
                </a:solidFill>
                <a:latin typeface="Times New Roman" panose="02020603050405020304" pitchFamily="18" charset="0"/>
                <a:cs typeface="Times New Roman" panose="02020603050405020304" pitchFamily="18" charset="0"/>
              </a:rPr>
              <a:t>»</a:t>
            </a:r>
            <a:r>
              <a:rPr lang="uk-UA" sz="2000" dirty="0">
                <a:solidFill>
                  <a:schemeClr val="tx1"/>
                </a:solidFill>
                <a:latin typeface="Times New Roman" panose="02020603050405020304" pitchFamily="18" charset="0"/>
                <a:cs typeface="Times New Roman" panose="02020603050405020304" pitchFamily="18" charset="0"/>
              </a:rPr>
              <a:t> проведено:</a:t>
            </a:r>
          </a:p>
          <a:p>
            <a:pPr algn="just">
              <a:spcBef>
                <a:spcPts val="0"/>
              </a:spcBef>
            </a:pPr>
            <a:r>
              <a:rPr lang="uk-UA" sz="2000" dirty="0">
                <a:solidFill>
                  <a:schemeClr val="tx1"/>
                </a:solidFill>
                <a:latin typeface="Times New Roman" panose="02020603050405020304" pitchFamily="18" charset="0"/>
                <a:cs typeface="Times New Roman" panose="02020603050405020304" pitchFamily="18" charset="0"/>
              </a:rPr>
              <a:t>гостьову лекцію </a:t>
            </a:r>
            <a:r>
              <a:rPr lang="uk-UA" sz="2000" i="0" dirty="0">
                <a:solidFill>
                  <a:schemeClr val="tx1"/>
                </a:solidFill>
                <a:effectLst/>
                <a:latin typeface="Times New Roman" panose="02020603050405020304" pitchFamily="18" charset="0"/>
                <a:cs typeface="Times New Roman" panose="02020603050405020304" pitchFamily="18" charset="0"/>
              </a:rPr>
              <a:t>професорки університету </a:t>
            </a:r>
            <a:r>
              <a:rPr lang="uk-UA" sz="2000" dirty="0">
                <a:solidFill>
                  <a:schemeClr val="tx1"/>
                </a:solidFill>
                <a:latin typeface="Times New Roman" panose="02020603050405020304" pitchFamily="18" charset="0"/>
                <a:cs typeface="Times New Roman" panose="02020603050405020304" pitchFamily="18" charset="0"/>
              </a:rPr>
              <a:t>П</a:t>
            </a:r>
            <a:r>
              <a:rPr lang="uk-UA" sz="2000" i="0" dirty="0">
                <a:solidFill>
                  <a:schemeClr val="tx1"/>
                </a:solidFill>
                <a:effectLst/>
                <a:latin typeface="Times New Roman" panose="02020603050405020304" pitchFamily="18" charset="0"/>
                <a:cs typeface="Times New Roman" panose="02020603050405020304" pitchFamily="18" charset="0"/>
              </a:rPr>
              <a:t>ариж - Сакле (Франція) </a:t>
            </a:r>
            <a:r>
              <a:rPr lang="uk-UA" sz="2000" b="1" i="0" dirty="0">
                <a:solidFill>
                  <a:schemeClr val="tx1"/>
                </a:solidFill>
                <a:effectLst/>
                <a:latin typeface="Times New Roman" panose="02020603050405020304" pitchFamily="18" charset="0"/>
                <a:cs typeface="Times New Roman" panose="02020603050405020304" pitchFamily="18" charset="0"/>
              </a:rPr>
              <a:t>Елодією </a:t>
            </a:r>
            <a:r>
              <a:rPr lang="uk-UA" sz="2000" b="1" dirty="0">
                <a:solidFill>
                  <a:schemeClr val="tx1"/>
                </a:solidFill>
                <a:latin typeface="Times New Roman" panose="02020603050405020304" pitchFamily="18" charset="0"/>
                <a:cs typeface="Times New Roman" panose="02020603050405020304" pitchFamily="18" charset="0"/>
              </a:rPr>
              <a:t>Л</a:t>
            </a:r>
            <a:r>
              <a:rPr lang="uk-UA" sz="2000" b="1" i="0" dirty="0">
                <a:solidFill>
                  <a:schemeClr val="tx1"/>
                </a:solidFill>
                <a:effectLst/>
                <a:latin typeface="Times New Roman" panose="02020603050405020304" pitchFamily="18" charset="0"/>
                <a:cs typeface="Times New Roman" panose="02020603050405020304" pitchFamily="18" charset="0"/>
              </a:rPr>
              <a:t>убарес</a:t>
            </a:r>
            <a:r>
              <a:rPr lang="uk-UA" sz="2000" i="0" dirty="0">
                <a:solidFill>
                  <a:schemeClr val="tx1"/>
                </a:solidFill>
                <a:effectLst/>
                <a:latin typeface="Times New Roman" panose="02020603050405020304" pitchFamily="18" charset="0"/>
                <a:cs typeface="Times New Roman" panose="02020603050405020304" pitchFamily="18" charset="0"/>
              </a:rPr>
              <a:t> на тему: «Менеджмент і комунікації в економіці (досвід Франції)»</a:t>
            </a:r>
          </a:p>
          <a:p>
            <a:pPr marL="0" indent="0" algn="just">
              <a:spcBef>
                <a:spcPts val="0"/>
              </a:spcBef>
              <a:buNone/>
            </a:pPr>
            <a:endParaRPr lang="uk-UA" sz="2000" i="0" dirty="0">
              <a:solidFill>
                <a:schemeClr val="tx1"/>
              </a:solidFill>
              <a:effectLst/>
              <a:latin typeface="Times New Roman" panose="02020603050405020304" pitchFamily="18" charset="0"/>
              <a:cs typeface="Times New Roman" panose="02020603050405020304" pitchFamily="18" charset="0"/>
            </a:endParaRPr>
          </a:p>
          <a:p>
            <a:pPr marL="0" indent="0" algn="just">
              <a:spcBef>
                <a:spcPts val="0"/>
              </a:spcBef>
              <a:buNone/>
            </a:pPr>
            <a:r>
              <a:rPr lang="uk-UA" sz="2000" dirty="0">
                <a:solidFill>
                  <a:schemeClr val="tx1"/>
                </a:solidFill>
                <a:latin typeface="Times New Roman" panose="02020603050405020304" pitchFamily="18" charset="0"/>
                <a:cs typeface="Times New Roman" panose="02020603050405020304" pitchFamily="18" charset="0"/>
              </a:rPr>
              <a:t>У межах ОК </a:t>
            </a:r>
            <a:r>
              <a:rPr lang="uk-UA" sz="2000" i="1" u="sng" dirty="0">
                <a:solidFill>
                  <a:schemeClr val="tx1"/>
                </a:solidFill>
                <a:latin typeface="Times New Roman" panose="02020603050405020304" pitchFamily="18" charset="0"/>
                <a:cs typeface="Times New Roman" panose="02020603050405020304" pitchFamily="18" charset="0"/>
              </a:rPr>
              <a:t>«</a:t>
            </a:r>
            <a:r>
              <a:rPr lang="uk-UA" sz="2000" i="1" u="sng" strike="noStrike" dirty="0">
                <a:solidFill>
                  <a:schemeClr val="tx1"/>
                </a:solidFill>
                <a:effectLst/>
                <a:latin typeface="Times New Roman" panose="02020603050405020304" pitchFamily="18" charset="0"/>
              </a:rPr>
              <a:t>Сучасні інформаційні технології у науковій діяльності</a:t>
            </a:r>
            <a:r>
              <a:rPr lang="uk-UA" sz="2000" i="1" u="sng" dirty="0">
                <a:solidFill>
                  <a:schemeClr val="tx1"/>
                </a:solidFill>
                <a:latin typeface="Times New Roman" panose="02020603050405020304" pitchFamily="18" charset="0"/>
                <a:cs typeface="Times New Roman" panose="02020603050405020304" pitchFamily="18" charset="0"/>
              </a:rPr>
              <a:t>» </a:t>
            </a:r>
            <a:r>
              <a:rPr lang="uk-UA" sz="2000" dirty="0">
                <a:solidFill>
                  <a:schemeClr val="tx1"/>
                </a:solidFill>
                <a:latin typeface="Times New Roman" panose="02020603050405020304" pitchFamily="18" charset="0"/>
                <a:cs typeface="Times New Roman" panose="02020603050405020304" pitchFamily="18" charset="0"/>
              </a:rPr>
              <a:t>проведено:</a:t>
            </a:r>
          </a:p>
          <a:p>
            <a:pPr algn="just">
              <a:spcBef>
                <a:spcPts val="0"/>
              </a:spcBef>
            </a:pPr>
            <a:r>
              <a:rPr lang="uk-UA" sz="2000" dirty="0">
                <a:solidFill>
                  <a:schemeClr val="tx1"/>
                </a:solidFill>
                <a:latin typeface="Times New Roman" panose="02020603050405020304" pitchFamily="18" charset="0"/>
                <a:cs typeface="Times New Roman" panose="02020603050405020304" pitchFamily="18" charset="0"/>
              </a:rPr>
              <a:t>гостьову лекцію </a:t>
            </a:r>
            <a:r>
              <a:rPr lang="uk-UA" sz="2000" i="0" dirty="0">
                <a:solidFill>
                  <a:schemeClr val="tx1"/>
                </a:solidFill>
                <a:effectLst/>
                <a:latin typeface="Times New Roman" panose="02020603050405020304" pitchFamily="18" charset="0"/>
                <a:cs typeface="Times New Roman" panose="02020603050405020304" pitchFamily="18" charset="0"/>
              </a:rPr>
              <a:t>PhD, професора університету Кіпру </a:t>
            </a:r>
            <a:r>
              <a:rPr lang="uk-UA" sz="2000" b="1" i="0" u="sng" dirty="0" err="1">
                <a:solidFill>
                  <a:schemeClr val="tx1"/>
                </a:solidFill>
                <a:effectLst/>
                <a:latin typeface="Times New Roman" panose="02020603050405020304" pitchFamily="18" charset="0"/>
                <a:cs typeface="Times New Roman" panose="02020603050405020304" pitchFamily="18" charset="0"/>
              </a:rPr>
              <a:t>Димитріусом</a:t>
            </a:r>
            <a:r>
              <a:rPr lang="uk-UA" sz="2000" b="1" i="0" u="sng" dirty="0">
                <a:solidFill>
                  <a:schemeClr val="tx1"/>
                </a:solidFill>
                <a:effectLst/>
                <a:latin typeface="Times New Roman" panose="02020603050405020304" pitchFamily="18" charset="0"/>
                <a:cs typeface="Times New Roman" panose="02020603050405020304" pitchFamily="18" charset="0"/>
              </a:rPr>
              <a:t> </a:t>
            </a:r>
            <a:r>
              <a:rPr lang="uk-UA" sz="2000" b="1" i="0" u="sng" dirty="0" err="1">
                <a:solidFill>
                  <a:schemeClr val="tx1"/>
                </a:solidFill>
                <a:effectLst/>
                <a:latin typeface="Times New Roman" panose="02020603050405020304" pitchFamily="18" charset="0"/>
                <a:cs typeface="Times New Roman" panose="02020603050405020304" pitchFamily="18" charset="0"/>
              </a:rPr>
              <a:t>Ксефтерисом</a:t>
            </a:r>
            <a:r>
              <a:rPr lang="uk-UA" sz="2000" dirty="0">
                <a:solidFill>
                  <a:schemeClr val="tx1"/>
                </a:solidFill>
                <a:latin typeface="Times New Roman" panose="02020603050405020304" pitchFamily="18" charset="0"/>
                <a:cs typeface="Times New Roman" panose="02020603050405020304" pitchFamily="18" charset="0"/>
              </a:rPr>
              <a:t> на тему: «</a:t>
            </a:r>
            <a:r>
              <a:rPr lang="uk-UA" sz="2000" i="0" dirty="0">
                <a:solidFill>
                  <a:schemeClr val="tx1"/>
                </a:solidFill>
                <a:effectLst/>
                <a:latin typeface="Times New Roman" panose="02020603050405020304" pitchFamily="18" charset="0"/>
                <a:cs typeface="Times New Roman" panose="02020603050405020304" pitchFamily="18" charset="0"/>
              </a:rPr>
              <a:t>Агрегація інформації шляхом голосування</a:t>
            </a:r>
            <a:r>
              <a:rPr lang="uk-UA" sz="2000" dirty="0">
                <a:solidFill>
                  <a:schemeClr val="tx1"/>
                </a:solidFill>
                <a:latin typeface="Times New Roman" panose="02020603050405020304" pitchFamily="18" charset="0"/>
                <a:cs typeface="Times New Roman" panose="02020603050405020304" pitchFamily="18" charset="0"/>
              </a:rPr>
              <a:t>»</a:t>
            </a:r>
            <a:endParaRPr lang="uk-UA" sz="2000" i="0" dirty="0">
              <a:solidFill>
                <a:schemeClr val="tx1"/>
              </a:solidFill>
              <a:effectLst/>
              <a:latin typeface="Times New Roman" panose="02020603050405020304" pitchFamily="18" charset="0"/>
              <a:cs typeface="Times New Roman" panose="02020603050405020304" pitchFamily="18" charset="0"/>
            </a:endParaRPr>
          </a:p>
          <a:p>
            <a:pPr marL="0" indent="0" algn="just">
              <a:spcBef>
                <a:spcPts val="0"/>
              </a:spcBef>
              <a:buNone/>
            </a:pPr>
            <a:endParaRPr lang="uk-UA" sz="20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43463657"/>
      </p:ext>
    </p:extLst>
  </p:cSld>
  <p:clrMapOvr>
    <a:masterClrMapping/>
  </p:clrMapOvr>
</p:sld>
</file>

<file path=ppt/theme/theme1.xml><?xml version="1.0" encoding="utf-8"?>
<a:theme xmlns:a="http://schemas.openxmlformats.org/drawingml/2006/main" name="Грань">
  <a:themeElements>
    <a:clrScheme name="Грань">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Грань">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Грань">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2633</TotalTime>
  <Words>1314</Words>
  <Application>Microsoft Office PowerPoint</Application>
  <PresentationFormat>Екран (4:3)</PresentationFormat>
  <Paragraphs>165</Paragraphs>
  <Slides>15</Slides>
  <Notes>15</Notes>
  <HiddenSlides>0</HiddenSlides>
  <MMClips>0</MMClips>
  <ScaleCrop>false</ScaleCrop>
  <HeadingPairs>
    <vt:vector size="6" baseType="variant">
      <vt:variant>
        <vt:lpstr>Використані шрифти</vt:lpstr>
      </vt:variant>
      <vt:variant>
        <vt:i4>7</vt:i4>
      </vt:variant>
      <vt:variant>
        <vt:lpstr>Тема</vt:lpstr>
      </vt:variant>
      <vt:variant>
        <vt:i4>1</vt:i4>
      </vt:variant>
      <vt:variant>
        <vt:lpstr>Заголовки слайдів</vt:lpstr>
      </vt:variant>
      <vt:variant>
        <vt:i4>15</vt:i4>
      </vt:variant>
    </vt:vector>
  </HeadingPairs>
  <TitlesOfParts>
    <vt:vector size="23" baseType="lpstr">
      <vt:lpstr>Arial</vt:lpstr>
      <vt:lpstr>Calibri</vt:lpstr>
      <vt:lpstr>Georgia</vt:lpstr>
      <vt:lpstr>Times New Roman</vt:lpstr>
      <vt:lpstr>Trebuchet MS</vt:lpstr>
      <vt:lpstr>Wingdings</vt:lpstr>
      <vt:lpstr>Wingdings 3</vt:lpstr>
      <vt:lpstr>Грань</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 стратегія 2020 або як не вмерти!</dc:title>
  <dc:creator>User</dc:creator>
  <cp:lastModifiedBy>User</cp:lastModifiedBy>
  <cp:revision>226</cp:revision>
  <dcterms:created xsi:type="dcterms:W3CDTF">2020-01-20T07:16:01Z</dcterms:created>
  <dcterms:modified xsi:type="dcterms:W3CDTF">2023-12-24T22:57:15Z</dcterms:modified>
</cp:coreProperties>
</file>