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5"/>
  </p:notesMasterIdLst>
  <p:sldIdLst>
    <p:sldId id="256" r:id="rId2"/>
    <p:sldId id="287" r:id="rId3"/>
    <p:sldId id="288" r:id="rId4"/>
    <p:sldId id="289" r:id="rId5"/>
    <p:sldId id="290" r:id="rId6"/>
    <p:sldId id="291" r:id="rId7"/>
    <p:sldId id="292" r:id="rId8"/>
    <p:sldId id="293" r:id="rId9"/>
    <p:sldId id="294" r:id="rId10"/>
    <p:sldId id="295" r:id="rId11"/>
    <p:sldId id="296" r:id="rId12"/>
    <p:sldId id="297" r:id="rId13"/>
    <p:sldId id="29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59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13D16A-59D3-4691-B5A5-0EEE8445C9BE}" type="datetimeFigureOut">
              <a:rPr lang="uk-UA" smtClean="0"/>
              <a:t>28.06.2023</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C0DD4-AAFC-4D30-91B4-5D6D2C36E553}" type="slidenum">
              <a:rPr lang="uk-UA" smtClean="0"/>
              <a:t>‹№›</a:t>
            </a:fld>
            <a:endParaRPr lang="uk-UA"/>
          </a:p>
        </p:txBody>
      </p:sp>
    </p:spTree>
    <p:extLst>
      <p:ext uri="{BB962C8B-B14F-4D97-AF65-F5344CB8AC3E}">
        <p14:creationId xmlns:p14="http://schemas.microsoft.com/office/powerpoint/2010/main" val="1493397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5477629-88D7-42FD-8C7C-85F25CA146DD}" type="datetimeFigureOut">
              <a:rPr lang="uk-UA" smtClean="0"/>
              <a:t>28.06.2023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164310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477629-88D7-42FD-8C7C-85F25CA146DD}" type="datetimeFigureOut">
              <a:rPr lang="uk-UA" smtClean="0"/>
              <a:t>28.06.2023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256693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477629-88D7-42FD-8C7C-85F25CA146DD}" type="datetimeFigureOut">
              <a:rPr lang="uk-UA" smtClean="0"/>
              <a:t>28.06.2023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311388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477629-88D7-42FD-8C7C-85F25CA146DD}" type="datetimeFigureOut">
              <a:rPr lang="uk-UA" smtClean="0"/>
              <a:t>28.06.2023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1824738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5477629-88D7-42FD-8C7C-85F25CA146DD}" type="datetimeFigureOut">
              <a:rPr lang="uk-UA" smtClean="0"/>
              <a:t>28.06.2023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267741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5477629-88D7-42FD-8C7C-85F25CA146DD}" type="datetimeFigureOut">
              <a:rPr lang="uk-UA" smtClean="0"/>
              <a:t>28.06.2023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376381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5477629-88D7-42FD-8C7C-85F25CA146DD}" type="datetimeFigureOut">
              <a:rPr lang="uk-UA" smtClean="0"/>
              <a:t>28.06.2023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338142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5477629-88D7-42FD-8C7C-85F25CA146DD}" type="datetimeFigureOut">
              <a:rPr lang="uk-UA" smtClean="0"/>
              <a:t>28.06.2023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6782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477629-88D7-42FD-8C7C-85F25CA146DD}" type="datetimeFigureOut">
              <a:rPr lang="uk-UA" smtClean="0"/>
              <a:t>28.06.2023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3542447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E5477629-88D7-42FD-8C7C-85F25CA146DD}" type="datetimeFigureOut">
              <a:rPr lang="uk-UA" smtClean="0"/>
              <a:t>28.06.2023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150454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E5477629-88D7-42FD-8C7C-85F25CA146DD}" type="datetimeFigureOut">
              <a:rPr lang="uk-UA" smtClean="0"/>
              <a:t>28.06.2023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AE9D4C1-BDDF-460B-940D-74744FB886F5}" type="slidenum">
              <a:rPr lang="uk-UA" smtClean="0"/>
              <a:t>‹№›</a:t>
            </a:fld>
            <a:endParaRPr lang="uk-UA"/>
          </a:p>
        </p:txBody>
      </p:sp>
    </p:spTree>
    <p:extLst>
      <p:ext uri="{BB962C8B-B14F-4D97-AF65-F5344CB8AC3E}">
        <p14:creationId xmlns:p14="http://schemas.microsoft.com/office/powerpoint/2010/main" val="3424361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5477629-88D7-42FD-8C7C-85F25CA146DD}" type="datetimeFigureOut">
              <a:rPr lang="uk-UA" smtClean="0"/>
              <a:t>28.06.2023</a:t>
            </a:fld>
            <a:endParaRPr lang="uk-UA"/>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E9D4C1-BDDF-460B-940D-74744FB886F5}" type="slidenum">
              <a:rPr lang="uk-UA" smtClean="0"/>
              <a:t>‹№›</a:t>
            </a:fld>
            <a:endParaRPr lang="uk-UA"/>
          </a:p>
        </p:txBody>
      </p:sp>
    </p:spTree>
    <p:extLst>
      <p:ext uri="{BB962C8B-B14F-4D97-AF65-F5344CB8AC3E}">
        <p14:creationId xmlns:p14="http://schemas.microsoft.com/office/powerpoint/2010/main" val="4670524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852936"/>
            <a:ext cx="7588958" cy="2395417"/>
          </a:xfrm>
        </p:spPr>
        <p:txBody>
          <a:bodyPr>
            <a:noAutofit/>
          </a:bodyPr>
          <a:lstStyle/>
          <a:p>
            <a:pPr lvl="0"/>
            <a:r>
              <a:rPr lang="uk-UA" altLang="uk-UA" sz="3200" b="1" dirty="0" smtClean="0">
                <a:effectLst/>
                <a:latin typeface="Times New Roman" panose="02020603050405020304" pitchFamily="18" charset="0"/>
                <a:cs typeface="Times New Roman" panose="02020603050405020304" pitchFamily="18" charset="0"/>
              </a:rPr>
              <a:t>Аналіз </a:t>
            </a:r>
            <a:br>
              <a:rPr lang="uk-UA" altLang="uk-UA" sz="3200" b="1" dirty="0" smtClean="0">
                <a:effectLst/>
                <a:latin typeface="Times New Roman" panose="02020603050405020304" pitchFamily="18" charset="0"/>
                <a:cs typeface="Times New Roman" panose="02020603050405020304" pitchFamily="18" charset="0"/>
              </a:rPr>
            </a:br>
            <a:r>
              <a:rPr lang="uk-UA" altLang="uk-UA" sz="3200" b="1" dirty="0" smtClean="0">
                <a:effectLst/>
                <a:latin typeface="Times New Roman" panose="02020603050405020304" pitchFamily="18" charset="0"/>
                <a:cs typeface="Times New Roman" panose="02020603050405020304" pitchFamily="18" charset="0"/>
              </a:rPr>
              <a:t>внутрішньої системи </a:t>
            </a:r>
            <a:br>
              <a:rPr lang="uk-UA" altLang="uk-UA" sz="3200" b="1" dirty="0" smtClean="0">
                <a:effectLst/>
                <a:latin typeface="Times New Roman" panose="02020603050405020304" pitchFamily="18" charset="0"/>
                <a:cs typeface="Times New Roman" panose="02020603050405020304" pitchFamily="18" charset="0"/>
              </a:rPr>
            </a:br>
            <a:r>
              <a:rPr lang="uk-UA" altLang="uk-UA" sz="3200" b="1" dirty="0" smtClean="0">
                <a:effectLst/>
                <a:latin typeface="Times New Roman" panose="02020603050405020304" pitchFamily="18" charset="0"/>
                <a:cs typeface="Times New Roman" panose="02020603050405020304" pitchFamily="18" charset="0"/>
              </a:rPr>
              <a:t>забезпечення якості освіти</a:t>
            </a:r>
            <a:br>
              <a:rPr lang="uk-UA" altLang="uk-UA" sz="3200" b="1" dirty="0" smtClean="0">
                <a:effectLst/>
                <a:latin typeface="Times New Roman" panose="02020603050405020304" pitchFamily="18" charset="0"/>
                <a:cs typeface="Times New Roman" panose="02020603050405020304" pitchFamily="18" charset="0"/>
              </a:rPr>
            </a:br>
            <a:r>
              <a:rPr lang="uk-UA" altLang="uk-UA" sz="3200" b="1" dirty="0" smtClean="0">
                <a:effectLst/>
                <a:latin typeface="Times New Roman" panose="02020603050405020304" pitchFamily="18" charset="0"/>
                <a:cs typeface="Times New Roman" panose="02020603050405020304" pitchFamily="18" charset="0"/>
              </a:rPr>
              <a:t>у </a:t>
            </a:r>
            <a:r>
              <a:rPr lang="uk-UA" sz="3200" b="1" dirty="0" smtClean="0">
                <a:effectLst/>
                <a:latin typeface="Times New Roman" panose="02020603050405020304" pitchFamily="18" charset="0"/>
                <a:cs typeface="Times New Roman" panose="02020603050405020304" pitchFamily="18" charset="0"/>
              </a:rPr>
              <a:t>ВСП «Путивльський </a:t>
            </a:r>
            <a:r>
              <a:rPr lang="uk-UA" sz="3200" b="1" dirty="0">
                <a:effectLst/>
                <a:latin typeface="Times New Roman" panose="02020603050405020304" pitchFamily="18" charset="0"/>
                <a:cs typeface="Times New Roman" panose="02020603050405020304" pitchFamily="18" charset="0"/>
              </a:rPr>
              <a:t>фаховий </a:t>
            </a:r>
            <a:r>
              <a:rPr lang="uk-UA" sz="3200" b="1" dirty="0" smtClean="0">
                <a:effectLst/>
                <a:latin typeface="Times New Roman" panose="02020603050405020304" pitchFamily="18" charset="0"/>
                <a:cs typeface="Times New Roman" panose="02020603050405020304" pitchFamily="18" charset="0"/>
              </a:rPr>
              <a:t>коледж</a:t>
            </a:r>
            <a:br>
              <a:rPr lang="uk-UA" sz="3200" b="1" dirty="0" smtClean="0">
                <a:effectLst/>
                <a:latin typeface="Times New Roman" panose="02020603050405020304" pitchFamily="18" charset="0"/>
                <a:cs typeface="Times New Roman" panose="02020603050405020304" pitchFamily="18" charset="0"/>
              </a:rPr>
            </a:br>
            <a:r>
              <a:rPr lang="uk-UA" sz="3200" b="1" dirty="0" smtClean="0">
                <a:effectLst/>
                <a:latin typeface="Times New Roman" panose="02020603050405020304" pitchFamily="18" charset="0"/>
                <a:cs typeface="Times New Roman" panose="02020603050405020304" pitchFamily="18" charset="0"/>
              </a:rPr>
              <a:t>Сумського національного аграрного університету»</a:t>
            </a:r>
            <a:endParaRPr lang="uk-UA" sz="3200" b="1" dirty="0">
              <a:effectLst/>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45" y="298387"/>
            <a:ext cx="8040710" cy="1618445"/>
          </a:xfrm>
          <a:prstGeom prst="rect">
            <a:avLst/>
          </a:prstGeom>
        </p:spPr>
      </p:pic>
    </p:spTree>
    <p:extLst>
      <p:ext uri="{BB962C8B-B14F-4D97-AF65-F5344CB8AC3E}">
        <p14:creationId xmlns:p14="http://schemas.microsoft.com/office/powerpoint/2010/main" val="469650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768752"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Інформаційне забезпечення</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95536" y="1988840"/>
            <a:ext cx="8136904" cy="3170099"/>
          </a:xfrm>
          <a:prstGeom prst="rect">
            <a:avLst/>
          </a:prstGeom>
        </p:spPr>
        <p:txBody>
          <a:bodyPr wrap="square">
            <a:spAutoFit/>
          </a:bodyPr>
          <a:lstStyle/>
          <a:p>
            <a:r>
              <a:rPr lang="uk-UA" sz="2000" dirty="0">
                <a:latin typeface="Times New Roman" panose="02020603050405020304" pitchFamily="18" charset="0"/>
                <a:cs typeface="Times New Roman" panose="02020603050405020304" pitchFamily="18" charset="0"/>
              </a:rPr>
              <a:t>У коледжі наявна бібліотека з фондом </a:t>
            </a:r>
            <a:r>
              <a:rPr lang="ru-RU" sz="2000" dirty="0" err="1">
                <a:latin typeface="Times New Roman" panose="02020603050405020304" pitchFamily="18" charset="0"/>
                <a:cs typeface="Times New Roman" panose="02020603050405020304" pitchFamily="18" charset="0"/>
              </a:rPr>
              <a:t>навчальної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наукової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літератури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обсягом</a:t>
            </a:r>
            <a:r>
              <a:rPr lang="ru-RU" sz="2000" dirty="0">
                <a:latin typeface="Times New Roman" panose="02020603050405020304" pitchFamily="18" charset="0"/>
                <a:cs typeface="Times New Roman" panose="02020603050405020304" pitchFamily="18" charset="0"/>
              </a:rPr>
              <a:t> 48487 </a:t>
            </a:r>
            <a:r>
              <a:rPr lang="ru-RU" sz="2000" dirty="0" err="1">
                <a:latin typeface="Times New Roman" panose="02020603050405020304" pitchFamily="18" charset="0"/>
                <a:cs typeface="Times New Roman" panose="02020603050405020304" pitchFamily="18" charset="0"/>
              </a:rPr>
              <a:t>примірників</a:t>
            </a:r>
            <a:r>
              <a:rPr lang="uk-UA" sz="2000" dirty="0">
                <a:latin typeface="Times New Roman" panose="02020603050405020304" pitchFamily="18" charset="0"/>
                <a:cs typeface="Times New Roman" panose="02020603050405020304" pitchFamily="18" charset="0"/>
              </a:rPr>
              <a:t> та 869 примірників електронних видань.</a:t>
            </a:r>
            <a:endParaRPr lang="ru-RU" sz="2000" dirty="0">
              <a:latin typeface="Times New Roman" panose="02020603050405020304" pitchFamily="18" charset="0"/>
              <a:cs typeface="Times New Roman" panose="02020603050405020304" pitchFamily="18" charset="0"/>
            </a:endParaRPr>
          </a:p>
          <a:p>
            <a:endParaRPr lang="uk-UA" sz="2000" dirty="0" smtClean="0">
              <a:latin typeface="Times New Roman" panose="02020603050405020304" pitchFamily="18" charset="0"/>
              <a:cs typeface="Times New Roman" panose="02020603050405020304" pitchFamily="18" charset="0"/>
            </a:endParaRPr>
          </a:p>
          <a:p>
            <a:r>
              <a:rPr lang="uk-UA" sz="2000" dirty="0" smtClean="0">
                <a:latin typeface="Times New Roman" panose="02020603050405020304" pitchFamily="18" charset="0"/>
                <a:cs typeface="Times New Roman" panose="02020603050405020304" pitchFamily="18" charset="0"/>
              </a:rPr>
              <a:t>Функціонує </a:t>
            </a:r>
            <a:r>
              <a:rPr lang="uk-UA" sz="2000" dirty="0">
                <a:latin typeface="Times New Roman" panose="02020603050405020304" pitchFamily="18" charset="0"/>
                <a:cs typeface="Times New Roman" panose="02020603050405020304" pitchFamily="18" charset="0"/>
              </a:rPr>
              <a:t>2 комп’ютерні лабораторії та 11 аудиторії оснащені комп’ютерною технікою (42%).</a:t>
            </a:r>
            <a:endParaRPr lang="ru-RU" sz="2000" dirty="0">
              <a:latin typeface="Times New Roman" panose="02020603050405020304" pitchFamily="18" charset="0"/>
              <a:cs typeface="Times New Roman" panose="02020603050405020304" pitchFamily="18" charset="0"/>
            </a:endParaRPr>
          </a:p>
          <a:p>
            <a:endParaRPr lang="uk-UA" sz="2000" dirty="0" smtClean="0">
              <a:latin typeface="Times New Roman" panose="02020603050405020304" pitchFamily="18" charset="0"/>
              <a:cs typeface="Times New Roman" panose="02020603050405020304" pitchFamily="18" charset="0"/>
            </a:endParaRPr>
          </a:p>
          <a:p>
            <a:r>
              <a:rPr lang="uk-UA" sz="2000" dirty="0" smtClean="0">
                <a:latin typeface="Times New Roman" panose="02020603050405020304" pitchFamily="18" charset="0"/>
                <a:cs typeface="Times New Roman" panose="02020603050405020304" pitchFamily="18" charset="0"/>
              </a:rPr>
              <a:t>Дистанційні </a:t>
            </a:r>
            <a:r>
              <a:rPr lang="uk-UA" sz="2000" dirty="0">
                <a:latin typeface="Times New Roman" panose="02020603050405020304" pitchFamily="18" charset="0"/>
                <a:cs typeface="Times New Roman" panose="02020603050405020304" pitchFamily="18" charset="0"/>
              </a:rPr>
              <a:t>форми навчання реалізуються через ресурси: </a:t>
            </a:r>
            <a:endParaRPr lang="ru-RU"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лекційні заняття - програма </a:t>
            </a:r>
            <a:r>
              <a:rPr lang="en-US" sz="2000" dirty="0">
                <a:latin typeface="Times New Roman" panose="02020603050405020304" pitchFamily="18" charset="0"/>
                <a:cs typeface="Times New Roman" panose="02020603050405020304" pitchFamily="18" charset="0"/>
              </a:rPr>
              <a:t>ZOOM</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оцінювання – платформа </a:t>
            </a:r>
            <a:r>
              <a:rPr lang="en-US" sz="2000" dirty="0">
                <a:latin typeface="Times New Roman" panose="02020603050405020304" pitchFamily="18" charset="0"/>
                <a:cs typeface="Times New Roman" panose="02020603050405020304" pitchFamily="18" charset="0"/>
              </a:rPr>
              <a:t>Moodle</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діалог та обмін інформацією зі студентами - програму </a:t>
            </a:r>
            <a:r>
              <a:rPr lang="en-US" sz="2000" dirty="0">
                <a:latin typeface="Times New Roman" panose="02020603050405020304" pitchFamily="18" charset="0"/>
                <a:cs typeface="Times New Roman" panose="02020603050405020304" pitchFamily="18" charset="0"/>
              </a:rPr>
              <a:t>Viber</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4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768752" cy="1600200"/>
          </a:xfrm>
        </p:spPr>
        <p:txBody>
          <a:bodyPr>
            <a:normAutofit fontScale="90000"/>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Забезпечення публічної інформації про освітній процес</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755576" y="1836693"/>
            <a:ext cx="8136904" cy="800219"/>
          </a:xfrm>
          <a:prstGeom prst="rect">
            <a:avLst/>
          </a:prstGeom>
        </p:spPr>
        <p:txBody>
          <a:bodyPr wrap="square">
            <a:spAutoFit/>
          </a:bodyPr>
          <a:lstStyle/>
          <a:p>
            <a:pPr algn="just">
              <a:lnSpc>
                <a:spcPct val="115000"/>
              </a:lnSpc>
              <a:spcAft>
                <a:spcPts val="0"/>
              </a:spcAft>
            </a:pPr>
            <a:r>
              <a:rPr lang="uk-UA" sz="2000" dirty="0" smtClean="0">
                <a:latin typeface="Times New Roman" panose="02020603050405020304" pitchFamily="18" charset="0"/>
                <a:ea typeface="Times New Roman" panose="02020603050405020304" pitchFamily="18" charset="0"/>
              </a:rPr>
              <a:t>На сайті коледжу розміщена інформація про освітній процес у відповідності до вимог Ліцензійних умов.</a:t>
            </a:r>
            <a:endParaRPr lang="ru-RU" sz="2000" dirty="0">
              <a:latin typeface="Times New Roman" panose="02020603050405020304" pitchFamily="18" charset="0"/>
              <a:ea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723116"/>
            <a:ext cx="8032709" cy="4154396"/>
          </a:xfrm>
          <a:prstGeom prst="rect">
            <a:avLst/>
          </a:prstGeom>
        </p:spPr>
      </p:pic>
    </p:spTree>
    <p:extLst>
      <p:ext uri="{BB962C8B-B14F-4D97-AF65-F5344CB8AC3E}">
        <p14:creationId xmlns:p14="http://schemas.microsoft.com/office/powerpoint/2010/main" val="91788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419056"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Забезпечення академічної доброчесності</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2" name="Выноска со стрелкой вниз 1"/>
          <p:cNvSpPr/>
          <p:nvPr/>
        </p:nvSpPr>
        <p:spPr>
          <a:xfrm>
            <a:off x="1187624" y="2204824"/>
            <a:ext cx="6696744" cy="936104"/>
          </a:xfrm>
          <a:prstGeom prst="downArrowCallou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uk-UA"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Положення про академічну доброчесність учасників освітнього процесу</a:t>
            </a:r>
            <a:endParaRPr lang="ru-RU"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Выноска со стрелкой вниз 2"/>
          <p:cNvSpPr/>
          <p:nvPr/>
        </p:nvSpPr>
        <p:spPr>
          <a:xfrm>
            <a:off x="1187624" y="3212976"/>
            <a:ext cx="6696744" cy="648072"/>
          </a:xfrm>
          <a:prstGeom prst="downArrowCallout">
            <a:avLst/>
          </a:prstGeom>
          <a:solidFill>
            <a:srgbClr val="00B05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ru-RU"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Рад</a:t>
            </a:r>
            <a:r>
              <a:rPr lang="uk-UA"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a:t>
            </a:r>
            <a:r>
              <a:rPr lang="ru-RU"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 </a:t>
            </a:r>
            <a:r>
              <a:rPr lang="ru-RU" sz="2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академічної</a:t>
            </a:r>
            <a:r>
              <a:rPr lang="ru-RU"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доброчесності</a:t>
            </a:r>
            <a:endParaRPr lang="ru-RU"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187624" y="3913564"/>
            <a:ext cx="6696744" cy="2683788"/>
          </a:xfrm>
          <a:prstGeom prst="rect">
            <a:avLst/>
          </a:prstGeom>
          <a:solidFill>
            <a:srgbClr val="00B050"/>
          </a:solidFill>
        </p:spPr>
        <p:style>
          <a:lnRef idx="3">
            <a:schemeClr val="lt1"/>
          </a:lnRef>
          <a:fillRef idx="1">
            <a:schemeClr val="accent6"/>
          </a:fillRef>
          <a:effectRef idx="1">
            <a:schemeClr val="accent6"/>
          </a:effectRef>
          <a:fontRef idx="minor">
            <a:schemeClr val="lt1"/>
          </a:fontRef>
        </p:style>
        <p:txBody>
          <a:bodyPr rtlCol="0" anchor="ctr"/>
          <a:lstStyle/>
          <a:p>
            <a:pPr marL="342900" indent="-342900">
              <a:buFont typeface="Arial" panose="020B0604020202020204" pitchFamily="34" charset="0"/>
              <a:buChar char="•"/>
            </a:pPr>
            <a:r>
              <a:rPr lang="uk-UA" sz="2000" dirty="0" smtClean="0">
                <a:latin typeface="Times New Roman" panose="02020603050405020304" pitchFamily="18" charset="0"/>
                <a:cs typeface="Times New Roman" panose="02020603050405020304" pitchFamily="18" charset="0"/>
              </a:rPr>
              <a:t>інформаційна робота </a:t>
            </a:r>
            <a:r>
              <a:rPr lang="uk-UA" sz="2000" dirty="0">
                <a:latin typeface="Times New Roman" panose="02020603050405020304" pitchFamily="18" charset="0"/>
                <a:cs typeface="Times New Roman" panose="02020603050405020304" pitchFamily="18" charset="0"/>
              </a:rPr>
              <a:t>щодо популяризації принципів академічної </a:t>
            </a:r>
            <a:r>
              <a:rPr lang="uk-UA" sz="2000" dirty="0" smtClean="0">
                <a:latin typeface="Times New Roman" panose="02020603050405020304" pitchFamily="18" charset="0"/>
                <a:cs typeface="Times New Roman" panose="02020603050405020304" pitchFamily="18" charset="0"/>
              </a:rPr>
              <a:t>доброчесності.</a:t>
            </a: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Прийняття та розгляд </a:t>
            </a:r>
            <a:r>
              <a:rPr lang="ru-RU" sz="2000" dirty="0" err="1">
                <a:latin typeface="Times New Roman" panose="02020603050405020304" pitchFamily="18" charset="0"/>
                <a:cs typeface="Times New Roman" panose="02020603050405020304" pitchFamily="18" charset="0"/>
              </a:rPr>
              <a:t>заяв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щодо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порушення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Положення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академічної</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доброчесності</a:t>
            </a:r>
            <a:r>
              <a:rPr lang="ru-RU" sz="20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Організація перевірки робіт на плагіат.</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215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419056"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Контроль адміністрації</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95536" y="1844824"/>
            <a:ext cx="8136904" cy="3985706"/>
          </a:xfrm>
          <a:prstGeom prst="rect">
            <a:avLst/>
          </a:prstGeom>
        </p:spPr>
        <p:txBody>
          <a:bodyPr wrap="square">
            <a:spAutoFit/>
          </a:bodyPr>
          <a:lstStyle/>
          <a:p>
            <a:pPr algn="just">
              <a:lnSpc>
                <a:spcPct val="115000"/>
              </a:lnSpc>
              <a:spcAft>
                <a:spcPts val="0"/>
              </a:spcAft>
            </a:pPr>
            <a:r>
              <a:rPr lang="uk-UA" sz="2000" b="1" u="sng" dirty="0" smtClean="0">
                <a:latin typeface="Times New Roman" panose="02020603050405020304" pitchFamily="18" charset="0"/>
                <a:ea typeface="Times New Roman" panose="02020603050405020304" pitchFamily="18" charset="0"/>
              </a:rPr>
              <a:t>Деякі напрямки:</a:t>
            </a:r>
            <a:endParaRPr lang="ru-RU" sz="2000" b="1" u="sng" dirty="0">
              <a:latin typeface="Times New Roman" panose="02020603050405020304" pitchFamily="18" charset="0"/>
              <a:ea typeface="Times New Roman" panose="02020603050405020304" pitchFamily="18" charset="0"/>
            </a:endParaRPr>
          </a:p>
          <a:p>
            <a:pPr marL="342900" marR="61595" lvl="0" indent="-342900" algn="just">
              <a:lnSpc>
                <a:spcPct val="115000"/>
              </a:lnSpc>
              <a:spcAft>
                <a:spcPts val="0"/>
              </a:spcAft>
              <a:buFont typeface="Times New Roman" panose="02020603050405020304" pitchFamily="18" charset="0"/>
              <a:buChar char="-"/>
              <a:tabLst>
                <a:tab pos="213995" algn="l"/>
              </a:tabLst>
            </a:pPr>
            <a:r>
              <a:rPr lang="uk-UA" sz="2000" dirty="0" smtClean="0">
                <a:latin typeface="Times New Roman" panose="02020603050405020304" pitchFamily="18" charset="0"/>
                <a:ea typeface="Times New Roman" panose="02020603050405020304" pitchFamily="18" charset="0"/>
              </a:rPr>
              <a:t>Виконання навчальних планів та програм узагальнюється </a:t>
            </a:r>
            <a:r>
              <a:rPr lang="uk-UA" sz="2000" dirty="0" err="1" smtClean="0">
                <a:latin typeface="Times New Roman" panose="02020603050405020304" pitchFamily="18" charset="0"/>
                <a:ea typeface="Times New Roman" panose="02020603050405020304" pitchFamily="18" charset="0"/>
              </a:rPr>
              <a:t>щосеместрово</a:t>
            </a:r>
            <a:r>
              <a:rPr lang="uk-UA" sz="2000" dirty="0" smtClean="0">
                <a:latin typeface="Times New Roman" panose="02020603050405020304" pitchFamily="18" charset="0"/>
                <a:ea typeface="Times New Roman" panose="02020603050405020304" pitchFamily="18" charset="0"/>
              </a:rPr>
              <a:t> наказом;</a:t>
            </a:r>
          </a:p>
          <a:p>
            <a:pPr marL="342900" marR="61595" lvl="0" indent="-342900" algn="just">
              <a:lnSpc>
                <a:spcPct val="115000"/>
              </a:lnSpc>
              <a:spcAft>
                <a:spcPts val="0"/>
              </a:spcAft>
              <a:buFont typeface="Times New Roman" panose="02020603050405020304" pitchFamily="18" charset="0"/>
              <a:buChar char="-"/>
              <a:tabLst>
                <a:tab pos="213995" algn="l"/>
              </a:tabLst>
            </a:pPr>
            <a:r>
              <a:rPr lang="uk-UA" sz="2000" dirty="0" smtClean="0">
                <a:latin typeface="Times New Roman" panose="02020603050405020304" pitchFamily="18" charset="0"/>
                <a:ea typeface="Times New Roman" panose="02020603050405020304" pitchFamily="18" charset="0"/>
              </a:rPr>
              <a:t>Наявний </a:t>
            </a:r>
            <a:r>
              <a:rPr lang="uk-UA" sz="2000" dirty="0" err="1" smtClean="0">
                <a:latin typeface="Times New Roman" panose="02020603050405020304" pitchFamily="18" charset="0"/>
                <a:ea typeface="Times New Roman" panose="02020603050405020304" pitchFamily="18" charset="0"/>
              </a:rPr>
              <a:t>переспективний</a:t>
            </a:r>
            <a:r>
              <a:rPr lang="uk-UA" sz="2000" dirty="0" smtClean="0">
                <a:latin typeface="Times New Roman" panose="02020603050405020304" pitchFamily="18" charset="0"/>
                <a:ea typeface="Times New Roman" panose="02020603050405020304" pitchFamily="18" charset="0"/>
              </a:rPr>
              <a:t> план контролю викладання освітніх компонентів за спеціальностями. Перевірка заслуховується на педагогічній раді та узагальнюється наказом; </a:t>
            </a:r>
          </a:p>
          <a:p>
            <a:pPr marL="342900" marR="61595" lvl="0" indent="-342900" algn="just">
              <a:lnSpc>
                <a:spcPct val="115000"/>
              </a:lnSpc>
              <a:spcAft>
                <a:spcPts val="0"/>
              </a:spcAft>
              <a:buFont typeface="Times New Roman" panose="02020603050405020304" pitchFamily="18" charset="0"/>
              <a:buChar char="-"/>
              <a:tabLst>
                <a:tab pos="213995" algn="l"/>
              </a:tabLst>
            </a:pPr>
            <a:r>
              <a:rPr lang="uk-UA" sz="2000" dirty="0" smtClean="0">
                <a:latin typeface="Times New Roman" panose="02020603050405020304" pitchFamily="18" charset="0"/>
                <a:ea typeface="Times New Roman" panose="02020603050405020304" pitchFamily="18" charset="0"/>
              </a:rPr>
              <a:t>Контроль за проведенням занять відбувається через сайт в розділі Облік проведених занять та Розклад занять;</a:t>
            </a:r>
          </a:p>
          <a:p>
            <a:pPr marL="342900" marR="61595" lvl="0" indent="-342900" algn="just">
              <a:lnSpc>
                <a:spcPct val="115000"/>
              </a:lnSpc>
              <a:spcAft>
                <a:spcPts val="0"/>
              </a:spcAft>
              <a:buFont typeface="Times New Roman" panose="02020603050405020304" pitchFamily="18" charset="0"/>
              <a:buChar char="-"/>
              <a:tabLst>
                <a:tab pos="213995" algn="l"/>
              </a:tabLst>
            </a:pPr>
            <a:r>
              <a:rPr lang="uk-UA" sz="2000" dirty="0" smtClean="0">
                <a:latin typeface="Times New Roman" panose="02020603050405020304" pitchFamily="18" charset="0"/>
                <a:ea typeface="Times New Roman" panose="02020603050405020304" pitchFamily="18" charset="0"/>
              </a:rPr>
              <a:t>Оформлення семестрових відомостей здійснюється через електронну форму, ведеться електронний журнал оцінювання;</a:t>
            </a:r>
          </a:p>
          <a:p>
            <a:pPr marL="342900" marR="61595" lvl="0" indent="-342900" algn="just">
              <a:lnSpc>
                <a:spcPct val="115000"/>
              </a:lnSpc>
              <a:spcAft>
                <a:spcPts val="0"/>
              </a:spcAft>
              <a:buFont typeface="Times New Roman" panose="02020603050405020304" pitchFamily="18" charset="0"/>
              <a:buChar char="-"/>
              <a:tabLst>
                <a:tab pos="213995" algn="l"/>
              </a:tabLst>
            </a:pPr>
            <a:endParaRPr lang="ru-R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614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419056"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Формування внутрішньої системи якості освіти</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65162" y="2348880"/>
            <a:ext cx="8136904" cy="3603359"/>
          </a:xfrm>
          <a:prstGeom prst="rect">
            <a:avLst/>
          </a:prstGeom>
        </p:spPr>
        <p:txBody>
          <a:bodyPr wrap="square">
            <a:spAutoFit/>
          </a:bodyPr>
          <a:lstStyle/>
          <a:p>
            <a:pPr algn="just">
              <a:lnSpc>
                <a:spcPct val="115000"/>
              </a:lnSpc>
              <a:spcAft>
                <a:spcPts val="0"/>
              </a:spcAft>
            </a:pPr>
            <a:r>
              <a:rPr lang="uk-UA" sz="2000" b="1" u="sng" dirty="0">
                <a:latin typeface="Times New Roman" panose="02020603050405020304" pitchFamily="18" charset="0"/>
                <a:ea typeface="Times New Roman" panose="02020603050405020304" pitchFamily="18" charset="0"/>
              </a:rPr>
              <a:t>Принципи забезпечення якості освіти:</a:t>
            </a:r>
            <a:endParaRPr lang="ru-RU" sz="2000" b="1" u="sng" dirty="0">
              <a:latin typeface="Times New Roman" panose="02020603050405020304" pitchFamily="18" charset="0"/>
              <a:ea typeface="Times New Roman" panose="02020603050405020304" pitchFamily="18" charset="0"/>
            </a:endParaRPr>
          </a:p>
          <a:p>
            <a:pPr marL="342900" marR="61595" lvl="0" indent="-342900" algn="just">
              <a:lnSpc>
                <a:spcPct val="115000"/>
              </a:lnSpc>
              <a:spcAft>
                <a:spcPts val="0"/>
              </a:spcAft>
              <a:buFont typeface="Times New Roman" panose="02020603050405020304" pitchFamily="18" charset="0"/>
              <a:buChar char="-"/>
              <a:tabLst>
                <a:tab pos="213995" algn="l"/>
              </a:tabLst>
            </a:pPr>
            <a:r>
              <a:rPr lang="uk-UA" sz="2000" dirty="0">
                <a:latin typeface="Times New Roman" panose="02020603050405020304" pitchFamily="18" charset="0"/>
                <a:ea typeface="Times New Roman" panose="02020603050405020304" pitchFamily="18" charset="0"/>
              </a:rPr>
              <a:t>відповідність </a:t>
            </a:r>
            <a:r>
              <a:rPr lang="uk-UA" sz="2000" dirty="0" smtClean="0">
                <a:latin typeface="Times New Roman" panose="02020603050405020304" pitchFamily="18" charset="0"/>
                <a:ea typeface="Times New Roman" panose="02020603050405020304" pitchFamily="18" charset="0"/>
              </a:rPr>
              <a:t>національним </a:t>
            </a:r>
            <a:r>
              <a:rPr lang="uk-UA" sz="2000" dirty="0">
                <a:latin typeface="Times New Roman" panose="02020603050405020304" pitchFamily="18" charset="0"/>
                <a:ea typeface="Times New Roman" panose="02020603050405020304" pitchFamily="18" charset="0"/>
              </a:rPr>
              <a:t>стандартам якості фахової </a:t>
            </a:r>
            <a:r>
              <a:rPr lang="uk-UA" sz="2000" dirty="0" err="1">
                <a:latin typeface="Times New Roman" panose="02020603050405020304" pitchFamily="18" charset="0"/>
                <a:ea typeface="Times New Roman" panose="02020603050405020304" pitchFamily="18" charset="0"/>
              </a:rPr>
              <a:t>передвищої</a:t>
            </a:r>
            <a:r>
              <a:rPr lang="uk-UA" sz="2000" spc="-20" dirty="0">
                <a:latin typeface="Times New Roman" panose="02020603050405020304" pitchFamily="18" charset="0"/>
                <a:ea typeface="Times New Roman" panose="02020603050405020304" pitchFamily="18" charset="0"/>
              </a:rPr>
              <a:t> </a:t>
            </a:r>
            <a:r>
              <a:rPr lang="uk-UA" sz="2000" dirty="0">
                <a:latin typeface="Times New Roman" panose="02020603050405020304" pitchFamily="18" charset="0"/>
                <a:ea typeface="Times New Roman" panose="02020603050405020304" pitchFamily="18" charset="0"/>
              </a:rPr>
              <a:t>освіти;</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213995" algn="l"/>
              </a:tabLst>
            </a:pPr>
            <a:r>
              <a:rPr lang="uk-UA" sz="2000" dirty="0" smtClean="0">
                <a:latin typeface="Times New Roman" panose="02020603050405020304" pitchFamily="18" charset="0"/>
                <a:ea typeface="Times New Roman" panose="02020603050405020304" pitchFamily="18" charset="0"/>
              </a:rPr>
              <a:t>здійснення </a:t>
            </a:r>
            <a:r>
              <a:rPr lang="uk-UA" sz="2000" dirty="0">
                <a:latin typeface="Times New Roman" panose="02020603050405020304" pitchFamily="18" charset="0"/>
                <a:ea typeface="Times New Roman" panose="02020603050405020304" pitchFamily="18" charset="0"/>
              </a:rPr>
              <a:t>моніторингу</a:t>
            </a:r>
            <a:r>
              <a:rPr lang="uk-UA" sz="2000" spc="-20" dirty="0">
                <a:latin typeface="Times New Roman" panose="02020603050405020304" pitchFamily="18" charset="0"/>
                <a:ea typeface="Times New Roman" panose="02020603050405020304" pitchFamily="18" charset="0"/>
              </a:rPr>
              <a:t> </a:t>
            </a:r>
            <a:r>
              <a:rPr lang="uk-UA" sz="2000" dirty="0">
                <a:latin typeface="Times New Roman" panose="02020603050405020304" pitchFamily="18" charset="0"/>
                <a:ea typeface="Times New Roman" panose="02020603050405020304" pitchFamily="18" charset="0"/>
              </a:rPr>
              <a:t>якості;</a:t>
            </a:r>
            <a:endParaRPr lang="ru-RU" sz="2000" dirty="0">
              <a:latin typeface="Times New Roman" panose="02020603050405020304" pitchFamily="18" charset="0"/>
              <a:ea typeface="Times New Roman" panose="02020603050405020304" pitchFamily="18" charset="0"/>
            </a:endParaRPr>
          </a:p>
          <a:p>
            <a:pPr marL="342900" marR="63500" lvl="0" indent="-342900" algn="just">
              <a:lnSpc>
                <a:spcPct val="115000"/>
              </a:lnSpc>
              <a:spcAft>
                <a:spcPts val="0"/>
              </a:spcAft>
              <a:buFont typeface="Times New Roman" panose="02020603050405020304" pitchFamily="18" charset="0"/>
              <a:buChar char="-"/>
              <a:tabLst>
                <a:tab pos="213995" algn="l"/>
              </a:tabLst>
            </a:pPr>
            <a:r>
              <a:rPr lang="uk-UA" sz="2000" dirty="0">
                <a:latin typeface="Times New Roman" panose="02020603050405020304" pitchFamily="18" charset="0"/>
                <a:ea typeface="Times New Roman" panose="02020603050405020304" pitchFamily="18" charset="0"/>
              </a:rPr>
              <a:t>системний підхід, який передбачає управління якістю на всіх стадіях освітнього процесу;</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213995" algn="l"/>
              </a:tabLst>
            </a:pPr>
            <a:r>
              <a:rPr lang="uk-UA" sz="2000" dirty="0">
                <a:latin typeface="Times New Roman" panose="02020603050405020304" pitchFamily="18" charset="0"/>
                <a:ea typeface="Times New Roman" panose="02020603050405020304" pitchFamily="18" charset="0"/>
              </a:rPr>
              <a:t>постійне підвищення якості освітнього</a:t>
            </a:r>
            <a:r>
              <a:rPr lang="uk-UA" sz="2000" spc="-20" dirty="0">
                <a:latin typeface="Times New Roman" panose="02020603050405020304" pitchFamily="18" charset="0"/>
                <a:ea typeface="Times New Roman" panose="02020603050405020304" pitchFamily="18" charset="0"/>
              </a:rPr>
              <a:t> </a:t>
            </a:r>
            <a:r>
              <a:rPr lang="uk-UA" sz="2000" dirty="0">
                <a:latin typeface="Times New Roman" panose="02020603050405020304" pitchFamily="18" charset="0"/>
                <a:ea typeface="Times New Roman" panose="02020603050405020304" pitchFamily="18" charset="0"/>
              </a:rPr>
              <a:t>процесу;</a:t>
            </a:r>
            <a:endParaRPr lang="ru-RU" sz="2000" dirty="0">
              <a:latin typeface="Times New Roman" panose="02020603050405020304" pitchFamily="18" charset="0"/>
              <a:ea typeface="Times New Roman" panose="02020603050405020304" pitchFamily="18" charset="0"/>
            </a:endParaRPr>
          </a:p>
          <a:p>
            <a:pPr marL="342900" marR="59690" lvl="0" indent="-342900" algn="just">
              <a:lnSpc>
                <a:spcPct val="115000"/>
              </a:lnSpc>
              <a:spcAft>
                <a:spcPts val="0"/>
              </a:spcAft>
              <a:buFont typeface="Times New Roman" panose="02020603050405020304" pitchFamily="18" charset="0"/>
              <a:buChar char="-"/>
              <a:tabLst>
                <a:tab pos="213995" algn="l"/>
              </a:tabLst>
            </a:pPr>
            <a:r>
              <a:rPr lang="uk-UA" sz="2000" dirty="0">
                <a:latin typeface="Times New Roman" panose="02020603050405020304" pitchFamily="18" charset="0"/>
                <a:ea typeface="Times New Roman" panose="02020603050405020304" pitchFamily="18" charset="0"/>
              </a:rPr>
              <a:t>залучення студентів, роботодавців та інших зацікавлених сторін до процесу забезпечення якості фахової </a:t>
            </a:r>
            <a:r>
              <a:rPr lang="uk-UA" sz="2000" dirty="0" err="1">
                <a:latin typeface="Times New Roman" panose="02020603050405020304" pitchFamily="18" charset="0"/>
                <a:ea typeface="Times New Roman" panose="02020603050405020304" pitchFamily="18" charset="0"/>
              </a:rPr>
              <a:t>передвищої</a:t>
            </a:r>
            <a:r>
              <a:rPr lang="uk-UA" sz="2000" dirty="0">
                <a:latin typeface="Times New Roman" panose="02020603050405020304" pitchFamily="18" charset="0"/>
                <a:ea typeface="Times New Roman" panose="02020603050405020304" pitchFamily="18" charset="0"/>
              </a:rPr>
              <a:t> освіти;</a:t>
            </a:r>
            <a:endParaRPr lang="ru-RU" sz="20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213995" algn="l"/>
              </a:tabLst>
            </a:pPr>
            <a:r>
              <a:rPr lang="uk-UA" sz="2000" dirty="0">
                <a:latin typeface="Times New Roman" panose="02020603050405020304" pitchFamily="18" charset="0"/>
                <a:ea typeface="Times New Roman" panose="02020603050405020304" pitchFamily="18" charset="0"/>
              </a:rPr>
              <a:t>відкритість інформації на всіх етапах забезпечення</a:t>
            </a:r>
            <a:r>
              <a:rPr lang="uk-UA" sz="2000" spc="-45" dirty="0">
                <a:latin typeface="Times New Roman" panose="02020603050405020304" pitchFamily="18" charset="0"/>
                <a:ea typeface="Times New Roman" panose="02020603050405020304" pitchFamily="18" charset="0"/>
              </a:rPr>
              <a:t> </a:t>
            </a:r>
            <a:r>
              <a:rPr lang="uk-UA" sz="2000" dirty="0">
                <a:latin typeface="Times New Roman" panose="02020603050405020304" pitchFamily="18" charset="0"/>
                <a:ea typeface="Times New Roman" panose="02020603050405020304" pitchFamily="18" charset="0"/>
              </a:rPr>
              <a:t>якості.</a:t>
            </a:r>
            <a:endParaRPr lang="ru-R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072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65162" y="1844824"/>
            <a:ext cx="8599326" cy="4708981"/>
          </a:xfrm>
          <a:prstGeom prst="rect">
            <a:avLst/>
          </a:prstGeom>
        </p:spPr>
        <p:txBody>
          <a:bodyPr wrap="square">
            <a:spAutoFit/>
          </a:bodyPr>
          <a:lstStyle/>
          <a:p>
            <a:r>
              <a:rPr lang="uk-UA" sz="2000" b="1" u="sng" dirty="0">
                <a:latin typeface="Times New Roman" panose="02020603050405020304" pitchFamily="18" charset="0"/>
                <a:cs typeface="Times New Roman" panose="02020603050405020304" pitchFamily="18" charset="0"/>
              </a:rPr>
              <a:t>Процедури забезпечення якості освіти:</a:t>
            </a:r>
            <a:endParaRPr lang="ru-RU" sz="2000" b="1" u="sng" dirty="0">
              <a:latin typeface="Times New Roman" panose="02020603050405020304" pitchFamily="18" charset="0"/>
              <a:cs typeface="Times New Roman" panose="02020603050405020304" pitchFamily="18" charset="0"/>
            </a:endParaRPr>
          </a:p>
          <a:p>
            <a:pPr lvl="0"/>
            <a:r>
              <a:rPr lang="uk-UA" sz="2000" dirty="0" smtClean="0">
                <a:latin typeface="Times New Roman" panose="02020603050405020304" pitchFamily="18" charset="0"/>
                <a:cs typeface="Times New Roman" panose="02020603050405020304" pitchFamily="18" charset="0"/>
              </a:rPr>
              <a:t>- удосконалення </a:t>
            </a:r>
            <a:r>
              <a:rPr lang="uk-UA" sz="2000" dirty="0">
                <a:latin typeface="Times New Roman" panose="02020603050405020304" pitchFamily="18" charset="0"/>
                <a:cs typeface="Times New Roman" panose="02020603050405020304" pitchFamily="18" charset="0"/>
              </a:rPr>
              <a:t>планування освітньої діяльності: моніторинг та періодичне оновлення освітньо-професійних програм;</a:t>
            </a:r>
            <a:endParaRPr lang="ru-RU" sz="2000" dirty="0">
              <a:latin typeface="Times New Roman" panose="02020603050405020304" pitchFamily="18" charset="0"/>
              <a:cs typeface="Times New Roman" panose="02020603050405020304" pitchFamily="18" charset="0"/>
            </a:endParaRPr>
          </a:p>
          <a:p>
            <a:pPr lvl="0"/>
            <a:r>
              <a:rPr lang="uk-UA" sz="2000" dirty="0" smtClean="0">
                <a:latin typeface="Times New Roman" panose="02020603050405020304" pitchFamily="18" charset="0"/>
                <a:cs typeface="Times New Roman" panose="02020603050405020304" pitchFamily="18" charset="0"/>
              </a:rPr>
              <a:t>- збільшення </a:t>
            </a:r>
            <a:r>
              <a:rPr lang="uk-UA" sz="2000" dirty="0">
                <a:latin typeface="Times New Roman" panose="02020603050405020304" pitchFamily="18" charset="0"/>
                <a:cs typeface="Times New Roman" panose="02020603050405020304" pitchFamily="18" charset="0"/>
              </a:rPr>
              <a:t>частки викладачів з науковими ступенями, вищою педагогічною категорією та педагогічними званнями в складі випускаючих циклових </a:t>
            </a:r>
            <a:r>
              <a:rPr lang="uk-UA" sz="2000" dirty="0" smtClean="0">
                <a:latin typeface="Times New Roman" panose="02020603050405020304" pitchFamily="18" charset="0"/>
                <a:cs typeface="Times New Roman" panose="02020603050405020304" pitchFamily="18" charset="0"/>
              </a:rPr>
              <a:t>комісій;</a:t>
            </a:r>
            <a:endParaRPr lang="ru-RU" sz="2000" dirty="0">
              <a:latin typeface="Times New Roman" panose="02020603050405020304" pitchFamily="18" charset="0"/>
              <a:cs typeface="Times New Roman" panose="02020603050405020304" pitchFamily="18" charset="0"/>
            </a:endParaRPr>
          </a:p>
          <a:p>
            <a:pPr lvl="0"/>
            <a:r>
              <a:rPr lang="uk-UA" sz="2000" dirty="0" smtClean="0">
                <a:latin typeface="Times New Roman" panose="02020603050405020304" pitchFamily="18" charset="0"/>
                <a:cs typeface="Times New Roman" panose="02020603050405020304" pitchFamily="18" charset="0"/>
              </a:rPr>
              <a:t>- удосконалення </a:t>
            </a:r>
            <a:r>
              <a:rPr lang="uk-UA" sz="2000" dirty="0">
                <a:latin typeface="Times New Roman" panose="02020603050405020304" pitchFamily="18" charset="0"/>
                <a:cs typeface="Times New Roman" panose="02020603050405020304" pitchFamily="18" charset="0"/>
              </a:rPr>
              <a:t>матеріально-технічної та навчально-методичної баз для реалізації освітнього процесу;</a:t>
            </a:r>
            <a:endParaRPr lang="ru-RU" sz="2000" dirty="0">
              <a:latin typeface="Times New Roman" panose="02020603050405020304" pitchFamily="18" charset="0"/>
              <a:cs typeface="Times New Roman" panose="02020603050405020304" pitchFamily="18" charset="0"/>
            </a:endParaRPr>
          </a:p>
          <a:p>
            <a:pPr lvl="0"/>
            <a:r>
              <a:rPr lang="uk-UA" sz="2000" dirty="0" smtClean="0">
                <a:latin typeface="Times New Roman" panose="02020603050405020304" pitchFamily="18" charset="0"/>
                <a:cs typeface="Times New Roman" panose="02020603050405020304" pitchFamily="18" charset="0"/>
              </a:rPr>
              <a:t>- забезпечення </a:t>
            </a:r>
            <a:r>
              <a:rPr lang="uk-UA" sz="2000" dirty="0">
                <a:latin typeface="Times New Roman" panose="02020603050405020304" pitchFamily="18" charset="0"/>
                <a:cs typeface="Times New Roman" panose="02020603050405020304" pitchFamily="18" charset="0"/>
              </a:rPr>
              <a:t>необхідних ресурсів для підтримки здобувачів </a:t>
            </a:r>
            <a:r>
              <a:rPr lang="uk-UA" sz="2000" dirty="0" err="1">
                <a:latin typeface="Times New Roman" panose="02020603050405020304" pitchFamily="18" charset="0"/>
                <a:cs typeface="Times New Roman" panose="02020603050405020304" pitchFamily="18" charset="0"/>
              </a:rPr>
              <a:t>передвищої</a:t>
            </a:r>
            <a:r>
              <a:rPr lang="uk-UA" sz="2000" dirty="0">
                <a:latin typeface="Times New Roman" panose="02020603050405020304" pitchFamily="18" charset="0"/>
                <a:cs typeface="Times New Roman" panose="02020603050405020304" pitchFamily="18" charset="0"/>
              </a:rPr>
              <a:t> освіти за освітньо-професійний ступенем фаховий молодший бакалавр;</a:t>
            </a:r>
            <a:endParaRPr lang="ru-RU" sz="2000" dirty="0">
              <a:latin typeface="Times New Roman" panose="02020603050405020304" pitchFamily="18" charset="0"/>
              <a:cs typeface="Times New Roman" panose="02020603050405020304" pitchFamily="18" charset="0"/>
            </a:endParaRPr>
          </a:p>
          <a:p>
            <a:pPr lvl="0"/>
            <a:r>
              <a:rPr lang="uk-UA" sz="2000" dirty="0" smtClean="0">
                <a:latin typeface="Times New Roman" panose="02020603050405020304" pitchFamily="18" charset="0"/>
                <a:cs typeface="Times New Roman" panose="02020603050405020304" pitchFamily="18" charset="0"/>
              </a:rPr>
              <a:t>- забезпечення </a:t>
            </a:r>
            <a:r>
              <a:rPr lang="uk-UA" sz="2000" dirty="0">
                <a:latin typeface="Times New Roman" panose="02020603050405020304" pitchFamily="18" charset="0"/>
                <a:cs typeface="Times New Roman" panose="02020603050405020304" pitchFamily="18" charset="0"/>
              </a:rPr>
              <a:t>публічності інформації про діяльність ВСП «Путивльський фаховий коледж СНАУ» ;</a:t>
            </a:r>
            <a:endParaRPr lang="ru-RU" sz="2000" dirty="0">
              <a:latin typeface="Times New Roman" panose="02020603050405020304" pitchFamily="18" charset="0"/>
              <a:cs typeface="Times New Roman" panose="02020603050405020304" pitchFamily="18" charset="0"/>
            </a:endParaRPr>
          </a:p>
          <a:p>
            <a:pPr lvl="0"/>
            <a:r>
              <a:rPr lang="uk-UA" sz="2000" dirty="0" smtClean="0">
                <a:latin typeface="Times New Roman" panose="02020603050405020304" pitchFamily="18" charset="0"/>
                <a:cs typeface="Times New Roman" panose="02020603050405020304" pitchFamily="18" charset="0"/>
              </a:rPr>
              <a:t>- створення </a:t>
            </a:r>
            <a:r>
              <a:rPr lang="uk-UA" sz="2000" dirty="0">
                <a:latin typeface="Times New Roman" panose="02020603050405020304" pitchFamily="18" charset="0"/>
                <a:cs typeface="Times New Roman" panose="02020603050405020304" pitchFamily="18" charset="0"/>
              </a:rPr>
              <a:t>ефективної системи запобігання та виявлення академічного плагіату у наукових, методичних та навчальних працях </a:t>
            </a:r>
            <a:r>
              <a:rPr lang="uk-UA" sz="2000" dirty="0" smtClean="0">
                <a:latin typeface="Times New Roman" panose="02020603050405020304" pitchFamily="18" charset="0"/>
                <a:cs typeface="Times New Roman" panose="02020603050405020304" pitchFamily="18" charset="0"/>
              </a:rPr>
              <a:t>педагогічних працівників та </a:t>
            </a:r>
            <a:r>
              <a:rPr lang="uk-UA" sz="2000" dirty="0">
                <a:latin typeface="Times New Roman" panose="02020603050405020304" pitchFamily="18" charset="0"/>
                <a:cs typeface="Times New Roman" panose="02020603050405020304" pitchFamily="18" charset="0"/>
              </a:rPr>
              <a:t>здобувачів фахової </a:t>
            </a:r>
            <a:r>
              <a:rPr lang="uk-UA" sz="2000" dirty="0" err="1">
                <a:latin typeface="Times New Roman" panose="02020603050405020304" pitchFamily="18" charset="0"/>
                <a:cs typeface="Times New Roman" panose="02020603050405020304" pitchFamily="18" charset="0"/>
              </a:rPr>
              <a:t>передвищої</a:t>
            </a:r>
            <a:r>
              <a:rPr lang="uk-UA" sz="2000" dirty="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освіти</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7" name="Заголовок 3"/>
          <p:cNvSpPr txBox="1">
            <a:spLocks/>
          </p:cNvSpPr>
          <p:nvPr/>
        </p:nvSpPr>
        <p:spPr>
          <a:xfrm>
            <a:off x="2267744" y="163631"/>
            <a:ext cx="6419056" cy="16002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uk-UA" sz="4000" b="1" dirty="0" smtClean="0">
                <a:latin typeface="Times New Roman" panose="02020603050405020304" pitchFamily="18" charset="0"/>
                <a:cs typeface="Times New Roman" panose="02020603050405020304" pitchFamily="18" charset="0"/>
              </a:rPr>
              <a:t>Формування внутрішньої системи якості освіти</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93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419056"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Нормативне забезпечення</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2" name="Прямоугольник 1"/>
          <p:cNvSpPr/>
          <p:nvPr/>
        </p:nvSpPr>
        <p:spPr>
          <a:xfrm>
            <a:off x="107504" y="1556792"/>
            <a:ext cx="9036496" cy="5339219"/>
          </a:xfrm>
          <a:prstGeom prst="rect">
            <a:avLst/>
          </a:prstGeom>
        </p:spPr>
        <p:txBody>
          <a:bodyPr wrap="square">
            <a:spAutoFit/>
          </a:bodyPr>
          <a:lstStyle/>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освітній процес у ВСП «Путивльський фаховий коледж СНАУ».</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забезпечення якості освітньої діяльності у </a:t>
            </a:r>
            <a:r>
              <a:rPr lang="uk-UA" sz="2000"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ВСП </a:t>
            </a: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«Путивльський фаховий коледж СНАУ».</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проведення поточного та підсумкового контролю знань студентів.</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освітньо-професійні програми.</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Раду із забезпечення якості освітньої діяльності та якості освіти.</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Експертні ради роботодавців.</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дистанційну форму здобуття освіти.</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екзаменаційну комісію.</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організацію вивчення навчальних дисциплін вільного вибору студентів.</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рейтинг викладача.</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lnSpc>
                <a:spcPct val="107000"/>
              </a:lnSpc>
              <a:spcAft>
                <a:spcPts val="800"/>
              </a:spcAft>
              <a:buClr>
                <a:srgbClr val="000000"/>
              </a:buClr>
              <a:buSzPts val="1400"/>
              <a:buFont typeface="Symbol" panose="05050102010706020507" pitchFamily="18" charset="2"/>
              <a:buChar char="-"/>
            </a:pPr>
            <a:r>
              <a:rPr lang="uk-UA"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Положення про академічну доброчесність та інші.</a:t>
            </a:r>
            <a:endParaRPr lang="ru-RU" sz="20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76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65162" y="1844824"/>
            <a:ext cx="8599326" cy="4401205"/>
          </a:xfrm>
          <a:prstGeom prst="rect">
            <a:avLst/>
          </a:prstGeom>
        </p:spPr>
        <p:txBody>
          <a:bodyPr wrap="square">
            <a:spAutoFit/>
          </a:bodyPr>
          <a:lstStyle/>
          <a:p>
            <a:r>
              <a:rPr lang="ru-RU" sz="2000" dirty="0" err="1">
                <a:latin typeface="Times New Roman" panose="02020603050405020304" pitchFamily="18" charset="0"/>
                <a:cs typeface="Times New Roman" panose="02020603050405020304" pitchFamily="18" charset="0"/>
              </a:rPr>
              <a:t>Розробка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моніторинг</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періодичний</a:t>
            </a:r>
            <a:r>
              <a:rPr lang="ru-RU" sz="2000" dirty="0">
                <a:latin typeface="Times New Roman" panose="02020603050405020304" pitchFamily="18" charset="0"/>
                <a:cs typeface="Times New Roman" panose="02020603050405020304" pitchFamily="18" charset="0"/>
              </a:rPr>
              <a:t> перегляд </a:t>
            </a:r>
            <a:r>
              <a:rPr lang="ru-RU" sz="2000" dirty="0" err="1">
                <a:latin typeface="Times New Roman" panose="02020603050405020304" pitchFamily="18" charset="0"/>
                <a:cs typeface="Times New Roman" panose="02020603050405020304" pitchFamily="18" charset="0"/>
              </a:rPr>
              <a:t>освітньо-професійних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програм</a:t>
            </a:r>
            <a:r>
              <a:rPr lang="ru-RU" sz="2000" dirty="0">
                <a:latin typeface="Times New Roman" panose="02020603050405020304" pitchFamily="18" charset="0"/>
                <a:cs typeface="Times New Roman" panose="02020603050405020304" pitchFamily="18" charset="0"/>
              </a:rPr>
              <a:t> проводиться за </a:t>
            </a:r>
            <a:r>
              <a:rPr lang="ru-RU" sz="2000" dirty="0" err="1">
                <a:latin typeface="Times New Roman" panose="02020603050405020304" pitchFamily="18" charset="0"/>
                <a:cs typeface="Times New Roman" panose="02020603050405020304" pitchFamily="18" charset="0"/>
              </a:rPr>
              <a:t>вимогами</a:t>
            </a:r>
            <a:r>
              <a:rPr lang="ru-RU" sz="2000"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Положення</a:t>
            </a:r>
            <a:r>
              <a:rPr lang="ru-RU" sz="2000" b="1" dirty="0">
                <a:latin typeface="Times New Roman" panose="02020603050405020304" pitchFamily="18" charset="0"/>
                <a:cs typeface="Times New Roman" panose="02020603050405020304" pitchFamily="18" charset="0"/>
              </a:rPr>
              <a:t> про </a:t>
            </a:r>
            <a:r>
              <a:rPr lang="ru-RU" sz="2000" b="1" dirty="0" err="1">
                <a:latin typeface="Times New Roman" panose="02020603050405020304" pitchFamily="18" charset="0"/>
                <a:cs typeface="Times New Roman" panose="02020603050405020304" pitchFamily="18" charset="0"/>
              </a:rPr>
              <a:t>освітньо-професійні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програми</a:t>
            </a:r>
            <a:r>
              <a:rPr lang="ru-RU" sz="2000" b="1" dirty="0">
                <a:latin typeface="Times New Roman" panose="02020603050405020304" pitchFamily="18" charset="0"/>
                <a:cs typeface="Times New Roman" panose="02020603050405020304" pitchFamily="18" charset="0"/>
              </a:rPr>
              <a:t> у ВСП «</a:t>
            </a:r>
            <a:r>
              <a:rPr lang="ru-RU" sz="2000" b="1" dirty="0" err="1">
                <a:latin typeface="Times New Roman" panose="02020603050405020304" pitchFamily="18" charset="0"/>
                <a:cs typeface="Times New Roman" panose="02020603050405020304" pitchFamily="18" charset="0"/>
              </a:rPr>
              <a:t>Путивльський</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фаховий</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коледж</a:t>
            </a:r>
            <a:r>
              <a:rPr lang="ru-RU" sz="2000" b="1" dirty="0">
                <a:latin typeface="Times New Roman" panose="02020603050405020304" pitchFamily="18" charset="0"/>
                <a:cs typeface="Times New Roman" panose="02020603050405020304" pitchFamily="18" charset="0"/>
              </a:rPr>
              <a:t> СНАУ</a:t>
            </a:r>
            <a:r>
              <a:rPr lang="ru-RU" sz="2000" dirty="0" smtClean="0">
                <a:latin typeface="Times New Roman" panose="02020603050405020304" pitchFamily="18" charset="0"/>
                <a:cs typeface="Times New Roman" panose="02020603050405020304" pitchFamily="18" charset="0"/>
              </a:rPr>
              <a:t>».</a:t>
            </a:r>
          </a:p>
          <a:p>
            <a:r>
              <a:rPr lang="uk-UA" sz="2000" dirty="0">
                <a:latin typeface="Times New Roman" panose="02020603050405020304" pitchFamily="18" charset="0"/>
                <a:cs typeface="Times New Roman" panose="02020603050405020304" pitchFamily="18" charset="0"/>
              </a:rPr>
              <a:t>Контроль за виконанням Положення покладено на </a:t>
            </a:r>
            <a:r>
              <a:rPr lang="uk-UA" sz="2000" b="1" dirty="0">
                <a:latin typeface="Times New Roman" panose="02020603050405020304" pitchFamily="18" charset="0"/>
                <a:cs typeface="Times New Roman" panose="02020603050405020304" pitchFamily="18" charset="0"/>
              </a:rPr>
              <a:t>Раду якості </a:t>
            </a:r>
            <a:r>
              <a:rPr lang="uk-UA" sz="2000" b="1" dirty="0" smtClean="0">
                <a:latin typeface="Times New Roman" panose="02020603050405020304" pitchFamily="18" charset="0"/>
                <a:cs typeface="Times New Roman" panose="02020603050405020304" pitchFamily="18" charset="0"/>
              </a:rPr>
              <a:t>освіти коледжу</a:t>
            </a:r>
            <a:r>
              <a:rPr lang="uk-UA" sz="2000" dirty="0" smtClean="0">
                <a:latin typeface="Times New Roman" panose="02020603050405020304" pitchFamily="18" charset="0"/>
                <a:cs typeface="Times New Roman" panose="02020603050405020304" pitchFamily="18" charset="0"/>
              </a:rPr>
              <a:t>.</a:t>
            </a:r>
          </a:p>
          <a:p>
            <a:endParaRPr lang="uk-UA" sz="2000" dirty="0" smtClean="0">
              <a:latin typeface="Times New Roman" panose="02020603050405020304" pitchFamily="18" charset="0"/>
              <a:cs typeface="Times New Roman" panose="02020603050405020304" pitchFamily="18" charset="0"/>
            </a:endParaRPr>
          </a:p>
          <a:p>
            <a:r>
              <a:rPr lang="uk-UA" sz="2000" dirty="0" smtClean="0">
                <a:latin typeface="Times New Roman" panose="02020603050405020304" pitchFamily="18" charset="0"/>
                <a:cs typeface="Times New Roman" panose="02020603050405020304" pitchFamily="18" charset="0"/>
              </a:rPr>
              <a:t>Основні етапи з підготовки ОПП:</a:t>
            </a:r>
          </a:p>
          <a:p>
            <a:pPr marL="342900" indent="-342900">
              <a:buAutoNum type="arabicPeriod"/>
            </a:pPr>
            <a:r>
              <a:rPr lang="uk-UA" sz="2000" dirty="0" smtClean="0">
                <a:latin typeface="Times New Roman" panose="02020603050405020304" pitchFamily="18" charset="0"/>
                <a:cs typeface="Times New Roman" panose="02020603050405020304" pitchFamily="18" charset="0"/>
              </a:rPr>
              <a:t>Створення робочої групи (наказ по коледжу).</a:t>
            </a:r>
          </a:p>
          <a:p>
            <a:pPr marL="342900" indent="-342900">
              <a:buAutoNum type="arabicPeriod"/>
            </a:pPr>
            <a:r>
              <a:rPr lang="uk-UA" sz="2000" dirty="0" smtClean="0">
                <a:latin typeface="Times New Roman" panose="02020603050405020304" pitchFamily="18" charset="0"/>
                <a:cs typeface="Times New Roman" panose="02020603050405020304" pitchFamily="18" charset="0"/>
              </a:rPr>
              <a:t>Збір пропозицій щодо удосконалення програм.</a:t>
            </a:r>
          </a:p>
          <a:p>
            <a:pPr marL="342900" indent="-342900">
              <a:buAutoNum type="arabicPeriod"/>
            </a:pPr>
            <a:r>
              <a:rPr lang="uk-UA" sz="2000" dirty="0" smtClean="0">
                <a:latin typeface="Times New Roman" panose="02020603050405020304" pitchFamily="18" charset="0"/>
                <a:cs typeface="Times New Roman" panose="02020603050405020304" pitchFamily="18" charset="0"/>
              </a:rPr>
              <a:t>Погодження на спільному засіданні </a:t>
            </a:r>
            <a:r>
              <a:rPr lang="uk-UA" sz="2000" dirty="0">
                <a:latin typeface="Times New Roman" panose="02020603050405020304" pitchFamily="18" charset="0"/>
                <a:cs typeface="Times New Roman" panose="02020603050405020304" pitchFamily="18" charset="0"/>
              </a:rPr>
              <a:t>випускних циклових комісій, ради роботодавців та представників студентського </a:t>
            </a:r>
            <a:r>
              <a:rPr lang="uk-UA" sz="2000" dirty="0" smtClean="0">
                <a:latin typeface="Times New Roman" panose="02020603050405020304" pitchFamily="18" charset="0"/>
                <a:cs typeface="Times New Roman" panose="02020603050405020304" pitchFamily="18" charset="0"/>
              </a:rPr>
              <a:t>самоврядування (протокол).</a:t>
            </a:r>
          </a:p>
          <a:p>
            <a:pPr marL="342900" indent="-342900">
              <a:buAutoNum type="arabicPeriod"/>
            </a:pPr>
            <a:r>
              <a:rPr lang="uk-UA" sz="2000" dirty="0" smtClean="0">
                <a:latin typeface="Times New Roman" panose="02020603050405020304" pitchFamily="18" charset="0"/>
                <a:cs typeface="Times New Roman" panose="02020603050405020304" pitchFamily="18" charset="0"/>
              </a:rPr>
              <a:t>Погодження радою якості освіти коледжу.</a:t>
            </a:r>
          </a:p>
          <a:p>
            <a:pPr marL="342900" indent="-342900">
              <a:buAutoNum type="arabicPeriod"/>
            </a:pPr>
            <a:r>
              <a:rPr lang="uk-UA" sz="2000" dirty="0" smtClean="0">
                <a:latin typeface="Times New Roman" panose="02020603050405020304" pitchFamily="18" charset="0"/>
                <a:cs typeface="Times New Roman" panose="02020603050405020304" pitchFamily="18" charset="0"/>
              </a:rPr>
              <a:t>Схвалення педагогічною радою коледжу.</a:t>
            </a:r>
          </a:p>
          <a:p>
            <a:pPr marL="342900" indent="-342900">
              <a:buAutoNum type="arabicPeriod"/>
            </a:pPr>
            <a:r>
              <a:rPr lang="uk-UA" sz="2000" dirty="0" smtClean="0">
                <a:latin typeface="Times New Roman" panose="02020603050405020304" pitchFamily="18" charset="0"/>
                <a:cs typeface="Times New Roman" panose="02020603050405020304" pitchFamily="18" charset="0"/>
              </a:rPr>
              <a:t>Затвердження Вченою радою СНАУ.</a:t>
            </a:r>
          </a:p>
        </p:txBody>
      </p:sp>
      <p:sp>
        <p:nvSpPr>
          <p:cNvPr id="7" name="Заголовок 3"/>
          <p:cNvSpPr txBox="1">
            <a:spLocks/>
          </p:cNvSpPr>
          <p:nvPr/>
        </p:nvSpPr>
        <p:spPr>
          <a:xfrm>
            <a:off x="2267744" y="163631"/>
            <a:ext cx="6419056" cy="16002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uk-UA" sz="4000" b="1" dirty="0" smtClean="0">
                <a:latin typeface="Times New Roman" panose="02020603050405020304" pitchFamily="18" charset="0"/>
                <a:cs typeface="Times New Roman" panose="02020603050405020304" pitchFamily="18" charset="0"/>
              </a:rPr>
              <a:t>Освітньо-професійна програма</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07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65162" y="2132856"/>
            <a:ext cx="8599326" cy="4401205"/>
          </a:xfrm>
          <a:prstGeom prst="rect">
            <a:avLst/>
          </a:prstGeom>
        </p:spPr>
        <p:txBody>
          <a:bodyPr wrap="square">
            <a:spAutoFit/>
          </a:bodyPr>
          <a:lstStyle/>
          <a:p>
            <a:r>
              <a:rPr lang="uk-UA" sz="2000" b="1" dirty="0" smtClean="0">
                <a:latin typeface="Times New Roman" panose="02020603050405020304" pitchFamily="18" charset="0"/>
                <a:cs typeface="Times New Roman" panose="02020603050405020304" pitchFamily="18" charset="0"/>
              </a:rPr>
              <a:t>Підходи в організації освітнього процесу передбачають:</a:t>
            </a:r>
          </a:p>
          <a:p>
            <a:pPr lvl="0" fontAlgn="base"/>
            <a:r>
              <a:rPr lang="uk-UA" sz="2000" dirty="0" smtClean="0">
                <a:latin typeface="Times New Roman" panose="02020603050405020304" pitchFamily="18" charset="0"/>
                <a:cs typeface="Times New Roman" panose="02020603050405020304" pitchFamily="18" charset="0"/>
              </a:rPr>
              <a:t>- заохочення </a:t>
            </a:r>
            <a:r>
              <a:rPr lang="uk-UA" sz="2000" dirty="0">
                <a:latin typeface="Times New Roman" panose="02020603050405020304" pitchFamily="18" charset="0"/>
                <a:cs typeface="Times New Roman" panose="02020603050405020304" pitchFamily="18" charset="0"/>
              </a:rPr>
              <a:t>здобувачів фахової </a:t>
            </a:r>
            <a:r>
              <a:rPr lang="uk-UA" sz="2000" dirty="0" err="1">
                <a:latin typeface="Times New Roman" panose="02020603050405020304" pitchFamily="18" charset="0"/>
                <a:cs typeface="Times New Roman" panose="02020603050405020304" pitchFamily="18" charset="0"/>
              </a:rPr>
              <a:t>передвищої</a:t>
            </a:r>
            <a:r>
              <a:rPr lang="uk-UA" sz="2000" dirty="0">
                <a:latin typeface="Times New Roman" panose="02020603050405020304" pitchFamily="18" charset="0"/>
                <a:cs typeface="Times New Roman" panose="02020603050405020304" pitchFamily="18" charset="0"/>
              </a:rPr>
              <a:t> освіти до ролі автономних і відповідальних суб’єктів освітнього процесу через участь студентського самоврядування в роботі педагогічної ради та інших управлінських органах </a:t>
            </a:r>
            <a:r>
              <a:rPr lang="uk-UA" sz="2000" dirty="0" smtClean="0">
                <a:latin typeface="Times New Roman" panose="02020603050405020304" pitchFamily="18" charset="0"/>
                <a:cs typeface="Times New Roman" panose="02020603050405020304" pitchFamily="18" charset="0"/>
              </a:rPr>
              <a:t>коледжу, організація </a:t>
            </a:r>
            <a:r>
              <a:rPr lang="uk-UA" sz="2000" dirty="0">
                <a:latin typeface="Times New Roman" panose="02020603050405020304" pitchFamily="18" charset="0"/>
                <a:cs typeface="Times New Roman" panose="02020603050405020304" pitchFamily="18" charset="0"/>
              </a:rPr>
              <a:t>опитування студентів щодо якості освітнього процесу та отримання пропозицій щодо його поліпшення</a:t>
            </a:r>
            <a:r>
              <a:rPr lang="uk-UA"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lvl="0" fontAlgn="base"/>
            <a:r>
              <a:rPr lang="uk-UA" sz="2000" dirty="0" smtClean="0">
                <a:latin typeface="Times New Roman" panose="02020603050405020304" pitchFamily="18" charset="0"/>
                <a:cs typeface="Times New Roman" panose="02020603050405020304" pitchFamily="18" charset="0"/>
              </a:rPr>
              <a:t>- створення </a:t>
            </a:r>
            <a:r>
              <a:rPr lang="uk-UA" sz="2000" dirty="0">
                <a:latin typeface="Times New Roman" panose="02020603050405020304" pitchFamily="18" charset="0"/>
                <a:cs typeface="Times New Roman" panose="02020603050405020304" pitchFamily="18" charset="0"/>
              </a:rPr>
              <a:t>освітнього середовища, орієнтованого на задоволення потреб та інтересів здобувачів освіти, включаючи надання можливостей для формування індивідуальної освітньої траєкторії (об’єктивність оцінювання, вільний вибір здобувачами дисциплін, визначених ОПП, навчання за індивідуальним графіком тощо).   </a:t>
            </a:r>
            <a:endParaRPr lang="ru-RU" sz="2000" dirty="0">
              <a:latin typeface="Times New Roman" panose="02020603050405020304" pitchFamily="18" charset="0"/>
              <a:cs typeface="Times New Roman" panose="02020603050405020304" pitchFamily="18" charset="0"/>
            </a:endParaRPr>
          </a:p>
          <a:p>
            <a:pPr lvl="0" fontAlgn="base"/>
            <a:r>
              <a:rPr lang="uk-UA" sz="2000" dirty="0" smtClean="0">
                <a:latin typeface="Times New Roman" panose="02020603050405020304" pitchFamily="18" charset="0"/>
                <a:cs typeface="Times New Roman" panose="02020603050405020304" pitchFamily="18" charset="0"/>
              </a:rPr>
              <a:t>- побудову </a:t>
            </a:r>
            <a:r>
              <a:rPr lang="uk-UA" sz="2000" dirty="0">
                <a:latin typeface="Times New Roman" panose="02020603050405020304" pitchFamily="18" charset="0"/>
                <a:cs typeface="Times New Roman" panose="02020603050405020304" pitchFamily="18" charset="0"/>
              </a:rPr>
              <a:t>освітнього процесу на засадах взаємної поваги і партнерства здобувачів освіти та адміністрації, педагогічних та інших працівників коледжу</a:t>
            </a:r>
            <a:r>
              <a:rPr lang="uk-UA"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7" name="Заголовок 3"/>
          <p:cNvSpPr txBox="1">
            <a:spLocks/>
          </p:cNvSpPr>
          <p:nvPr/>
        </p:nvSpPr>
        <p:spPr>
          <a:xfrm>
            <a:off x="2267744" y="163631"/>
            <a:ext cx="6419056" cy="1600200"/>
          </a:xfrm>
          <a:prstGeom prst="rect">
            <a:avLst/>
          </a:prstGeom>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uk-UA" altLang="ru-UA" sz="4000" b="1" kern="0" dirty="0" smtClean="0">
                <a:latin typeface="Times New Roman" panose="02020603050405020304" pitchFamily="18" charset="0"/>
                <a:cs typeface="Times New Roman" panose="02020603050405020304" pitchFamily="18" charset="0"/>
              </a:rPr>
              <a:t>Реалізація </a:t>
            </a:r>
            <a:r>
              <a:rPr lang="uk-UA" altLang="ru-UA" sz="4000" b="1" kern="0" dirty="0" err="1" smtClean="0">
                <a:latin typeface="Times New Roman" panose="02020603050405020304" pitchFamily="18" charset="0"/>
                <a:cs typeface="Times New Roman" panose="02020603050405020304" pitchFamily="18" charset="0"/>
              </a:rPr>
              <a:t>студентоорієнтованого</a:t>
            </a:r>
            <a:r>
              <a:rPr lang="uk-UA" altLang="ru-UA" sz="4000" b="1" kern="0" dirty="0" smtClean="0">
                <a:latin typeface="Times New Roman" panose="02020603050405020304" pitchFamily="18" charset="0"/>
                <a:cs typeface="Times New Roman" panose="02020603050405020304" pitchFamily="18" charset="0"/>
              </a:rPr>
              <a:t> освітнього процесу</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618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419056"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Кадрове забезпечення освітнього процесу</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65162" y="2348880"/>
            <a:ext cx="8136904" cy="3277820"/>
          </a:xfrm>
          <a:prstGeom prst="rect">
            <a:avLst/>
          </a:prstGeom>
        </p:spPr>
        <p:txBody>
          <a:bodyPr wrap="square">
            <a:spAutoFit/>
          </a:bodyPr>
          <a:lstStyle/>
          <a:p>
            <a:pPr algn="just">
              <a:lnSpc>
                <a:spcPct val="115000"/>
              </a:lnSpc>
              <a:spcAft>
                <a:spcPts val="0"/>
              </a:spcAft>
            </a:pPr>
            <a:r>
              <a:rPr lang="uk-UA" sz="2000" dirty="0">
                <a:latin typeface="Times New Roman" panose="02020603050405020304" pitchFamily="18" charset="0"/>
                <a:cs typeface="Times New Roman" panose="02020603050405020304" pitchFamily="18" charset="0"/>
              </a:rPr>
              <a:t>Загальна кількість педагогічних працівників, що забезпечують освітній процес </a:t>
            </a:r>
            <a:r>
              <a:rPr lang="uk-UA" sz="2000" dirty="0" smtClean="0">
                <a:latin typeface="Times New Roman" panose="02020603050405020304" pitchFamily="18" charset="0"/>
                <a:cs typeface="Times New Roman" panose="02020603050405020304" pitchFamily="18" charset="0"/>
              </a:rPr>
              <a:t>– 40 осіб. </a:t>
            </a:r>
          </a:p>
          <a:p>
            <a:pPr algn="just">
              <a:lnSpc>
                <a:spcPct val="115000"/>
              </a:lnSpc>
              <a:spcAft>
                <a:spcPts val="0"/>
              </a:spcAft>
            </a:pPr>
            <a:r>
              <a:rPr lang="uk-UA" sz="2000" dirty="0" smtClean="0">
                <a:latin typeface="Times New Roman" panose="02020603050405020304" pitchFamily="18" charset="0"/>
                <a:cs typeface="Times New Roman" panose="02020603050405020304" pitchFamily="18" charset="0"/>
              </a:rPr>
              <a:t>З </a:t>
            </a:r>
            <a:r>
              <a:rPr lang="uk-UA" sz="2000" dirty="0">
                <a:latin typeface="Times New Roman" panose="02020603050405020304" pitchFamily="18" charset="0"/>
                <a:cs typeface="Times New Roman" panose="02020603050405020304" pitchFamily="18" charset="0"/>
              </a:rPr>
              <a:t>них мають: вищу категорію – 28 (70%), </a:t>
            </a:r>
            <a:endParaRPr lang="uk-UA" sz="2000" dirty="0" smtClean="0">
              <a:latin typeface="Times New Roman" panose="02020603050405020304" pitchFamily="18" charset="0"/>
              <a:cs typeface="Times New Roman" panose="02020603050405020304" pitchFamily="18" charset="0"/>
            </a:endParaRPr>
          </a:p>
          <a:p>
            <a:pPr algn="just">
              <a:lnSpc>
                <a:spcPct val="115000"/>
              </a:lnSpc>
              <a:spcAft>
                <a:spcPts val="0"/>
              </a:spcAft>
            </a:pPr>
            <a:r>
              <a:rPr lang="uk-UA" sz="2000" dirty="0" smtClean="0">
                <a:latin typeface="Times New Roman" panose="02020603050405020304" pitchFamily="18" charset="0"/>
                <a:cs typeface="Times New Roman" panose="02020603050405020304" pitchFamily="18" charset="0"/>
              </a:rPr>
              <a:t>першу </a:t>
            </a:r>
            <a:r>
              <a:rPr lang="uk-UA" sz="2000" dirty="0">
                <a:latin typeface="Times New Roman" panose="02020603050405020304" pitchFamily="18" charset="0"/>
                <a:cs typeface="Times New Roman" panose="02020603050405020304" pitchFamily="18" charset="0"/>
              </a:rPr>
              <a:t>категорію – 6, </a:t>
            </a:r>
            <a:endParaRPr lang="uk-UA" sz="2000" dirty="0" smtClean="0">
              <a:latin typeface="Times New Roman" panose="02020603050405020304" pitchFamily="18" charset="0"/>
              <a:cs typeface="Times New Roman" panose="02020603050405020304" pitchFamily="18" charset="0"/>
            </a:endParaRPr>
          </a:p>
          <a:p>
            <a:pPr algn="just">
              <a:lnSpc>
                <a:spcPct val="115000"/>
              </a:lnSpc>
              <a:spcAft>
                <a:spcPts val="0"/>
              </a:spcAft>
            </a:pPr>
            <a:r>
              <a:rPr lang="uk-UA" sz="2000" dirty="0" smtClean="0">
                <a:latin typeface="Times New Roman" panose="02020603050405020304" pitchFamily="18" charset="0"/>
                <a:cs typeface="Times New Roman" panose="02020603050405020304" pitchFamily="18" charset="0"/>
              </a:rPr>
              <a:t>другу </a:t>
            </a:r>
            <a:r>
              <a:rPr lang="uk-UA" sz="2000" dirty="0">
                <a:latin typeface="Times New Roman" panose="02020603050405020304" pitchFamily="18" charset="0"/>
                <a:cs typeface="Times New Roman" panose="02020603050405020304" pitchFamily="18" charset="0"/>
              </a:rPr>
              <a:t>категорію – 2, </a:t>
            </a:r>
            <a:endParaRPr lang="uk-UA" sz="2000" dirty="0" smtClean="0">
              <a:latin typeface="Times New Roman" panose="02020603050405020304" pitchFamily="18" charset="0"/>
              <a:cs typeface="Times New Roman" panose="02020603050405020304" pitchFamily="18" charset="0"/>
            </a:endParaRPr>
          </a:p>
          <a:p>
            <a:pPr algn="just">
              <a:lnSpc>
                <a:spcPct val="115000"/>
              </a:lnSpc>
              <a:spcAft>
                <a:spcPts val="0"/>
              </a:spcAft>
            </a:pPr>
            <a:r>
              <a:rPr lang="uk-UA" sz="2000" dirty="0" smtClean="0">
                <a:latin typeface="Times New Roman" panose="02020603050405020304" pitchFamily="18" charset="0"/>
                <a:cs typeface="Times New Roman" panose="02020603050405020304" pitchFamily="18" charset="0"/>
              </a:rPr>
              <a:t>спеціаліст </a:t>
            </a:r>
            <a:r>
              <a:rPr lang="uk-UA" sz="2000" dirty="0">
                <a:latin typeface="Times New Roman" panose="02020603050405020304" pitchFamily="18" charset="0"/>
                <a:cs typeface="Times New Roman" panose="02020603050405020304" pitchFamily="18" charset="0"/>
              </a:rPr>
              <a:t>– 4; </a:t>
            </a:r>
            <a:endParaRPr lang="uk-UA" sz="2000" dirty="0" smtClean="0">
              <a:latin typeface="Times New Roman" panose="02020603050405020304" pitchFamily="18" charset="0"/>
              <a:cs typeface="Times New Roman" panose="02020603050405020304" pitchFamily="18" charset="0"/>
            </a:endParaRPr>
          </a:p>
          <a:p>
            <a:pPr algn="just">
              <a:lnSpc>
                <a:spcPct val="115000"/>
              </a:lnSpc>
              <a:spcAft>
                <a:spcPts val="0"/>
              </a:spcAft>
            </a:pPr>
            <a:r>
              <a:rPr lang="uk-UA" sz="2000" dirty="0" smtClean="0">
                <a:latin typeface="Times New Roman" panose="02020603050405020304" pitchFamily="18" charset="0"/>
                <a:cs typeface="Times New Roman" panose="02020603050405020304" pitchFamily="18" charset="0"/>
              </a:rPr>
              <a:t>викладачів-методистів </a:t>
            </a:r>
            <a:r>
              <a:rPr lang="uk-UA" sz="2000" dirty="0">
                <a:latin typeface="Times New Roman" panose="02020603050405020304" pitchFamily="18" charset="0"/>
                <a:cs typeface="Times New Roman" panose="02020603050405020304" pitchFamily="18" charset="0"/>
              </a:rPr>
              <a:t>– 6, </a:t>
            </a:r>
            <a:endParaRPr lang="uk-UA" sz="2000" dirty="0" smtClean="0">
              <a:latin typeface="Times New Roman" panose="02020603050405020304" pitchFamily="18" charset="0"/>
              <a:cs typeface="Times New Roman" panose="02020603050405020304" pitchFamily="18" charset="0"/>
            </a:endParaRPr>
          </a:p>
          <a:p>
            <a:pPr algn="just">
              <a:lnSpc>
                <a:spcPct val="115000"/>
              </a:lnSpc>
              <a:spcAft>
                <a:spcPts val="0"/>
              </a:spcAft>
            </a:pPr>
            <a:r>
              <a:rPr lang="uk-UA" sz="2000" dirty="0" smtClean="0">
                <a:latin typeface="Times New Roman" panose="02020603050405020304" pitchFamily="18" charset="0"/>
                <a:cs typeface="Times New Roman" panose="02020603050405020304" pitchFamily="18" charset="0"/>
              </a:rPr>
              <a:t>кандидатів </a:t>
            </a:r>
            <a:r>
              <a:rPr lang="uk-UA" sz="2000" dirty="0">
                <a:latin typeface="Times New Roman" panose="02020603050405020304" pitchFamily="18" charset="0"/>
                <a:cs typeface="Times New Roman" panose="02020603050405020304" pitchFamily="18" charset="0"/>
              </a:rPr>
              <a:t>наук – 2, </a:t>
            </a:r>
            <a:endParaRPr lang="uk-UA" sz="2000" dirty="0" smtClean="0">
              <a:latin typeface="Times New Roman" panose="02020603050405020304" pitchFamily="18" charset="0"/>
              <a:cs typeface="Times New Roman" panose="02020603050405020304" pitchFamily="18" charset="0"/>
            </a:endParaRPr>
          </a:p>
          <a:p>
            <a:pPr algn="just">
              <a:lnSpc>
                <a:spcPct val="115000"/>
              </a:lnSpc>
              <a:spcAft>
                <a:spcPts val="0"/>
              </a:spcAft>
            </a:pPr>
            <a:r>
              <a:rPr lang="uk-UA" sz="2000" dirty="0" smtClean="0">
                <a:latin typeface="Times New Roman" panose="02020603050405020304" pitchFamily="18" charset="0"/>
                <a:cs typeface="Times New Roman" panose="02020603050405020304" pitchFamily="18" charset="0"/>
              </a:rPr>
              <a:t>аспірантів </a:t>
            </a:r>
            <a:r>
              <a:rPr lang="uk-UA" sz="2000" dirty="0">
                <a:latin typeface="Times New Roman" panose="02020603050405020304" pitchFamily="18" charset="0"/>
                <a:cs typeface="Times New Roman" panose="02020603050405020304" pitchFamily="18" charset="0"/>
              </a:rPr>
              <a:t>– 3.</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1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419056"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Матеріально-технічне забезпечення</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95536" y="2420888"/>
            <a:ext cx="8136904" cy="3785652"/>
          </a:xfrm>
          <a:prstGeom prst="rect">
            <a:avLst/>
          </a:prstGeom>
        </p:spPr>
        <p:txBody>
          <a:bodyPr wrap="square">
            <a:spAutoFit/>
          </a:bodyPr>
          <a:lstStyle/>
          <a:p>
            <a:r>
              <a:rPr lang="uk-UA" sz="2000" dirty="0" smtClean="0">
                <a:latin typeface="Times New Roman" panose="02020603050405020304" pitchFamily="18" charset="0"/>
                <a:cs typeface="Times New Roman" panose="02020603050405020304" pitchFamily="18" charset="0"/>
              </a:rPr>
              <a:t>Аудиторний фонд на сьогодні дозволяє в повній мірі забезпечити вимоги Ліцензійних умов.</a:t>
            </a:r>
          </a:p>
          <a:p>
            <a:endParaRPr lang="uk-UA" sz="2000" dirty="0" smtClean="0">
              <a:latin typeface="Times New Roman" panose="02020603050405020304" pitchFamily="18" charset="0"/>
              <a:cs typeface="Times New Roman" panose="02020603050405020304" pitchFamily="18" charset="0"/>
            </a:endParaRPr>
          </a:p>
          <a:p>
            <a:r>
              <a:rPr lang="uk-UA" sz="2000" dirty="0" smtClean="0">
                <a:latin typeface="Times New Roman" panose="02020603050405020304" pitchFamily="18" charset="0"/>
                <a:cs typeface="Times New Roman" panose="02020603050405020304" pitchFamily="18" charset="0"/>
              </a:rPr>
              <a:t>Створено в цьому навчальному році дві нові лабораторії та оснащуються новим обладнанням: лабораторія контролю якості зерна та лабораторія бджільництва.</a:t>
            </a:r>
          </a:p>
          <a:p>
            <a:r>
              <a:rPr lang="uk-UA" sz="2000" dirty="0" smtClean="0">
                <a:latin typeface="Times New Roman" panose="02020603050405020304" pitchFamily="18" charset="0"/>
                <a:cs typeface="Times New Roman" panose="02020603050405020304" pitchFamily="18" charset="0"/>
              </a:rPr>
              <a:t>Для впровадження інформаційних технологій у коледжі створено стовідсоткове покриття мережею </a:t>
            </a:r>
            <a:r>
              <a:rPr lang="uk-UA" sz="2000" dirty="0" err="1" smtClean="0">
                <a:latin typeface="Times New Roman" panose="02020603050405020304" pitchFamily="18" charset="0"/>
                <a:cs typeface="Times New Roman" panose="02020603050405020304" pitchFamily="18" charset="0"/>
              </a:rPr>
              <a:t>Internet</a:t>
            </a:r>
            <a:r>
              <a:rPr lang="uk-UA" sz="2000" dirty="0" smtClean="0">
                <a:latin typeface="Times New Roman" panose="02020603050405020304" pitchFamily="18" charset="0"/>
                <a:cs typeface="Times New Roman" panose="02020603050405020304" pitchFamily="18" charset="0"/>
              </a:rPr>
              <a:t> навчальних аудиторій через локальну мережу та </a:t>
            </a:r>
            <a:r>
              <a:rPr lang="uk-UA" sz="2000" dirty="0" err="1" smtClean="0">
                <a:latin typeface="Times New Roman" panose="02020603050405020304" pitchFamily="18" charset="0"/>
                <a:cs typeface="Times New Roman" panose="02020603050405020304" pitchFamily="18" charset="0"/>
              </a:rPr>
              <a:t>Wi-fi</a:t>
            </a:r>
            <a:r>
              <a:rPr lang="uk-UA" sz="2000" dirty="0" smtClean="0">
                <a:latin typeface="Times New Roman" panose="02020603050405020304" pitchFamily="18" charset="0"/>
                <a:cs typeface="Times New Roman" panose="02020603050405020304" pitchFamily="18" charset="0"/>
              </a:rPr>
              <a:t>, 18 навчальних аудиторій облаштовано мультимедійними установками, що становить 58% навчальних аудиторій коледжу.</a:t>
            </a:r>
          </a:p>
          <a:p>
            <a:r>
              <a:rPr lang="uk-UA" sz="2000" dirty="0" smtClean="0">
                <a:latin typeface="Times New Roman" panose="02020603050405020304" pitchFamily="18" charset="0"/>
                <a:cs typeface="Times New Roman" panose="02020603050405020304" pitchFamily="18" charset="0"/>
              </a:rPr>
              <a:t>Виконані ремонтні роботи в спортивній залі, їдальні та медпункті.</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44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95736" y="44624"/>
            <a:ext cx="6419056" cy="1600200"/>
          </a:xfrm>
        </p:spPr>
        <p:txBody>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Навчально-методичне забезпечення</a:t>
            </a:r>
            <a:endParaRPr lang="ru-RU" sz="4000" b="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53174" cy="1422189"/>
          </a:xfrm>
          <a:prstGeom prst="rect">
            <a:avLst/>
          </a:prstGeom>
        </p:spPr>
      </p:pic>
      <p:sp>
        <p:nvSpPr>
          <p:cNvPr id="6" name="Прямоугольник 5"/>
          <p:cNvSpPr/>
          <p:nvPr/>
        </p:nvSpPr>
        <p:spPr>
          <a:xfrm>
            <a:off x="365162" y="1988840"/>
            <a:ext cx="8136904" cy="4847481"/>
          </a:xfrm>
          <a:prstGeom prst="rect">
            <a:avLst/>
          </a:prstGeom>
        </p:spPr>
        <p:txBody>
          <a:bodyPr wrap="square">
            <a:spAutoFit/>
          </a:bodyPr>
          <a:lstStyle/>
          <a:p>
            <a:pPr algn="just">
              <a:lnSpc>
                <a:spcPct val="115000"/>
              </a:lnSpc>
              <a:spcAft>
                <a:spcPts val="0"/>
              </a:spcAft>
            </a:pPr>
            <a:r>
              <a:rPr lang="uk-UA" sz="2000" b="1" u="sng" dirty="0" smtClean="0">
                <a:latin typeface="Times New Roman" panose="02020603050405020304" pitchFamily="18" charset="0"/>
                <a:ea typeface="Times New Roman" panose="02020603050405020304" pitchFamily="18" charset="0"/>
              </a:rPr>
              <a:t>Навчально-методичні </a:t>
            </a:r>
            <a:r>
              <a:rPr lang="uk-UA" sz="2000" b="1" u="sng" dirty="0" err="1" smtClean="0">
                <a:latin typeface="Times New Roman" panose="02020603050405020304" pitchFamily="18" charset="0"/>
                <a:ea typeface="Times New Roman" panose="02020603050405020304" pitchFamily="18" charset="0"/>
              </a:rPr>
              <a:t>комплеки</a:t>
            </a:r>
            <a:r>
              <a:rPr lang="uk-UA" sz="2000" b="1" u="sng" dirty="0" smtClean="0">
                <a:latin typeface="Times New Roman" panose="02020603050405020304" pitchFamily="18" charset="0"/>
                <a:ea typeface="Times New Roman" panose="02020603050405020304" pitchFamily="18" charset="0"/>
              </a:rPr>
              <a:t> включають:</a:t>
            </a:r>
            <a:endParaRPr lang="ru-RU" sz="2000" b="1" u="sng" dirty="0">
              <a:latin typeface="Times New Roman" panose="02020603050405020304" pitchFamily="18" charset="0"/>
              <a:ea typeface="Times New Roman" panose="02020603050405020304" pitchFamily="18" charset="0"/>
            </a:endParaRPr>
          </a:p>
          <a:p>
            <a:pPr marL="342900" marR="61595" lvl="0" indent="-342900" algn="just">
              <a:lnSpc>
                <a:spcPct val="115000"/>
              </a:lnSpc>
              <a:spcAft>
                <a:spcPts val="0"/>
              </a:spcAft>
              <a:buFont typeface="Arial" panose="020B0604020202020204" pitchFamily="34" charset="0"/>
              <a:buChar char="•"/>
              <a:tabLst>
                <a:tab pos="213995" algn="l"/>
              </a:tabLst>
            </a:pPr>
            <a:r>
              <a:rPr lang="uk-UA" sz="2000" dirty="0">
                <a:latin typeface="Times New Roman" panose="02020603050405020304" pitchFamily="18" charset="0"/>
                <a:ea typeface="Times New Roman" panose="02020603050405020304" pitchFamily="18" charset="0"/>
                <a:cs typeface="Times New Roman" panose="02020603050405020304" pitchFamily="18" charset="0"/>
              </a:rPr>
              <a:t>р</a:t>
            </a:r>
            <a:r>
              <a:rPr lang="uk-UA" sz="2000" dirty="0" smtClean="0">
                <a:latin typeface="Times New Roman" panose="02020603050405020304" pitchFamily="18" charset="0"/>
                <a:ea typeface="Times New Roman" panose="02020603050405020304" pitchFamily="18" charset="0"/>
                <a:cs typeface="Times New Roman" panose="02020603050405020304" pitchFamily="18" charset="0"/>
              </a:rPr>
              <a:t>обочі навчальні програми освітніх компонентів;</a:t>
            </a:r>
          </a:p>
          <a:p>
            <a:pPr marL="342900" lvl="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конспекти лекцій з навчальної дисципліни;</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методичні рекомендації для проведення лабораторних, практичних  та семінарських занять;</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тематика курсових робіт (проектів) та методичні рекомендації до їх виконання;</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засоби діагностики з навчальної дисципліни;</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методичні рекомендації щодо організації самостійної роботи студентів з навчальної дисципліни;</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індивідуальні завдання</a:t>
            </a:r>
            <a:r>
              <a:rPr lang="uk-UA" sz="20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навчально-методичне забезпечення в СДН на платформі </a:t>
            </a:r>
            <a:r>
              <a:rPr lang="en-US" sz="2000" dirty="0" err="1">
                <a:latin typeface="Times New Roman" panose="02020603050405020304" pitchFamily="18" charset="0"/>
                <a:cs typeface="Times New Roman" panose="02020603050405020304" pitchFamily="18" charset="0"/>
              </a:rPr>
              <a:t>moodle</a:t>
            </a:r>
            <a:r>
              <a:rPr lang="uk-UA"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dirty="0">
                <a:latin typeface="Times New Roman" panose="02020603050405020304" pitchFamily="18" charset="0"/>
                <a:cs typeface="Times New Roman" panose="02020603050405020304" pitchFamily="18" charset="0"/>
              </a:rPr>
              <a:t>відомості щодо забезпечення студентів навчальною та методичною </a:t>
            </a:r>
            <a:r>
              <a:rPr lang="uk-UA" sz="2000" dirty="0" smtClean="0">
                <a:latin typeface="Times New Roman" panose="02020603050405020304" pitchFamily="18" charset="0"/>
                <a:cs typeface="Times New Roman" panose="02020603050405020304" pitchFamily="18" charset="0"/>
              </a:rPr>
              <a:t>літературою.</a:t>
            </a:r>
          </a:p>
          <a:p>
            <a:pPr marL="342900" marR="61595" lvl="0" indent="-342900" algn="just">
              <a:lnSpc>
                <a:spcPct val="115000"/>
              </a:lnSpc>
              <a:spcAft>
                <a:spcPts val="0"/>
              </a:spcAft>
              <a:buFont typeface="Arial" panose="020B0604020202020204" pitchFamily="34" charset="0"/>
              <a:buChar char="•"/>
              <a:tabLst>
                <a:tab pos="213995" algn="l"/>
              </a:tabLst>
            </a:pP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1714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831</TotalTime>
  <Words>871</Words>
  <Application>Microsoft Office PowerPoint</Application>
  <PresentationFormat>Екран (4:3)</PresentationFormat>
  <Paragraphs>94</Paragraphs>
  <Slides>13</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13</vt:i4>
      </vt:variant>
    </vt:vector>
  </HeadingPairs>
  <TitlesOfParts>
    <vt:vector size="19" baseType="lpstr">
      <vt:lpstr>Arial</vt:lpstr>
      <vt:lpstr>Calibri</vt:lpstr>
      <vt:lpstr>Calibri Light</vt:lpstr>
      <vt:lpstr>Symbol</vt:lpstr>
      <vt:lpstr>Times New Roman</vt:lpstr>
      <vt:lpstr>Тема Office</vt:lpstr>
      <vt:lpstr>Аналіз  внутрішньої системи  забезпечення якості освіти у ВСП «Путивльський фаховий коледж Сумського національного аграрного університету»</vt:lpstr>
      <vt:lpstr>Формування внутрішньої системи якості освіти</vt:lpstr>
      <vt:lpstr>Презентація PowerPoint</vt:lpstr>
      <vt:lpstr>Нормативне забезпечення</vt:lpstr>
      <vt:lpstr>Презентація PowerPoint</vt:lpstr>
      <vt:lpstr>Презентація PowerPoint</vt:lpstr>
      <vt:lpstr>Кадрове забезпечення освітнього процесу</vt:lpstr>
      <vt:lpstr>Матеріально-технічне забезпечення</vt:lpstr>
      <vt:lpstr>Навчально-методичне забезпечення</vt:lpstr>
      <vt:lpstr>Інформаційне забезпечення</vt:lpstr>
      <vt:lpstr>Забезпечення публічної інформації про освітній процес</vt:lpstr>
      <vt:lpstr>Забезпечення академічної доброчесності</vt:lpstr>
      <vt:lpstr>Контроль адміністрації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внутрішньої системи забезпечення якості освіти у ВСП «Маловисторопський фаховий коледж імені П.С.Рибалка Сумського НАУ»</dc:title>
  <dc:creator>prDyrMFCSNAU</dc:creator>
  <cp:lastModifiedBy>User</cp:lastModifiedBy>
  <cp:revision>104</cp:revision>
  <dcterms:created xsi:type="dcterms:W3CDTF">2023-05-23T08:48:29Z</dcterms:created>
  <dcterms:modified xsi:type="dcterms:W3CDTF">2023-06-28T07:08:07Z</dcterms:modified>
</cp:coreProperties>
</file>