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0" r:id="rId6"/>
    <p:sldId id="263" r:id="rId7"/>
    <p:sldId id="264" r:id="rId8"/>
    <p:sldId id="265" r:id="rId9"/>
    <p:sldId id="266" r:id="rId10"/>
    <p:sldId id="267" r:id="rId11"/>
    <p:sldId id="261" r:id="rId12"/>
    <p:sldId id="262"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6" r:id="rId27"/>
    <p:sldId id="282" r:id="rId28"/>
    <p:sldId id="281" r:id="rId29"/>
    <p:sldId id="283" r:id="rId30"/>
    <p:sldId id="284" r:id="rId31"/>
    <p:sldId id="285" r:id="rId3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5" d="100"/>
          <a:sy n="65" d="100"/>
        </p:scale>
        <p:origin x="77"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75D96F-E361-425E-9EEA-A918054AD076}" type="datetimeFigureOut">
              <a:rPr lang="de-DE" smtClean="0"/>
              <a:t>15.10.2024</a:t>
            </a:fld>
            <a:endParaRPr lang="de-DE"/>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de-DE"/>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47195C-1B4A-4999-92CF-458638A14556}" type="slidenum">
              <a:rPr lang="de-DE" smtClean="0"/>
              <a:t>‹№›</a:t>
            </a:fld>
            <a:endParaRPr lang="de-DE"/>
          </a:p>
        </p:txBody>
      </p:sp>
    </p:spTree>
    <p:extLst>
      <p:ext uri="{BB962C8B-B14F-4D97-AF65-F5344CB8AC3E}">
        <p14:creationId xmlns:p14="http://schemas.microsoft.com/office/powerpoint/2010/main" val="2369421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de-DE"/>
          </a:p>
        </p:txBody>
      </p:sp>
      <p:sp>
        <p:nvSpPr>
          <p:cNvPr id="4" name="Місце для номера слайда 3"/>
          <p:cNvSpPr>
            <a:spLocks noGrp="1"/>
          </p:cNvSpPr>
          <p:nvPr>
            <p:ph type="sldNum" sz="quarter" idx="5"/>
          </p:nvPr>
        </p:nvSpPr>
        <p:spPr/>
        <p:txBody>
          <a:bodyPr/>
          <a:lstStyle/>
          <a:p>
            <a:fld id="{0047195C-1B4A-4999-92CF-458638A14556}" type="slidenum">
              <a:rPr lang="de-DE" smtClean="0"/>
              <a:t>29</a:t>
            </a:fld>
            <a:endParaRPr lang="de-DE"/>
          </a:p>
        </p:txBody>
      </p:sp>
    </p:spTree>
    <p:extLst>
      <p:ext uri="{BB962C8B-B14F-4D97-AF65-F5344CB8AC3E}">
        <p14:creationId xmlns:p14="http://schemas.microsoft.com/office/powerpoint/2010/main" val="3092944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B54610A-509C-32F8-FD73-6398D2F96CA0}"/>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endParaRPr lang="de-DE"/>
          </a:p>
        </p:txBody>
      </p:sp>
      <p:sp>
        <p:nvSpPr>
          <p:cNvPr id="3" name="Підзаголовок 2">
            <a:extLst>
              <a:ext uri="{FF2B5EF4-FFF2-40B4-BE49-F238E27FC236}">
                <a16:creationId xmlns:a16="http://schemas.microsoft.com/office/drawing/2014/main" id="{9336F909-2688-116C-215A-BD43554A15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de-DE"/>
          </a:p>
        </p:txBody>
      </p:sp>
      <p:sp>
        <p:nvSpPr>
          <p:cNvPr id="4" name="Місце для дати 3">
            <a:extLst>
              <a:ext uri="{FF2B5EF4-FFF2-40B4-BE49-F238E27FC236}">
                <a16:creationId xmlns:a16="http://schemas.microsoft.com/office/drawing/2014/main" id="{4FBBDC2D-F20F-913E-DCAB-8DEAC7CCE5D1}"/>
              </a:ext>
            </a:extLst>
          </p:cNvPr>
          <p:cNvSpPr>
            <a:spLocks noGrp="1"/>
          </p:cNvSpPr>
          <p:nvPr>
            <p:ph type="dt" sz="half" idx="10"/>
          </p:nvPr>
        </p:nvSpPr>
        <p:spPr/>
        <p:txBody>
          <a:bodyPr/>
          <a:lstStyle/>
          <a:p>
            <a:fld id="{4686A4FC-0E18-4F91-95B3-2A81256E4E89}" type="datetimeFigureOut">
              <a:rPr lang="de-DE" smtClean="0"/>
              <a:t>15.10.2024</a:t>
            </a:fld>
            <a:endParaRPr lang="de-DE"/>
          </a:p>
        </p:txBody>
      </p:sp>
      <p:sp>
        <p:nvSpPr>
          <p:cNvPr id="5" name="Місце для нижнього колонтитула 4">
            <a:extLst>
              <a:ext uri="{FF2B5EF4-FFF2-40B4-BE49-F238E27FC236}">
                <a16:creationId xmlns:a16="http://schemas.microsoft.com/office/drawing/2014/main" id="{5E646A80-2BD6-01DB-4DD1-13FB8575121F}"/>
              </a:ext>
            </a:extLst>
          </p:cNvPr>
          <p:cNvSpPr>
            <a:spLocks noGrp="1"/>
          </p:cNvSpPr>
          <p:nvPr>
            <p:ph type="ftr" sz="quarter" idx="11"/>
          </p:nvPr>
        </p:nvSpPr>
        <p:spPr/>
        <p:txBody>
          <a:bodyPr/>
          <a:lstStyle/>
          <a:p>
            <a:endParaRPr lang="de-DE"/>
          </a:p>
        </p:txBody>
      </p:sp>
      <p:sp>
        <p:nvSpPr>
          <p:cNvPr id="6" name="Місце для номера слайда 5">
            <a:extLst>
              <a:ext uri="{FF2B5EF4-FFF2-40B4-BE49-F238E27FC236}">
                <a16:creationId xmlns:a16="http://schemas.microsoft.com/office/drawing/2014/main" id="{306E4E57-EB53-0068-F81B-CB359D0CFE68}"/>
              </a:ext>
            </a:extLst>
          </p:cNvPr>
          <p:cNvSpPr>
            <a:spLocks noGrp="1"/>
          </p:cNvSpPr>
          <p:nvPr>
            <p:ph type="sldNum" sz="quarter" idx="12"/>
          </p:nvPr>
        </p:nvSpPr>
        <p:spPr/>
        <p:txBody>
          <a:bodyPr/>
          <a:lstStyle/>
          <a:p>
            <a:fld id="{1C644771-AD29-48C7-9146-F86D86B1ABED}" type="slidenum">
              <a:rPr lang="de-DE" smtClean="0"/>
              <a:t>‹№›</a:t>
            </a:fld>
            <a:endParaRPr lang="de-DE"/>
          </a:p>
        </p:txBody>
      </p:sp>
    </p:spTree>
    <p:extLst>
      <p:ext uri="{BB962C8B-B14F-4D97-AF65-F5344CB8AC3E}">
        <p14:creationId xmlns:p14="http://schemas.microsoft.com/office/powerpoint/2010/main" val="630433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B43436-AC74-1B58-643C-4E9A5D08B254}"/>
              </a:ext>
            </a:extLst>
          </p:cNvPr>
          <p:cNvSpPr>
            <a:spLocks noGrp="1"/>
          </p:cNvSpPr>
          <p:nvPr>
            <p:ph type="title"/>
          </p:nvPr>
        </p:nvSpPr>
        <p:spPr/>
        <p:txBody>
          <a:bodyPr/>
          <a:lstStyle/>
          <a:p>
            <a:r>
              <a:rPr lang="uk-UA"/>
              <a:t>Клацніть, щоб редагувати стиль зразка заголовка</a:t>
            </a:r>
            <a:endParaRPr lang="de-DE"/>
          </a:p>
        </p:txBody>
      </p:sp>
      <p:sp>
        <p:nvSpPr>
          <p:cNvPr id="3" name="Місце для вертикального тексту 2">
            <a:extLst>
              <a:ext uri="{FF2B5EF4-FFF2-40B4-BE49-F238E27FC236}">
                <a16:creationId xmlns:a16="http://schemas.microsoft.com/office/drawing/2014/main" id="{4F882690-DFD6-EE43-FA02-F04FDCCA5C02}"/>
              </a:ext>
            </a:extLst>
          </p:cNvPr>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de-DE"/>
          </a:p>
        </p:txBody>
      </p:sp>
      <p:sp>
        <p:nvSpPr>
          <p:cNvPr id="4" name="Місце для дати 3">
            <a:extLst>
              <a:ext uri="{FF2B5EF4-FFF2-40B4-BE49-F238E27FC236}">
                <a16:creationId xmlns:a16="http://schemas.microsoft.com/office/drawing/2014/main" id="{03655D19-29F6-A113-7A77-46EA77306151}"/>
              </a:ext>
            </a:extLst>
          </p:cNvPr>
          <p:cNvSpPr>
            <a:spLocks noGrp="1"/>
          </p:cNvSpPr>
          <p:nvPr>
            <p:ph type="dt" sz="half" idx="10"/>
          </p:nvPr>
        </p:nvSpPr>
        <p:spPr/>
        <p:txBody>
          <a:bodyPr/>
          <a:lstStyle/>
          <a:p>
            <a:fld id="{4686A4FC-0E18-4F91-95B3-2A81256E4E89}" type="datetimeFigureOut">
              <a:rPr lang="de-DE" smtClean="0"/>
              <a:t>15.10.2024</a:t>
            </a:fld>
            <a:endParaRPr lang="de-DE"/>
          </a:p>
        </p:txBody>
      </p:sp>
      <p:sp>
        <p:nvSpPr>
          <p:cNvPr id="5" name="Місце для нижнього колонтитула 4">
            <a:extLst>
              <a:ext uri="{FF2B5EF4-FFF2-40B4-BE49-F238E27FC236}">
                <a16:creationId xmlns:a16="http://schemas.microsoft.com/office/drawing/2014/main" id="{9D3D34EC-C671-9608-CF38-B421DB0A648B}"/>
              </a:ext>
            </a:extLst>
          </p:cNvPr>
          <p:cNvSpPr>
            <a:spLocks noGrp="1"/>
          </p:cNvSpPr>
          <p:nvPr>
            <p:ph type="ftr" sz="quarter" idx="11"/>
          </p:nvPr>
        </p:nvSpPr>
        <p:spPr/>
        <p:txBody>
          <a:bodyPr/>
          <a:lstStyle/>
          <a:p>
            <a:endParaRPr lang="de-DE"/>
          </a:p>
        </p:txBody>
      </p:sp>
      <p:sp>
        <p:nvSpPr>
          <p:cNvPr id="6" name="Місце для номера слайда 5">
            <a:extLst>
              <a:ext uri="{FF2B5EF4-FFF2-40B4-BE49-F238E27FC236}">
                <a16:creationId xmlns:a16="http://schemas.microsoft.com/office/drawing/2014/main" id="{B42C3D75-4BC5-FB47-07A1-DD3ACCE32F22}"/>
              </a:ext>
            </a:extLst>
          </p:cNvPr>
          <p:cNvSpPr>
            <a:spLocks noGrp="1"/>
          </p:cNvSpPr>
          <p:nvPr>
            <p:ph type="sldNum" sz="quarter" idx="12"/>
          </p:nvPr>
        </p:nvSpPr>
        <p:spPr/>
        <p:txBody>
          <a:bodyPr/>
          <a:lstStyle/>
          <a:p>
            <a:fld id="{1C644771-AD29-48C7-9146-F86D86B1ABED}" type="slidenum">
              <a:rPr lang="de-DE" smtClean="0"/>
              <a:t>‹№›</a:t>
            </a:fld>
            <a:endParaRPr lang="de-DE"/>
          </a:p>
        </p:txBody>
      </p:sp>
    </p:spTree>
    <p:extLst>
      <p:ext uri="{BB962C8B-B14F-4D97-AF65-F5344CB8AC3E}">
        <p14:creationId xmlns:p14="http://schemas.microsoft.com/office/powerpoint/2010/main" val="2196470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5102296D-4763-75C1-3B37-9A378378A04A}"/>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endParaRPr lang="de-DE"/>
          </a:p>
        </p:txBody>
      </p:sp>
      <p:sp>
        <p:nvSpPr>
          <p:cNvPr id="3" name="Місце для вертикального тексту 2">
            <a:extLst>
              <a:ext uri="{FF2B5EF4-FFF2-40B4-BE49-F238E27FC236}">
                <a16:creationId xmlns:a16="http://schemas.microsoft.com/office/drawing/2014/main" id="{4AF47FB5-F34E-1618-C1DB-3D852882F2C9}"/>
              </a:ext>
            </a:extLst>
          </p:cNvPr>
          <p:cNvSpPr>
            <a:spLocks noGrp="1"/>
          </p:cNvSpPr>
          <p:nvPr>
            <p:ph type="body" orient="vert" idx="1"/>
          </p:nvPr>
        </p:nvSpPr>
        <p:spPr>
          <a:xfrm>
            <a:off x="838200" y="365125"/>
            <a:ext cx="7734300" cy="5811838"/>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de-DE"/>
          </a:p>
        </p:txBody>
      </p:sp>
      <p:sp>
        <p:nvSpPr>
          <p:cNvPr id="4" name="Місце для дати 3">
            <a:extLst>
              <a:ext uri="{FF2B5EF4-FFF2-40B4-BE49-F238E27FC236}">
                <a16:creationId xmlns:a16="http://schemas.microsoft.com/office/drawing/2014/main" id="{B42E6887-911B-2C60-B0EA-F0D8C472201F}"/>
              </a:ext>
            </a:extLst>
          </p:cNvPr>
          <p:cNvSpPr>
            <a:spLocks noGrp="1"/>
          </p:cNvSpPr>
          <p:nvPr>
            <p:ph type="dt" sz="half" idx="10"/>
          </p:nvPr>
        </p:nvSpPr>
        <p:spPr/>
        <p:txBody>
          <a:bodyPr/>
          <a:lstStyle/>
          <a:p>
            <a:fld id="{4686A4FC-0E18-4F91-95B3-2A81256E4E89}" type="datetimeFigureOut">
              <a:rPr lang="de-DE" smtClean="0"/>
              <a:t>15.10.2024</a:t>
            </a:fld>
            <a:endParaRPr lang="de-DE"/>
          </a:p>
        </p:txBody>
      </p:sp>
      <p:sp>
        <p:nvSpPr>
          <p:cNvPr id="5" name="Місце для нижнього колонтитула 4">
            <a:extLst>
              <a:ext uri="{FF2B5EF4-FFF2-40B4-BE49-F238E27FC236}">
                <a16:creationId xmlns:a16="http://schemas.microsoft.com/office/drawing/2014/main" id="{796A6008-AA58-6A41-9E5B-6A8C51EDA3FF}"/>
              </a:ext>
            </a:extLst>
          </p:cNvPr>
          <p:cNvSpPr>
            <a:spLocks noGrp="1"/>
          </p:cNvSpPr>
          <p:nvPr>
            <p:ph type="ftr" sz="quarter" idx="11"/>
          </p:nvPr>
        </p:nvSpPr>
        <p:spPr/>
        <p:txBody>
          <a:bodyPr/>
          <a:lstStyle/>
          <a:p>
            <a:endParaRPr lang="de-DE"/>
          </a:p>
        </p:txBody>
      </p:sp>
      <p:sp>
        <p:nvSpPr>
          <p:cNvPr id="6" name="Місце для номера слайда 5">
            <a:extLst>
              <a:ext uri="{FF2B5EF4-FFF2-40B4-BE49-F238E27FC236}">
                <a16:creationId xmlns:a16="http://schemas.microsoft.com/office/drawing/2014/main" id="{D8DF3FAF-FF4A-96AD-5178-62EE0194F281}"/>
              </a:ext>
            </a:extLst>
          </p:cNvPr>
          <p:cNvSpPr>
            <a:spLocks noGrp="1"/>
          </p:cNvSpPr>
          <p:nvPr>
            <p:ph type="sldNum" sz="quarter" idx="12"/>
          </p:nvPr>
        </p:nvSpPr>
        <p:spPr/>
        <p:txBody>
          <a:bodyPr/>
          <a:lstStyle/>
          <a:p>
            <a:fld id="{1C644771-AD29-48C7-9146-F86D86B1ABED}" type="slidenum">
              <a:rPr lang="de-DE" smtClean="0"/>
              <a:t>‹№›</a:t>
            </a:fld>
            <a:endParaRPr lang="de-DE"/>
          </a:p>
        </p:txBody>
      </p:sp>
    </p:spTree>
    <p:extLst>
      <p:ext uri="{BB962C8B-B14F-4D97-AF65-F5344CB8AC3E}">
        <p14:creationId xmlns:p14="http://schemas.microsoft.com/office/powerpoint/2010/main" val="884630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EDF4D9-5586-1F07-DB8B-8584B5B43820}"/>
              </a:ext>
            </a:extLst>
          </p:cNvPr>
          <p:cNvSpPr>
            <a:spLocks noGrp="1"/>
          </p:cNvSpPr>
          <p:nvPr>
            <p:ph type="title"/>
          </p:nvPr>
        </p:nvSpPr>
        <p:spPr/>
        <p:txBody>
          <a:bodyPr/>
          <a:lstStyle/>
          <a:p>
            <a:r>
              <a:rPr lang="uk-UA"/>
              <a:t>Клацніть, щоб редагувати стиль зразка заголовка</a:t>
            </a:r>
            <a:endParaRPr lang="de-DE"/>
          </a:p>
        </p:txBody>
      </p:sp>
      <p:sp>
        <p:nvSpPr>
          <p:cNvPr id="3" name="Місце для вмісту 2">
            <a:extLst>
              <a:ext uri="{FF2B5EF4-FFF2-40B4-BE49-F238E27FC236}">
                <a16:creationId xmlns:a16="http://schemas.microsoft.com/office/drawing/2014/main" id="{746992EF-AA99-E5B1-1296-4C4D67DA0E8B}"/>
              </a:ext>
            </a:extLst>
          </p:cNvPr>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de-DE"/>
          </a:p>
        </p:txBody>
      </p:sp>
      <p:sp>
        <p:nvSpPr>
          <p:cNvPr id="4" name="Місце для дати 3">
            <a:extLst>
              <a:ext uri="{FF2B5EF4-FFF2-40B4-BE49-F238E27FC236}">
                <a16:creationId xmlns:a16="http://schemas.microsoft.com/office/drawing/2014/main" id="{7D10D09C-5AB0-A761-6F7E-4CC10804592D}"/>
              </a:ext>
            </a:extLst>
          </p:cNvPr>
          <p:cNvSpPr>
            <a:spLocks noGrp="1"/>
          </p:cNvSpPr>
          <p:nvPr>
            <p:ph type="dt" sz="half" idx="10"/>
          </p:nvPr>
        </p:nvSpPr>
        <p:spPr/>
        <p:txBody>
          <a:bodyPr/>
          <a:lstStyle/>
          <a:p>
            <a:fld id="{4686A4FC-0E18-4F91-95B3-2A81256E4E89}" type="datetimeFigureOut">
              <a:rPr lang="de-DE" smtClean="0"/>
              <a:t>15.10.2024</a:t>
            </a:fld>
            <a:endParaRPr lang="de-DE"/>
          </a:p>
        </p:txBody>
      </p:sp>
      <p:sp>
        <p:nvSpPr>
          <p:cNvPr id="5" name="Місце для нижнього колонтитула 4">
            <a:extLst>
              <a:ext uri="{FF2B5EF4-FFF2-40B4-BE49-F238E27FC236}">
                <a16:creationId xmlns:a16="http://schemas.microsoft.com/office/drawing/2014/main" id="{4C5CE7D7-CB21-6A3A-296E-BD79D0FE2F7B}"/>
              </a:ext>
            </a:extLst>
          </p:cNvPr>
          <p:cNvSpPr>
            <a:spLocks noGrp="1"/>
          </p:cNvSpPr>
          <p:nvPr>
            <p:ph type="ftr" sz="quarter" idx="11"/>
          </p:nvPr>
        </p:nvSpPr>
        <p:spPr/>
        <p:txBody>
          <a:bodyPr/>
          <a:lstStyle/>
          <a:p>
            <a:endParaRPr lang="de-DE"/>
          </a:p>
        </p:txBody>
      </p:sp>
      <p:sp>
        <p:nvSpPr>
          <p:cNvPr id="6" name="Місце для номера слайда 5">
            <a:extLst>
              <a:ext uri="{FF2B5EF4-FFF2-40B4-BE49-F238E27FC236}">
                <a16:creationId xmlns:a16="http://schemas.microsoft.com/office/drawing/2014/main" id="{9181FAA0-6F1B-E6BC-F7E4-46D28D843F75}"/>
              </a:ext>
            </a:extLst>
          </p:cNvPr>
          <p:cNvSpPr>
            <a:spLocks noGrp="1"/>
          </p:cNvSpPr>
          <p:nvPr>
            <p:ph type="sldNum" sz="quarter" idx="12"/>
          </p:nvPr>
        </p:nvSpPr>
        <p:spPr/>
        <p:txBody>
          <a:bodyPr/>
          <a:lstStyle/>
          <a:p>
            <a:fld id="{1C644771-AD29-48C7-9146-F86D86B1ABED}" type="slidenum">
              <a:rPr lang="de-DE" smtClean="0"/>
              <a:t>‹№›</a:t>
            </a:fld>
            <a:endParaRPr lang="de-DE"/>
          </a:p>
        </p:txBody>
      </p:sp>
    </p:spTree>
    <p:extLst>
      <p:ext uri="{BB962C8B-B14F-4D97-AF65-F5344CB8AC3E}">
        <p14:creationId xmlns:p14="http://schemas.microsoft.com/office/powerpoint/2010/main" val="2925916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300801D-460C-0DCE-B8D2-5441081DB483}"/>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endParaRPr lang="de-DE"/>
          </a:p>
        </p:txBody>
      </p:sp>
      <p:sp>
        <p:nvSpPr>
          <p:cNvPr id="3" name="Місце для тексту 2">
            <a:extLst>
              <a:ext uri="{FF2B5EF4-FFF2-40B4-BE49-F238E27FC236}">
                <a16:creationId xmlns:a16="http://schemas.microsoft.com/office/drawing/2014/main" id="{10D25DFC-74BF-5FB4-315C-C1116EEB65F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uk-UA"/>
              <a:t>Клацніть, щоб відредагувати стилі зразків тексту</a:t>
            </a:r>
          </a:p>
        </p:txBody>
      </p:sp>
      <p:sp>
        <p:nvSpPr>
          <p:cNvPr id="4" name="Місце для дати 3">
            <a:extLst>
              <a:ext uri="{FF2B5EF4-FFF2-40B4-BE49-F238E27FC236}">
                <a16:creationId xmlns:a16="http://schemas.microsoft.com/office/drawing/2014/main" id="{D13A0F27-849C-D3A0-EB1C-025DA4AAA032}"/>
              </a:ext>
            </a:extLst>
          </p:cNvPr>
          <p:cNvSpPr>
            <a:spLocks noGrp="1"/>
          </p:cNvSpPr>
          <p:nvPr>
            <p:ph type="dt" sz="half" idx="10"/>
          </p:nvPr>
        </p:nvSpPr>
        <p:spPr/>
        <p:txBody>
          <a:bodyPr/>
          <a:lstStyle/>
          <a:p>
            <a:fld id="{4686A4FC-0E18-4F91-95B3-2A81256E4E89}" type="datetimeFigureOut">
              <a:rPr lang="de-DE" smtClean="0"/>
              <a:t>15.10.2024</a:t>
            </a:fld>
            <a:endParaRPr lang="de-DE"/>
          </a:p>
        </p:txBody>
      </p:sp>
      <p:sp>
        <p:nvSpPr>
          <p:cNvPr id="5" name="Місце для нижнього колонтитула 4">
            <a:extLst>
              <a:ext uri="{FF2B5EF4-FFF2-40B4-BE49-F238E27FC236}">
                <a16:creationId xmlns:a16="http://schemas.microsoft.com/office/drawing/2014/main" id="{35BF0A91-E549-730B-1BA1-675742CEF9E2}"/>
              </a:ext>
            </a:extLst>
          </p:cNvPr>
          <p:cNvSpPr>
            <a:spLocks noGrp="1"/>
          </p:cNvSpPr>
          <p:nvPr>
            <p:ph type="ftr" sz="quarter" idx="11"/>
          </p:nvPr>
        </p:nvSpPr>
        <p:spPr/>
        <p:txBody>
          <a:bodyPr/>
          <a:lstStyle/>
          <a:p>
            <a:endParaRPr lang="de-DE"/>
          </a:p>
        </p:txBody>
      </p:sp>
      <p:sp>
        <p:nvSpPr>
          <p:cNvPr id="6" name="Місце для номера слайда 5">
            <a:extLst>
              <a:ext uri="{FF2B5EF4-FFF2-40B4-BE49-F238E27FC236}">
                <a16:creationId xmlns:a16="http://schemas.microsoft.com/office/drawing/2014/main" id="{0F94CA98-EEFF-BE29-9294-F74465C246EB}"/>
              </a:ext>
            </a:extLst>
          </p:cNvPr>
          <p:cNvSpPr>
            <a:spLocks noGrp="1"/>
          </p:cNvSpPr>
          <p:nvPr>
            <p:ph type="sldNum" sz="quarter" idx="12"/>
          </p:nvPr>
        </p:nvSpPr>
        <p:spPr/>
        <p:txBody>
          <a:bodyPr/>
          <a:lstStyle/>
          <a:p>
            <a:fld id="{1C644771-AD29-48C7-9146-F86D86B1ABED}" type="slidenum">
              <a:rPr lang="de-DE" smtClean="0"/>
              <a:t>‹№›</a:t>
            </a:fld>
            <a:endParaRPr lang="de-DE"/>
          </a:p>
        </p:txBody>
      </p:sp>
    </p:spTree>
    <p:extLst>
      <p:ext uri="{BB962C8B-B14F-4D97-AF65-F5344CB8AC3E}">
        <p14:creationId xmlns:p14="http://schemas.microsoft.com/office/powerpoint/2010/main" val="217632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68914E-BFB0-BB09-EF6B-1B08BFB5E403}"/>
              </a:ext>
            </a:extLst>
          </p:cNvPr>
          <p:cNvSpPr>
            <a:spLocks noGrp="1"/>
          </p:cNvSpPr>
          <p:nvPr>
            <p:ph type="title"/>
          </p:nvPr>
        </p:nvSpPr>
        <p:spPr/>
        <p:txBody>
          <a:bodyPr/>
          <a:lstStyle/>
          <a:p>
            <a:r>
              <a:rPr lang="uk-UA"/>
              <a:t>Клацніть, щоб редагувати стиль зразка заголовка</a:t>
            </a:r>
            <a:endParaRPr lang="de-DE"/>
          </a:p>
        </p:txBody>
      </p:sp>
      <p:sp>
        <p:nvSpPr>
          <p:cNvPr id="3" name="Місце для вмісту 2">
            <a:extLst>
              <a:ext uri="{FF2B5EF4-FFF2-40B4-BE49-F238E27FC236}">
                <a16:creationId xmlns:a16="http://schemas.microsoft.com/office/drawing/2014/main" id="{312CE15B-A5CB-7BB6-6E98-6E09B56AECFB}"/>
              </a:ext>
            </a:extLst>
          </p:cNvPr>
          <p:cNvSpPr>
            <a:spLocks noGrp="1"/>
          </p:cNvSpPr>
          <p:nvPr>
            <p:ph sz="half" idx="1"/>
          </p:nvPr>
        </p:nvSpPr>
        <p:spPr>
          <a:xfrm>
            <a:off x="838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de-DE"/>
          </a:p>
        </p:txBody>
      </p:sp>
      <p:sp>
        <p:nvSpPr>
          <p:cNvPr id="4" name="Місце для вмісту 3">
            <a:extLst>
              <a:ext uri="{FF2B5EF4-FFF2-40B4-BE49-F238E27FC236}">
                <a16:creationId xmlns:a16="http://schemas.microsoft.com/office/drawing/2014/main" id="{316938A1-ADCA-9376-7225-98CC90BE1F59}"/>
              </a:ext>
            </a:extLst>
          </p:cNvPr>
          <p:cNvSpPr>
            <a:spLocks noGrp="1"/>
          </p:cNvSpPr>
          <p:nvPr>
            <p:ph sz="half" idx="2"/>
          </p:nvPr>
        </p:nvSpPr>
        <p:spPr>
          <a:xfrm>
            <a:off x="6172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de-DE"/>
          </a:p>
        </p:txBody>
      </p:sp>
      <p:sp>
        <p:nvSpPr>
          <p:cNvPr id="5" name="Місце для дати 4">
            <a:extLst>
              <a:ext uri="{FF2B5EF4-FFF2-40B4-BE49-F238E27FC236}">
                <a16:creationId xmlns:a16="http://schemas.microsoft.com/office/drawing/2014/main" id="{273F34E5-046D-9E9D-C801-7222A22B8B79}"/>
              </a:ext>
            </a:extLst>
          </p:cNvPr>
          <p:cNvSpPr>
            <a:spLocks noGrp="1"/>
          </p:cNvSpPr>
          <p:nvPr>
            <p:ph type="dt" sz="half" idx="10"/>
          </p:nvPr>
        </p:nvSpPr>
        <p:spPr/>
        <p:txBody>
          <a:bodyPr/>
          <a:lstStyle/>
          <a:p>
            <a:fld id="{4686A4FC-0E18-4F91-95B3-2A81256E4E89}" type="datetimeFigureOut">
              <a:rPr lang="de-DE" smtClean="0"/>
              <a:t>15.10.2024</a:t>
            </a:fld>
            <a:endParaRPr lang="de-DE"/>
          </a:p>
        </p:txBody>
      </p:sp>
      <p:sp>
        <p:nvSpPr>
          <p:cNvPr id="6" name="Місце для нижнього колонтитула 5">
            <a:extLst>
              <a:ext uri="{FF2B5EF4-FFF2-40B4-BE49-F238E27FC236}">
                <a16:creationId xmlns:a16="http://schemas.microsoft.com/office/drawing/2014/main" id="{7CF91144-CE3F-8B3C-48C6-6B170677D024}"/>
              </a:ext>
            </a:extLst>
          </p:cNvPr>
          <p:cNvSpPr>
            <a:spLocks noGrp="1"/>
          </p:cNvSpPr>
          <p:nvPr>
            <p:ph type="ftr" sz="quarter" idx="11"/>
          </p:nvPr>
        </p:nvSpPr>
        <p:spPr/>
        <p:txBody>
          <a:bodyPr/>
          <a:lstStyle/>
          <a:p>
            <a:endParaRPr lang="de-DE"/>
          </a:p>
        </p:txBody>
      </p:sp>
      <p:sp>
        <p:nvSpPr>
          <p:cNvPr id="7" name="Місце для номера слайда 6">
            <a:extLst>
              <a:ext uri="{FF2B5EF4-FFF2-40B4-BE49-F238E27FC236}">
                <a16:creationId xmlns:a16="http://schemas.microsoft.com/office/drawing/2014/main" id="{24BADBBE-21C5-5F83-C9DE-A1450188DC87}"/>
              </a:ext>
            </a:extLst>
          </p:cNvPr>
          <p:cNvSpPr>
            <a:spLocks noGrp="1"/>
          </p:cNvSpPr>
          <p:nvPr>
            <p:ph type="sldNum" sz="quarter" idx="12"/>
          </p:nvPr>
        </p:nvSpPr>
        <p:spPr/>
        <p:txBody>
          <a:bodyPr/>
          <a:lstStyle/>
          <a:p>
            <a:fld id="{1C644771-AD29-48C7-9146-F86D86B1ABED}" type="slidenum">
              <a:rPr lang="de-DE" smtClean="0"/>
              <a:t>‹№›</a:t>
            </a:fld>
            <a:endParaRPr lang="de-DE"/>
          </a:p>
        </p:txBody>
      </p:sp>
    </p:spTree>
    <p:extLst>
      <p:ext uri="{BB962C8B-B14F-4D97-AF65-F5344CB8AC3E}">
        <p14:creationId xmlns:p14="http://schemas.microsoft.com/office/powerpoint/2010/main" val="741139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EA3C22-A7B8-AE27-3DB1-230DE738216D}"/>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endParaRPr lang="de-DE"/>
          </a:p>
        </p:txBody>
      </p:sp>
      <p:sp>
        <p:nvSpPr>
          <p:cNvPr id="3" name="Місце для тексту 2">
            <a:extLst>
              <a:ext uri="{FF2B5EF4-FFF2-40B4-BE49-F238E27FC236}">
                <a16:creationId xmlns:a16="http://schemas.microsoft.com/office/drawing/2014/main" id="{85BF9E57-0777-84EE-12B2-254468473D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Місце для вмісту 3">
            <a:extLst>
              <a:ext uri="{FF2B5EF4-FFF2-40B4-BE49-F238E27FC236}">
                <a16:creationId xmlns:a16="http://schemas.microsoft.com/office/drawing/2014/main" id="{7AB39D6E-9567-1A0F-D421-A1676C2D6BAD}"/>
              </a:ext>
            </a:extLst>
          </p:cNvPr>
          <p:cNvSpPr>
            <a:spLocks noGrp="1"/>
          </p:cNvSpPr>
          <p:nvPr>
            <p:ph sz="half" idx="2"/>
          </p:nvPr>
        </p:nvSpPr>
        <p:spPr>
          <a:xfrm>
            <a:off x="839788" y="2505075"/>
            <a:ext cx="5157787"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de-DE"/>
          </a:p>
        </p:txBody>
      </p:sp>
      <p:sp>
        <p:nvSpPr>
          <p:cNvPr id="5" name="Місце для тексту 4">
            <a:extLst>
              <a:ext uri="{FF2B5EF4-FFF2-40B4-BE49-F238E27FC236}">
                <a16:creationId xmlns:a16="http://schemas.microsoft.com/office/drawing/2014/main" id="{2234420D-41E7-F978-CF43-9D59EF97DD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Місце для вмісту 5">
            <a:extLst>
              <a:ext uri="{FF2B5EF4-FFF2-40B4-BE49-F238E27FC236}">
                <a16:creationId xmlns:a16="http://schemas.microsoft.com/office/drawing/2014/main" id="{1FC976EA-C4ED-CC8F-FB3F-BE204C4C93DF}"/>
              </a:ext>
            </a:extLst>
          </p:cNvPr>
          <p:cNvSpPr>
            <a:spLocks noGrp="1"/>
          </p:cNvSpPr>
          <p:nvPr>
            <p:ph sz="quarter" idx="4"/>
          </p:nvPr>
        </p:nvSpPr>
        <p:spPr>
          <a:xfrm>
            <a:off x="6172200" y="2505075"/>
            <a:ext cx="5183188"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de-DE"/>
          </a:p>
        </p:txBody>
      </p:sp>
      <p:sp>
        <p:nvSpPr>
          <p:cNvPr id="7" name="Місце для дати 6">
            <a:extLst>
              <a:ext uri="{FF2B5EF4-FFF2-40B4-BE49-F238E27FC236}">
                <a16:creationId xmlns:a16="http://schemas.microsoft.com/office/drawing/2014/main" id="{198FDAC6-2455-47AA-33F9-AB176DE724BE}"/>
              </a:ext>
            </a:extLst>
          </p:cNvPr>
          <p:cNvSpPr>
            <a:spLocks noGrp="1"/>
          </p:cNvSpPr>
          <p:nvPr>
            <p:ph type="dt" sz="half" idx="10"/>
          </p:nvPr>
        </p:nvSpPr>
        <p:spPr/>
        <p:txBody>
          <a:bodyPr/>
          <a:lstStyle/>
          <a:p>
            <a:fld id="{4686A4FC-0E18-4F91-95B3-2A81256E4E89}" type="datetimeFigureOut">
              <a:rPr lang="de-DE" smtClean="0"/>
              <a:t>15.10.2024</a:t>
            </a:fld>
            <a:endParaRPr lang="de-DE"/>
          </a:p>
        </p:txBody>
      </p:sp>
      <p:sp>
        <p:nvSpPr>
          <p:cNvPr id="8" name="Місце для нижнього колонтитула 7">
            <a:extLst>
              <a:ext uri="{FF2B5EF4-FFF2-40B4-BE49-F238E27FC236}">
                <a16:creationId xmlns:a16="http://schemas.microsoft.com/office/drawing/2014/main" id="{E386983F-3D14-60F0-199D-42E56D96A346}"/>
              </a:ext>
            </a:extLst>
          </p:cNvPr>
          <p:cNvSpPr>
            <a:spLocks noGrp="1"/>
          </p:cNvSpPr>
          <p:nvPr>
            <p:ph type="ftr" sz="quarter" idx="11"/>
          </p:nvPr>
        </p:nvSpPr>
        <p:spPr/>
        <p:txBody>
          <a:bodyPr/>
          <a:lstStyle/>
          <a:p>
            <a:endParaRPr lang="de-DE"/>
          </a:p>
        </p:txBody>
      </p:sp>
      <p:sp>
        <p:nvSpPr>
          <p:cNvPr id="9" name="Місце для номера слайда 8">
            <a:extLst>
              <a:ext uri="{FF2B5EF4-FFF2-40B4-BE49-F238E27FC236}">
                <a16:creationId xmlns:a16="http://schemas.microsoft.com/office/drawing/2014/main" id="{4DC16280-E312-1D9F-9CD1-851DA336E8E4}"/>
              </a:ext>
            </a:extLst>
          </p:cNvPr>
          <p:cNvSpPr>
            <a:spLocks noGrp="1"/>
          </p:cNvSpPr>
          <p:nvPr>
            <p:ph type="sldNum" sz="quarter" idx="12"/>
          </p:nvPr>
        </p:nvSpPr>
        <p:spPr/>
        <p:txBody>
          <a:bodyPr/>
          <a:lstStyle/>
          <a:p>
            <a:fld id="{1C644771-AD29-48C7-9146-F86D86B1ABED}" type="slidenum">
              <a:rPr lang="de-DE" smtClean="0"/>
              <a:t>‹№›</a:t>
            </a:fld>
            <a:endParaRPr lang="de-DE"/>
          </a:p>
        </p:txBody>
      </p:sp>
    </p:spTree>
    <p:extLst>
      <p:ext uri="{BB962C8B-B14F-4D97-AF65-F5344CB8AC3E}">
        <p14:creationId xmlns:p14="http://schemas.microsoft.com/office/powerpoint/2010/main" val="4043311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1FAE316-2A5A-A7A7-8596-E47E2587E162}"/>
              </a:ext>
            </a:extLst>
          </p:cNvPr>
          <p:cNvSpPr>
            <a:spLocks noGrp="1"/>
          </p:cNvSpPr>
          <p:nvPr>
            <p:ph type="title"/>
          </p:nvPr>
        </p:nvSpPr>
        <p:spPr/>
        <p:txBody>
          <a:bodyPr/>
          <a:lstStyle/>
          <a:p>
            <a:r>
              <a:rPr lang="uk-UA"/>
              <a:t>Клацніть, щоб редагувати стиль зразка заголовка</a:t>
            </a:r>
            <a:endParaRPr lang="de-DE"/>
          </a:p>
        </p:txBody>
      </p:sp>
      <p:sp>
        <p:nvSpPr>
          <p:cNvPr id="3" name="Місце для дати 2">
            <a:extLst>
              <a:ext uri="{FF2B5EF4-FFF2-40B4-BE49-F238E27FC236}">
                <a16:creationId xmlns:a16="http://schemas.microsoft.com/office/drawing/2014/main" id="{D267C36B-E89E-925E-2497-AF53D99F1ACC}"/>
              </a:ext>
            </a:extLst>
          </p:cNvPr>
          <p:cNvSpPr>
            <a:spLocks noGrp="1"/>
          </p:cNvSpPr>
          <p:nvPr>
            <p:ph type="dt" sz="half" idx="10"/>
          </p:nvPr>
        </p:nvSpPr>
        <p:spPr/>
        <p:txBody>
          <a:bodyPr/>
          <a:lstStyle/>
          <a:p>
            <a:fld id="{4686A4FC-0E18-4F91-95B3-2A81256E4E89}" type="datetimeFigureOut">
              <a:rPr lang="de-DE" smtClean="0"/>
              <a:t>15.10.2024</a:t>
            </a:fld>
            <a:endParaRPr lang="de-DE"/>
          </a:p>
        </p:txBody>
      </p:sp>
      <p:sp>
        <p:nvSpPr>
          <p:cNvPr id="4" name="Місце для нижнього колонтитула 3">
            <a:extLst>
              <a:ext uri="{FF2B5EF4-FFF2-40B4-BE49-F238E27FC236}">
                <a16:creationId xmlns:a16="http://schemas.microsoft.com/office/drawing/2014/main" id="{5260E308-BA76-FBFA-6B4E-10068D9B289D}"/>
              </a:ext>
            </a:extLst>
          </p:cNvPr>
          <p:cNvSpPr>
            <a:spLocks noGrp="1"/>
          </p:cNvSpPr>
          <p:nvPr>
            <p:ph type="ftr" sz="quarter" idx="11"/>
          </p:nvPr>
        </p:nvSpPr>
        <p:spPr/>
        <p:txBody>
          <a:bodyPr/>
          <a:lstStyle/>
          <a:p>
            <a:endParaRPr lang="de-DE"/>
          </a:p>
        </p:txBody>
      </p:sp>
      <p:sp>
        <p:nvSpPr>
          <p:cNvPr id="5" name="Місце для номера слайда 4">
            <a:extLst>
              <a:ext uri="{FF2B5EF4-FFF2-40B4-BE49-F238E27FC236}">
                <a16:creationId xmlns:a16="http://schemas.microsoft.com/office/drawing/2014/main" id="{94080352-50F9-28F2-3AC3-8C6CDDEFA206}"/>
              </a:ext>
            </a:extLst>
          </p:cNvPr>
          <p:cNvSpPr>
            <a:spLocks noGrp="1"/>
          </p:cNvSpPr>
          <p:nvPr>
            <p:ph type="sldNum" sz="quarter" idx="12"/>
          </p:nvPr>
        </p:nvSpPr>
        <p:spPr/>
        <p:txBody>
          <a:bodyPr/>
          <a:lstStyle/>
          <a:p>
            <a:fld id="{1C644771-AD29-48C7-9146-F86D86B1ABED}" type="slidenum">
              <a:rPr lang="de-DE" smtClean="0"/>
              <a:t>‹№›</a:t>
            </a:fld>
            <a:endParaRPr lang="de-DE"/>
          </a:p>
        </p:txBody>
      </p:sp>
    </p:spTree>
    <p:extLst>
      <p:ext uri="{BB962C8B-B14F-4D97-AF65-F5344CB8AC3E}">
        <p14:creationId xmlns:p14="http://schemas.microsoft.com/office/powerpoint/2010/main" val="4016769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3D1E39FB-7B30-8DF4-F193-239E27106463}"/>
              </a:ext>
            </a:extLst>
          </p:cNvPr>
          <p:cNvSpPr>
            <a:spLocks noGrp="1"/>
          </p:cNvSpPr>
          <p:nvPr>
            <p:ph type="dt" sz="half" idx="10"/>
          </p:nvPr>
        </p:nvSpPr>
        <p:spPr/>
        <p:txBody>
          <a:bodyPr/>
          <a:lstStyle/>
          <a:p>
            <a:fld id="{4686A4FC-0E18-4F91-95B3-2A81256E4E89}" type="datetimeFigureOut">
              <a:rPr lang="de-DE" smtClean="0"/>
              <a:t>15.10.2024</a:t>
            </a:fld>
            <a:endParaRPr lang="de-DE"/>
          </a:p>
        </p:txBody>
      </p:sp>
      <p:sp>
        <p:nvSpPr>
          <p:cNvPr id="3" name="Місце для нижнього колонтитула 2">
            <a:extLst>
              <a:ext uri="{FF2B5EF4-FFF2-40B4-BE49-F238E27FC236}">
                <a16:creationId xmlns:a16="http://schemas.microsoft.com/office/drawing/2014/main" id="{CDA39A75-8EF3-124D-65FB-793AB2F1AC9E}"/>
              </a:ext>
            </a:extLst>
          </p:cNvPr>
          <p:cNvSpPr>
            <a:spLocks noGrp="1"/>
          </p:cNvSpPr>
          <p:nvPr>
            <p:ph type="ftr" sz="quarter" idx="11"/>
          </p:nvPr>
        </p:nvSpPr>
        <p:spPr/>
        <p:txBody>
          <a:bodyPr/>
          <a:lstStyle/>
          <a:p>
            <a:endParaRPr lang="de-DE"/>
          </a:p>
        </p:txBody>
      </p:sp>
      <p:sp>
        <p:nvSpPr>
          <p:cNvPr id="4" name="Місце для номера слайда 3">
            <a:extLst>
              <a:ext uri="{FF2B5EF4-FFF2-40B4-BE49-F238E27FC236}">
                <a16:creationId xmlns:a16="http://schemas.microsoft.com/office/drawing/2014/main" id="{CFB638CB-4CF5-BD5D-35BF-48EFFC1952AC}"/>
              </a:ext>
            </a:extLst>
          </p:cNvPr>
          <p:cNvSpPr>
            <a:spLocks noGrp="1"/>
          </p:cNvSpPr>
          <p:nvPr>
            <p:ph type="sldNum" sz="quarter" idx="12"/>
          </p:nvPr>
        </p:nvSpPr>
        <p:spPr/>
        <p:txBody>
          <a:bodyPr/>
          <a:lstStyle/>
          <a:p>
            <a:fld id="{1C644771-AD29-48C7-9146-F86D86B1ABED}" type="slidenum">
              <a:rPr lang="de-DE" smtClean="0"/>
              <a:t>‹№›</a:t>
            </a:fld>
            <a:endParaRPr lang="de-DE"/>
          </a:p>
        </p:txBody>
      </p:sp>
    </p:spTree>
    <p:extLst>
      <p:ext uri="{BB962C8B-B14F-4D97-AF65-F5344CB8AC3E}">
        <p14:creationId xmlns:p14="http://schemas.microsoft.com/office/powerpoint/2010/main" val="3258978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3CEB33-0869-E4AE-570F-7FDCC647E843}"/>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endParaRPr lang="de-DE"/>
          </a:p>
        </p:txBody>
      </p:sp>
      <p:sp>
        <p:nvSpPr>
          <p:cNvPr id="3" name="Місце для вмісту 2">
            <a:extLst>
              <a:ext uri="{FF2B5EF4-FFF2-40B4-BE49-F238E27FC236}">
                <a16:creationId xmlns:a16="http://schemas.microsoft.com/office/drawing/2014/main" id="{A7CEE5D9-AEFC-B6D0-61BD-FF4646BB49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de-DE"/>
          </a:p>
        </p:txBody>
      </p:sp>
      <p:sp>
        <p:nvSpPr>
          <p:cNvPr id="4" name="Місце для тексту 3">
            <a:extLst>
              <a:ext uri="{FF2B5EF4-FFF2-40B4-BE49-F238E27FC236}">
                <a16:creationId xmlns:a16="http://schemas.microsoft.com/office/drawing/2014/main" id="{BE8DE3CF-B619-0AC3-1C30-15B97C2863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B83D9FFF-58B0-DF29-E48E-A0577A6D5296}"/>
              </a:ext>
            </a:extLst>
          </p:cNvPr>
          <p:cNvSpPr>
            <a:spLocks noGrp="1"/>
          </p:cNvSpPr>
          <p:nvPr>
            <p:ph type="dt" sz="half" idx="10"/>
          </p:nvPr>
        </p:nvSpPr>
        <p:spPr/>
        <p:txBody>
          <a:bodyPr/>
          <a:lstStyle/>
          <a:p>
            <a:fld id="{4686A4FC-0E18-4F91-95B3-2A81256E4E89}" type="datetimeFigureOut">
              <a:rPr lang="de-DE" smtClean="0"/>
              <a:t>15.10.2024</a:t>
            </a:fld>
            <a:endParaRPr lang="de-DE"/>
          </a:p>
        </p:txBody>
      </p:sp>
      <p:sp>
        <p:nvSpPr>
          <p:cNvPr id="6" name="Місце для нижнього колонтитула 5">
            <a:extLst>
              <a:ext uri="{FF2B5EF4-FFF2-40B4-BE49-F238E27FC236}">
                <a16:creationId xmlns:a16="http://schemas.microsoft.com/office/drawing/2014/main" id="{6DBA6B2F-E297-3131-47CD-21490C57A934}"/>
              </a:ext>
            </a:extLst>
          </p:cNvPr>
          <p:cNvSpPr>
            <a:spLocks noGrp="1"/>
          </p:cNvSpPr>
          <p:nvPr>
            <p:ph type="ftr" sz="quarter" idx="11"/>
          </p:nvPr>
        </p:nvSpPr>
        <p:spPr/>
        <p:txBody>
          <a:bodyPr/>
          <a:lstStyle/>
          <a:p>
            <a:endParaRPr lang="de-DE"/>
          </a:p>
        </p:txBody>
      </p:sp>
      <p:sp>
        <p:nvSpPr>
          <p:cNvPr id="7" name="Місце для номера слайда 6">
            <a:extLst>
              <a:ext uri="{FF2B5EF4-FFF2-40B4-BE49-F238E27FC236}">
                <a16:creationId xmlns:a16="http://schemas.microsoft.com/office/drawing/2014/main" id="{8BA5AC8D-9B0F-B51B-3CB6-97CAB4E6AFC3}"/>
              </a:ext>
            </a:extLst>
          </p:cNvPr>
          <p:cNvSpPr>
            <a:spLocks noGrp="1"/>
          </p:cNvSpPr>
          <p:nvPr>
            <p:ph type="sldNum" sz="quarter" idx="12"/>
          </p:nvPr>
        </p:nvSpPr>
        <p:spPr/>
        <p:txBody>
          <a:bodyPr/>
          <a:lstStyle/>
          <a:p>
            <a:fld id="{1C644771-AD29-48C7-9146-F86D86B1ABED}" type="slidenum">
              <a:rPr lang="de-DE" smtClean="0"/>
              <a:t>‹№›</a:t>
            </a:fld>
            <a:endParaRPr lang="de-DE"/>
          </a:p>
        </p:txBody>
      </p:sp>
    </p:spTree>
    <p:extLst>
      <p:ext uri="{BB962C8B-B14F-4D97-AF65-F5344CB8AC3E}">
        <p14:creationId xmlns:p14="http://schemas.microsoft.com/office/powerpoint/2010/main" val="3618758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1FDE5C-7B82-5108-EF39-9A003E0257F8}"/>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endParaRPr lang="de-DE"/>
          </a:p>
        </p:txBody>
      </p:sp>
      <p:sp>
        <p:nvSpPr>
          <p:cNvPr id="3" name="Місце для зображення 2">
            <a:extLst>
              <a:ext uri="{FF2B5EF4-FFF2-40B4-BE49-F238E27FC236}">
                <a16:creationId xmlns:a16="http://schemas.microsoft.com/office/drawing/2014/main" id="{D2D95AA6-8F64-C6C1-5AAA-9B6EBA661B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Місце для тексту 3">
            <a:extLst>
              <a:ext uri="{FF2B5EF4-FFF2-40B4-BE49-F238E27FC236}">
                <a16:creationId xmlns:a16="http://schemas.microsoft.com/office/drawing/2014/main" id="{756307BF-395F-FF9D-BDFF-21DC77051F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99F6862B-7072-A18A-B811-97F3CEAD70A3}"/>
              </a:ext>
            </a:extLst>
          </p:cNvPr>
          <p:cNvSpPr>
            <a:spLocks noGrp="1"/>
          </p:cNvSpPr>
          <p:nvPr>
            <p:ph type="dt" sz="half" idx="10"/>
          </p:nvPr>
        </p:nvSpPr>
        <p:spPr/>
        <p:txBody>
          <a:bodyPr/>
          <a:lstStyle/>
          <a:p>
            <a:fld id="{4686A4FC-0E18-4F91-95B3-2A81256E4E89}" type="datetimeFigureOut">
              <a:rPr lang="de-DE" smtClean="0"/>
              <a:t>15.10.2024</a:t>
            </a:fld>
            <a:endParaRPr lang="de-DE"/>
          </a:p>
        </p:txBody>
      </p:sp>
      <p:sp>
        <p:nvSpPr>
          <p:cNvPr id="6" name="Місце для нижнього колонтитула 5">
            <a:extLst>
              <a:ext uri="{FF2B5EF4-FFF2-40B4-BE49-F238E27FC236}">
                <a16:creationId xmlns:a16="http://schemas.microsoft.com/office/drawing/2014/main" id="{1C293118-E0A7-1B7C-5A74-387E5BA17853}"/>
              </a:ext>
            </a:extLst>
          </p:cNvPr>
          <p:cNvSpPr>
            <a:spLocks noGrp="1"/>
          </p:cNvSpPr>
          <p:nvPr>
            <p:ph type="ftr" sz="quarter" idx="11"/>
          </p:nvPr>
        </p:nvSpPr>
        <p:spPr/>
        <p:txBody>
          <a:bodyPr/>
          <a:lstStyle/>
          <a:p>
            <a:endParaRPr lang="de-DE"/>
          </a:p>
        </p:txBody>
      </p:sp>
      <p:sp>
        <p:nvSpPr>
          <p:cNvPr id="7" name="Місце для номера слайда 6">
            <a:extLst>
              <a:ext uri="{FF2B5EF4-FFF2-40B4-BE49-F238E27FC236}">
                <a16:creationId xmlns:a16="http://schemas.microsoft.com/office/drawing/2014/main" id="{83BAB968-FC0C-EABB-85C7-CF4541251500}"/>
              </a:ext>
            </a:extLst>
          </p:cNvPr>
          <p:cNvSpPr>
            <a:spLocks noGrp="1"/>
          </p:cNvSpPr>
          <p:nvPr>
            <p:ph type="sldNum" sz="quarter" idx="12"/>
          </p:nvPr>
        </p:nvSpPr>
        <p:spPr/>
        <p:txBody>
          <a:bodyPr/>
          <a:lstStyle/>
          <a:p>
            <a:fld id="{1C644771-AD29-48C7-9146-F86D86B1ABED}" type="slidenum">
              <a:rPr lang="de-DE" smtClean="0"/>
              <a:t>‹№›</a:t>
            </a:fld>
            <a:endParaRPr lang="de-DE"/>
          </a:p>
        </p:txBody>
      </p:sp>
    </p:spTree>
    <p:extLst>
      <p:ext uri="{BB962C8B-B14F-4D97-AF65-F5344CB8AC3E}">
        <p14:creationId xmlns:p14="http://schemas.microsoft.com/office/powerpoint/2010/main" val="3526697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22EE5B26-9202-047B-8A4A-8AC1ED29F2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endParaRPr lang="de-DE"/>
          </a:p>
        </p:txBody>
      </p:sp>
      <p:sp>
        <p:nvSpPr>
          <p:cNvPr id="3" name="Місце для тексту 2">
            <a:extLst>
              <a:ext uri="{FF2B5EF4-FFF2-40B4-BE49-F238E27FC236}">
                <a16:creationId xmlns:a16="http://schemas.microsoft.com/office/drawing/2014/main" id="{C20D06BE-BBA6-D6E5-3C53-9B745441B2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de-DE"/>
          </a:p>
        </p:txBody>
      </p:sp>
      <p:sp>
        <p:nvSpPr>
          <p:cNvPr id="4" name="Місце для дати 3">
            <a:extLst>
              <a:ext uri="{FF2B5EF4-FFF2-40B4-BE49-F238E27FC236}">
                <a16:creationId xmlns:a16="http://schemas.microsoft.com/office/drawing/2014/main" id="{57DEDA9B-6192-5C51-3160-A070400166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86A4FC-0E18-4F91-95B3-2A81256E4E89}" type="datetimeFigureOut">
              <a:rPr lang="de-DE" smtClean="0"/>
              <a:t>15.10.2024</a:t>
            </a:fld>
            <a:endParaRPr lang="de-DE"/>
          </a:p>
        </p:txBody>
      </p:sp>
      <p:sp>
        <p:nvSpPr>
          <p:cNvPr id="5" name="Місце для нижнього колонтитула 4">
            <a:extLst>
              <a:ext uri="{FF2B5EF4-FFF2-40B4-BE49-F238E27FC236}">
                <a16:creationId xmlns:a16="http://schemas.microsoft.com/office/drawing/2014/main" id="{52591B89-D1CB-605E-B90D-BEC07645EF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DE"/>
          </a:p>
        </p:txBody>
      </p:sp>
      <p:sp>
        <p:nvSpPr>
          <p:cNvPr id="6" name="Місце для номера слайда 5">
            <a:extLst>
              <a:ext uri="{FF2B5EF4-FFF2-40B4-BE49-F238E27FC236}">
                <a16:creationId xmlns:a16="http://schemas.microsoft.com/office/drawing/2014/main" id="{68746DD0-9CD6-DECD-6B8D-F0612E9D0F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C644771-AD29-48C7-9146-F86D86B1ABED}" type="slidenum">
              <a:rPr lang="de-DE" smtClean="0"/>
              <a:t>‹№›</a:t>
            </a:fld>
            <a:endParaRPr lang="de-DE"/>
          </a:p>
        </p:txBody>
      </p:sp>
    </p:spTree>
    <p:extLst>
      <p:ext uri="{BB962C8B-B14F-4D97-AF65-F5344CB8AC3E}">
        <p14:creationId xmlns:p14="http://schemas.microsoft.com/office/powerpoint/2010/main" val="1840759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bud.snau.edu.ua/wp-content/uploads/2023/06/MoU_-UKR-Sumy-DE-HM_signed.pdf" TargetMode="External"/><Relationship Id="rId2" Type="http://schemas.openxmlformats.org/officeDocument/2006/relationships/hyperlink" Target="http://bud.snau.edu.ua/wp-content/uploads/2023/06/General-agreement-SUMY-signed.pdf" TargetMode="External"/><Relationship Id="rId1" Type="http://schemas.openxmlformats.org/officeDocument/2006/relationships/slideLayout" Target="../slideLayouts/slideLayout2.xml"/><Relationship Id="rId5" Type="http://schemas.openxmlformats.org/officeDocument/2006/relationships/hyperlink" Target="http://bud.snau.edu.ua/wp-content/uploads/2024/06/Agreement-Jelgava.pdf" TargetMode="External"/><Relationship Id="rId4" Type="http://schemas.openxmlformats.org/officeDocument/2006/relationships/hyperlink" Target="http://bud.snau.edu.ua/wp-content/uploads/2023/04/Agreement-Erasmus-KA1-Nysa-SNAU-2023_2029-both-signed.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url.li/eokosx%20-%20&#1056;&#1077;&#1076;&#1100;&#1082;&#1086;%20&#1040;.&#1054;" TargetMode="External"/><Relationship Id="rId2" Type="http://schemas.openxmlformats.org/officeDocument/2006/relationships/hyperlink" Target="http://surl.li/zyxrdh)-"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url.li/ptbkjz%20-%20&#1057;&#1088;&#1110;&#1073;&#1085;&#1103;&#1082;%20&#1053;.&#1052;"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url.li/cevphi" TargetMode="External"/><Relationship Id="rId2" Type="http://schemas.openxmlformats.org/officeDocument/2006/relationships/hyperlink" Target="http://surl.li/jomyuj"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bud.snau.edu.ua/wp-content/uploads/2021/09/%D0%9B%D1%96%D1%86%D0%B5%D0%BD%D0%B7%D1%96%D1%8F-%D0%BD%D0%B0-%D0%B2%D0%B8%D0%BA%D0%BE%D1%80%D0%B8%D1%81%D1%82%D0%B0%D0%BD%D0%BD%D1%8F-%D0%B2-%D1%83%D1%87%D0%B1%D0%BE%D0%B2%D0%BE%D0%BC%D1%83-%D0%BF%D1%80%D0%BE%D1%86%D0%B5%D1%81%D1%96-%D0%BA%D0%BE%D0%BC%D0%BF%D0%BB%D0%B5%D0%BA%D1%82%D1%83-%D0%B4%D0%BB%D1%8F-%D1%80%D0%BE%D0%B7%D1%80%D0%B0%D1%85%D1%83%D0%BD%D0%BA%D1%83-%D1%82%D0%B0-%D0%BF%D1%80%D0%BE%D0%B5%D0%BA%D1%82%D1%83%D0%B2%D0%B0%D0%BD%D0%BD%D1%8F-%D0%B1%D1%83%D0%B4%D1%96%D0%B2%D0%B5%D0%BB%D1%8C%D0%BD%D0%B8%D1%85-%D0%BA%D0%BE%D0%BD%D1%81%D1%82%D1%80%D1%83%D0%BA%D1%86%D1%96%D0%B9.pdf" TargetMode="External"/><Relationship Id="rId2" Type="http://schemas.openxmlformats.org/officeDocument/2006/relationships/hyperlink" Target="http://bud.snau.edu.ua/wp-content/uploads/2021/09/%D0%94%D0%BE%D0%B3%D0%BE%D0%B2%D0%BE%D1%80-%D0%BF%D1%80%D0%BE-%D1%81%D0%BF%D1%96%D0%B2%D0%BF%D1%80%D0%B0%D1%86%D1%8E-%D0%B7-%D0%A2%D0%9E%D0%92-%D0%9B%D0%86%D0%A0%D0%90.pdf" TargetMode="External"/><Relationship Id="rId1" Type="http://schemas.openxmlformats.org/officeDocument/2006/relationships/slideLayout" Target="../slideLayouts/slideLayout2.xml"/><Relationship Id="rId5" Type="http://schemas.openxmlformats.org/officeDocument/2006/relationships/hyperlink" Target="http://bud.snau.edu.ua/wp-content/uploads/2023/05/Agreement-SNAU-ARCADIA.pdf" TargetMode="External"/><Relationship Id="rId4" Type="http://schemas.openxmlformats.org/officeDocument/2006/relationships/hyperlink" Target="http://bud.snau.edu.ua/wp-content/uploads/2022/10/Agreement-Sofistik.pdf"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url.li/kvqz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url.li/ptbkjz" TargetMode="External"/><Relationship Id="rId2" Type="http://schemas.openxmlformats.org/officeDocument/2006/relationships/hyperlink" Target="http://surl.li/zyxrdh"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4FB129-A3F0-00C0-E4CB-83FB7C855A5A}"/>
              </a:ext>
            </a:extLst>
          </p:cNvPr>
          <p:cNvSpPr>
            <a:spLocks noGrp="1"/>
          </p:cNvSpPr>
          <p:nvPr>
            <p:ph type="ctrTitle"/>
          </p:nvPr>
        </p:nvSpPr>
        <p:spPr>
          <a:xfrm>
            <a:off x="432619" y="4084971"/>
            <a:ext cx="9144000" cy="2387600"/>
          </a:xfrm>
        </p:spPr>
        <p:txBody>
          <a:bodyPr>
            <a:noAutofit/>
          </a:bodyPr>
          <a:lstStyle/>
          <a:p>
            <a:r>
              <a:rPr lang="uk-UA" sz="3500" b="1" kern="100">
                <a:solidFill>
                  <a:schemeClr val="accent3">
                    <a:lumMod val="75000"/>
                  </a:schemeClr>
                </a:solidFill>
                <a:effectLst/>
                <a:latin typeface="Times New Roman" panose="02020603050405020304" pitchFamily="18" charset="0"/>
                <a:ea typeface="Calibri" panose="020F0502020204030204" pitchFamily="34" charset="0"/>
              </a:rPr>
              <a:t>АНАЛІТИЧНИЙ ЗВІТ ЩОДО ПІДГОТОВКИ ДО АКРЕДИТАЦІЇ </a:t>
            </a:r>
            <a:br>
              <a:rPr lang="uk-UA" sz="3500" b="1" kern="100">
                <a:solidFill>
                  <a:schemeClr val="accent3">
                    <a:lumMod val="75000"/>
                  </a:schemeClr>
                </a:solidFill>
                <a:effectLst/>
                <a:latin typeface="Times New Roman" panose="02020603050405020304" pitchFamily="18" charset="0"/>
                <a:ea typeface="Calibri" panose="020F0502020204030204" pitchFamily="34" charset="0"/>
              </a:rPr>
            </a:br>
            <a:r>
              <a:rPr lang="uk-UA" sz="3500" b="1" kern="100">
                <a:solidFill>
                  <a:schemeClr val="accent3">
                    <a:lumMod val="75000"/>
                  </a:schemeClr>
                </a:solidFill>
                <a:effectLst/>
                <a:latin typeface="Times New Roman" panose="02020603050405020304" pitchFamily="18" charset="0"/>
                <a:ea typeface="Calibri" panose="020F0502020204030204" pitchFamily="34" charset="0"/>
              </a:rPr>
              <a:t>ОПП «Будівництво та цивільна інженерія» </a:t>
            </a:r>
            <a:r>
              <a:rPr lang="de-DE" sz="3500" kern="100">
                <a:solidFill>
                  <a:schemeClr val="accent3">
                    <a:lumMod val="75000"/>
                  </a:schemeClr>
                </a:solidFill>
                <a:effectLst/>
                <a:latin typeface="Times New Roman" panose="02020603050405020304" pitchFamily="18" charset="0"/>
                <a:ea typeface="Calibri" panose="020F0502020204030204" pitchFamily="34" charset="0"/>
              </a:rPr>
              <a:t/>
            </a:r>
            <a:br>
              <a:rPr lang="de-DE" sz="3500" kern="100">
                <a:solidFill>
                  <a:schemeClr val="accent3">
                    <a:lumMod val="75000"/>
                  </a:schemeClr>
                </a:solidFill>
                <a:effectLst/>
                <a:latin typeface="Times New Roman" panose="02020603050405020304" pitchFamily="18" charset="0"/>
                <a:ea typeface="Calibri" panose="020F0502020204030204" pitchFamily="34" charset="0"/>
              </a:rPr>
            </a:br>
            <a:r>
              <a:rPr lang="uk-UA" sz="3500" b="1" kern="100">
                <a:solidFill>
                  <a:schemeClr val="accent3">
                    <a:lumMod val="75000"/>
                  </a:schemeClr>
                </a:solidFill>
                <a:effectLst/>
                <a:latin typeface="Times New Roman" panose="02020603050405020304" pitchFamily="18" charset="0"/>
                <a:ea typeface="Calibri" panose="020F0502020204030204" pitchFamily="34" charset="0"/>
              </a:rPr>
              <a:t>ЗА ДРУГИМ (МАГІСТЕРСЬКИМ) РІВНЕМ ВИЩОЇ ОСВІТИ</a:t>
            </a:r>
            <a:r>
              <a:rPr lang="uk-UA" sz="3600" b="1" kern="100">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щодо готовності до наступної акредитації та урахування отриманих зауважень експертів".</a:t>
            </a:r>
            <a:r>
              <a:rPr lang="de-DE" sz="3600" kern="100">
                <a:solidFill>
                  <a:schemeClr val="accent3">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de-DE" sz="3600" kern="100">
                <a:solidFill>
                  <a:schemeClr val="accent3">
                    <a:lumMod val="7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de-DE" sz="3500" kern="100">
                <a:solidFill>
                  <a:schemeClr val="accent3">
                    <a:lumMod val="75000"/>
                  </a:schemeClr>
                </a:solidFill>
                <a:effectLst/>
                <a:latin typeface="Times New Roman" panose="02020603050405020304" pitchFamily="18" charset="0"/>
                <a:ea typeface="Calibri" panose="020F0502020204030204" pitchFamily="34" charset="0"/>
              </a:rPr>
              <a:t/>
            </a:r>
            <a:br>
              <a:rPr lang="de-DE" sz="3500" kern="100">
                <a:solidFill>
                  <a:schemeClr val="accent3">
                    <a:lumMod val="75000"/>
                  </a:schemeClr>
                </a:solidFill>
                <a:effectLst/>
                <a:latin typeface="Times New Roman" panose="02020603050405020304" pitchFamily="18" charset="0"/>
                <a:ea typeface="Calibri" panose="020F0502020204030204" pitchFamily="34" charset="0"/>
              </a:rPr>
            </a:br>
            <a:endParaRPr lang="de-DE" sz="3500">
              <a:solidFill>
                <a:schemeClr val="accent3">
                  <a:lumMod val="75000"/>
                </a:schemeClr>
              </a:solidFill>
            </a:endParaRPr>
          </a:p>
        </p:txBody>
      </p:sp>
      <p:sp>
        <p:nvSpPr>
          <p:cNvPr id="3" name="Підзаголовок 2">
            <a:extLst>
              <a:ext uri="{FF2B5EF4-FFF2-40B4-BE49-F238E27FC236}">
                <a16:creationId xmlns:a16="http://schemas.microsoft.com/office/drawing/2014/main" id="{6455596A-D5CD-D070-4723-73216BF576F2}"/>
              </a:ext>
            </a:extLst>
          </p:cNvPr>
          <p:cNvSpPr>
            <a:spLocks noGrp="1"/>
          </p:cNvSpPr>
          <p:nvPr>
            <p:ph type="subTitle" idx="1"/>
          </p:nvPr>
        </p:nvSpPr>
        <p:spPr>
          <a:xfrm>
            <a:off x="206477" y="6030119"/>
            <a:ext cx="6862917" cy="621404"/>
          </a:xfrm>
        </p:spPr>
        <p:txBody>
          <a:bodyPr>
            <a:normAutofit/>
          </a:bodyPr>
          <a:lstStyle/>
          <a:p>
            <a:r>
              <a:rPr lang="uk-UA" sz="2500" b="1" kern="100">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rPr>
              <a:t>Доповідач: гарант ОПП – Срібняк Н.М.</a:t>
            </a:r>
            <a:endParaRPr lang="de-DE" sz="2500" kern="10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de-DE" sz="2500">
              <a:solidFill>
                <a:schemeClr val="accent6">
                  <a:lumMod val="75000"/>
                </a:schemeClr>
              </a:solidFill>
            </a:endParaRPr>
          </a:p>
        </p:txBody>
      </p:sp>
      <p:pic>
        <p:nvPicPr>
          <p:cNvPr id="1026" name="Picture 2" descr="Picture background">
            <a:extLst>
              <a:ext uri="{FF2B5EF4-FFF2-40B4-BE49-F238E27FC236}">
                <a16:creationId xmlns:a16="http://schemas.microsoft.com/office/drawing/2014/main" id="{7F751A75-5D2D-7A00-C41A-F3CD25D462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86850" y="0"/>
            <a:ext cx="2520131" cy="24737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1138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85C998-B333-D2C0-42CD-557111C8C686}"/>
              </a:ext>
            </a:extLst>
          </p:cNvPr>
          <p:cNvSpPr>
            <a:spLocks noGrp="1"/>
          </p:cNvSpPr>
          <p:nvPr>
            <p:ph type="title"/>
          </p:nvPr>
        </p:nvSpPr>
        <p:spPr>
          <a:xfrm>
            <a:off x="2991465" y="-195314"/>
            <a:ext cx="10515600" cy="1325563"/>
          </a:xfrm>
        </p:spPr>
        <p:txBody>
          <a:bodyPr/>
          <a:lstStyle/>
          <a:p>
            <a:r>
              <a:rPr lang="uk-UA" b="1">
                <a:solidFill>
                  <a:srgbClr val="00B050"/>
                </a:solidFill>
              </a:rPr>
              <a:t>Циганенко Г. М.</a:t>
            </a:r>
            <a:endParaRPr lang="de-DE"/>
          </a:p>
        </p:txBody>
      </p:sp>
      <p:sp>
        <p:nvSpPr>
          <p:cNvPr id="3" name="Місце для вмісту 2">
            <a:extLst>
              <a:ext uri="{FF2B5EF4-FFF2-40B4-BE49-F238E27FC236}">
                <a16:creationId xmlns:a16="http://schemas.microsoft.com/office/drawing/2014/main" id="{09908180-662A-4C52-327B-F340540FC5E2}"/>
              </a:ext>
            </a:extLst>
          </p:cNvPr>
          <p:cNvSpPr>
            <a:spLocks noGrp="1"/>
          </p:cNvSpPr>
          <p:nvPr>
            <p:ph idx="1"/>
          </p:nvPr>
        </p:nvSpPr>
        <p:spPr>
          <a:xfrm>
            <a:off x="602226" y="1014464"/>
            <a:ext cx="10515600" cy="5843536"/>
          </a:xfrm>
        </p:spPr>
        <p:txBody>
          <a:bodyPr>
            <a:normAutofit fontScale="85000" lnSpcReduction="20000"/>
          </a:bodyPr>
          <a:lstStyle/>
          <a:p>
            <a:r>
              <a:rPr lang="uk-UA"/>
              <a:t>Стажування на підприємствістейкхолдері будівельного факультету НВП «Будівельна наука» Академії будівництва України, з 01.09.2022 по 30.09.2022 р. </a:t>
            </a:r>
          </a:p>
          <a:p>
            <a:r>
              <a:rPr lang="uk-UA"/>
              <a:t>• Міжнародне підвищення кваліфікації (Вебінар) на тему: "</a:t>
            </a:r>
            <a:r>
              <a:rPr lang="de-DE"/>
              <a:t>SOFiSTiK 2023 introduction" (7 </a:t>
            </a:r>
            <a:r>
              <a:rPr lang="uk-UA"/>
              <a:t>жовтня 2022 р) від </a:t>
            </a:r>
            <a:r>
              <a:rPr lang="de-DE"/>
              <a:t>BPAMARAD (</a:t>
            </a:r>
            <a:r>
              <a:rPr lang="uk-UA"/>
              <a:t>Гданськ, Польща). Сертифікат №003 від 07.10.2022 р.</a:t>
            </a:r>
          </a:p>
          <a:p>
            <a:pPr algn="just">
              <a:lnSpc>
                <a:spcPct val="107000"/>
              </a:lnSpc>
              <a:spcAft>
                <a:spcPts val="800"/>
              </a:spcAft>
            </a:pPr>
            <a:r>
              <a:rPr lang="uk-UA"/>
              <a:t>Фахове підвищення кваліфікації - підвищення кваліфікації за темою «Розвиток інноваційних  професійних компетентностей в педагогічній діяльності» на базі Національного університету біоресурсів і природокористування України. ННІ неперерервної освіти та туризму. (Свідоцтво 00493706/017700-22) від 11 листопад 2022 № 17700</a:t>
            </a:r>
            <a:endParaRPr lang="de-DE"/>
          </a:p>
          <a:p>
            <a:pPr algn="just">
              <a:lnSpc>
                <a:spcPct val="107000"/>
              </a:lnSpc>
              <a:spcAft>
                <a:spcPts val="800"/>
              </a:spcAft>
            </a:pPr>
            <a:r>
              <a:rPr lang="uk-UA"/>
              <a:t>5. «Формування академічної досконалості: сучасні практики і виклики» СНАУ 20.03.24-20.04.24</a:t>
            </a:r>
            <a:endParaRPr lang="de-DE"/>
          </a:p>
          <a:p>
            <a:endParaRPr lang="de-DE"/>
          </a:p>
        </p:txBody>
      </p:sp>
    </p:spTree>
    <p:extLst>
      <p:ext uri="{BB962C8B-B14F-4D97-AF65-F5344CB8AC3E}">
        <p14:creationId xmlns:p14="http://schemas.microsoft.com/office/powerpoint/2010/main" val="637384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BF4646-642A-2FB7-DF97-33EE2EABE595}"/>
              </a:ext>
            </a:extLst>
          </p:cNvPr>
          <p:cNvSpPr>
            <a:spLocks noGrp="1"/>
          </p:cNvSpPr>
          <p:nvPr>
            <p:ph type="title"/>
          </p:nvPr>
        </p:nvSpPr>
        <p:spPr>
          <a:xfrm>
            <a:off x="720213" y="173396"/>
            <a:ext cx="10515600" cy="1325563"/>
          </a:xfrm>
        </p:spPr>
        <p:txBody>
          <a:bodyPr/>
          <a:lstStyle/>
          <a:p>
            <a:pPr algn="ctr"/>
            <a:r>
              <a:rPr lang="uk-UA" b="1">
                <a:solidFill>
                  <a:srgbClr val="00B050"/>
                </a:solidFill>
                <a:effectLst>
                  <a:outerShdw blurRad="38100" dist="38100" dir="2700000" algn="tl">
                    <a:srgbClr val="000000">
                      <a:alpha val="43137"/>
                    </a:srgbClr>
                  </a:outerShdw>
                </a:effectLst>
              </a:rPr>
              <a:t>Новицький  О.П.</a:t>
            </a:r>
            <a:endParaRPr lang="de-DE" b="1">
              <a:solidFill>
                <a:srgbClr val="00B050"/>
              </a:solidFill>
              <a:effectLst>
                <a:outerShdw blurRad="38100" dist="38100" dir="2700000" algn="tl">
                  <a:srgbClr val="000000">
                    <a:alpha val="43137"/>
                  </a:srgbClr>
                </a:outerShdw>
              </a:effectLst>
            </a:endParaRPr>
          </a:p>
        </p:txBody>
      </p:sp>
      <p:sp>
        <p:nvSpPr>
          <p:cNvPr id="3" name="Місце для вмісту 2">
            <a:extLst>
              <a:ext uri="{FF2B5EF4-FFF2-40B4-BE49-F238E27FC236}">
                <a16:creationId xmlns:a16="http://schemas.microsoft.com/office/drawing/2014/main" id="{FFCB2BBE-D442-5FAB-7F2E-4CE281C0C8F8}"/>
              </a:ext>
            </a:extLst>
          </p:cNvPr>
          <p:cNvSpPr>
            <a:spLocks noGrp="1"/>
          </p:cNvSpPr>
          <p:nvPr>
            <p:ph idx="1"/>
          </p:nvPr>
        </p:nvSpPr>
        <p:spPr>
          <a:xfrm>
            <a:off x="720213" y="1250438"/>
            <a:ext cx="10515600" cy="5434166"/>
          </a:xfrm>
        </p:spPr>
        <p:txBody>
          <a:bodyPr>
            <a:normAutofit fontScale="92500" lnSpcReduction="20000"/>
          </a:bodyPr>
          <a:lstStyle/>
          <a:p>
            <a:r>
              <a:rPr lang="uk-UA" sz="3200"/>
              <a:t>Кваліфікаційний сертифікат експерта ІІ категорії з технічного обстеження будівель та споруд АЕ007326 від 10.08.2023 р.</a:t>
            </a:r>
          </a:p>
          <a:p>
            <a:r>
              <a:rPr lang="uk-UA" sz="3200"/>
              <a:t>Свідоцтво №1765 про підвищення кваліфікації за напрямком ЕКСПЕРТ за програмою Атестаційної архітектурно будівельної комісії Саморегулівної організації у сфері архітектурної діяльності Всеукраїнська громадська організація «АСОЦІАЦІЯ ЕКСПЕРТІВ БУДІВЕЛЬНОЇ ГАЛУЗІ» від 16.02.2023 р.</a:t>
            </a:r>
          </a:p>
          <a:p>
            <a:r>
              <a:rPr lang="uk-UA" sz="3200"/>
              <a:t>Сертифікат про участь в онлайн семінарах: Техніко-економічна аргументація та монтаж віконих та дверних конструкцій із систем </a:t>
            </a:r>
            <a:r>
              <a:rPr lang="de-DE" sz="3200"/>
              <a:t>REHAU/ 28.02-03.03.2023 </a:t>
            </a:r>
            <a:r>
              <a:rPr lang="uk-UA" sz="3200"/>
              <a:t>р., Демонстраційно-технологічний центр </a:t>
            </a:r>
            <a:r>
              <a:rPr lang="de-DE" sz="3200"/>
              <a:t>REHAU, </a:t>
            </a:r>
            <a:r>
              <a:rPr lang="uk-UA" sz="3200"/>
              <a:t>м. Київ.</a:t>
            </a:r>
          </a:p>
          <a:p>
            <a:pPr marL="0" indent="0">
              <a:buNone/>
            </a:pPr>
            <a:endParaRPr lang="uk-UA"/>
          </a:p>
          <a:p>
            <a:endParaRPr lang="de-DE"/>
          </a:p>
        </p:txBody>
      </p:sp>
    </p:spTree>
    <p:extLst>
      <p:ext uri="{BB962C8B-B14F-4D97-AF65-F5344CB8AC3E}">
        <p14:creationId xmlns:p14="http://schemas.microsoft.com/office/powerpoint/2010/main" val="35274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78C01AD-7E46-E063-50E3-354F849F718B}"/>
              </a:ext>
            </a:extLst>
          </p:cNvPr>
          <p:cNvSpPr>
            <a:spLocks noGrp="1"/>
          </p:cNvSpPr>
          <p:nvPr>
            <p:ph idx="1"/>
          </p:nvPr>
        </p:nvSpPr>
        <p:spPr>
          <a:xfrm>
            <a:off x="985684" y="931760"/>
            <a:ext cx="10515600" cy="5926240"/>
          </a:xfrm>
        </p:spPr>
        <p:txBody>
          <a:bodyPr>
            <a:normAutofit fontScale="77500" lnSpcReduction="20000"/>
          </a:bodyPr>
          <a:lstStyle/>
          <a:p>
            <a:r>
              <a:rPr lang="uk-UA"/>
              <a:t>«</a:t>
            </a:r>
            <a:r>
              <a:rPr lang="de-DE"/>
              <a:t>Training for young businesses» AHP Sinternational, Berlin &amp; Warsaw (2024):</a:t>
            </a:r>
          </a:p>
          <a:p>
            <a:r>
              <a:rPr lang="uk-UA"/>
              <a:t>Тренінг для тренерів з курсу «Зелене підприємництво» (2023)</a:t>
            </a:r>
          </a:p>
          <a:p>
            <a:r>
              <a:rPr lang="uk-UA"/>
              <a:t>Тренінг-навчання для наукових керівників здобувачів ОНС доктора філософії «Академія наукового керівника» 30 годин 1 </a:t>
            </a:r>
            <a:r>
              <a:rPr lang="de-DE"/>
              <a:t>ECTS (16-22 </a:t>
            </a:r>
            <a:r>
              <a:rPr lang="uk-UA"/>
              <a:t>травня 2024)</a:t>
            </a:r>
          </a:p>
          <a:p>
            <a:r>
              <a:rPr lang="uk-UA"/>
              <a:t>Курс семінарів з енергоменеджменту за підтримки ГЕФ/ПРООН «Усунення бар’єрів для сприяння інвестиціям в енергоефективність громадських будівель в малих та середніх містах України шляхом застосування механізму ЕСКО» Сертифікат </a:t>
            </a:r>
            <a:r>
              <a:rPr lang="de-DE"/>
              <a:t>d2bc216f-f4d1-4ca7-a50e-2270e1f61f5f </a:t>
            </a:r>
            <a:r>
              <a:rPr lang="uk-UA"/>
              <a:t>від 10.10.2022 (</a:t>
            </a:r>
            <a:r>
              <a:rPr lang="de-DE"/>
              <a:t>gef; UNDP; BIS soft)</a:t>
            </a:r>
          </a:p>
          <a:p>
            <a:r>
              <a:rPr lang="uk-UA"/>
              <a:t>Міжнародне стажування в німецькому  освітньому центрі </a:t>
            </a:r>
            <a:r>
              <a:rPr lang="de-DE"/>
              <a:t>Carl Duisberg Centren gGmbH (CDC), </a:t>
            </a:r>
            <a:r>
              <a:rPr lang="uk-UA"/>
              <a:t>м. Кельн ((12.10.2022-26.11.2022 р.) за програмою </a:t>
            </a:r>
            <a:r>
              <a:rPr lang="de-DE"/>
              <a:t>GIZ </a:t>
            </a:r>
            <a:r>
              <a:rPr lang="uk-UA"/>
              <a:t>Федерального міністерства економіки та захисту клімату Німеччини (</a:t>
            </a:r>
            <a:r>
              <a:rPr lang="de-DE"/>
              <a:t>BMWK )</a:t>
            </a:r>
          </a:p>
          <a:p>
            <a:r>
              <a:rPr lang="uk-UA"/>
              <a:t>Міжнародне підвищення кваліфікації (Вебінар) на тему: "</a:t>
            </a:r>
            <a:r>
              <a:rPr lang="de-DE"/>
              <a:t>SOFiSTiK 2023 introduction" (7 </a:t>
            </a:r>
            <a:r>
              <a:rPr lang="uk-UA"/>
              <a:t>жовтня 2022 р) від </a:t>
            </a:r>
            <a:r>
              <a:rPr lang="de-DE"/>
              <a:t>BP-AMARAD (</a:t>
            </a:r>
            <a:r>
              <a:rPr lang="uk-UA"/>
              <a:t>Гданськ, Польща). Сертифікат №013 від 07.10.2022 р.</a:t>
            </a:r>
          </a:p>
        </p:txBody>
      </p:sp>
    </p:spTree>
    <p:extLst>
      <p:ext uri="{BB962C8B-B14F-4D97-AF65-F5344CB8AC3E}">
        <p14:creationId xmlns:p14="http://schemas.microsoft.com/office/powerpoint/2010/main" val="2287967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985BA0-2801-2032-4B61-CB2A378EB1BC}"/>
              </a:ext>
            </a:extLst>
          </p:cNvPr>
          <p:cNvSpPr>
            <a:spLocks noGrp="1"/>
          </p:cNvSpPr>
          <p:nvPr>
            <p:ph type="title"/>
          </p:nvPr>
        </p:nvSpPr>
        <p:spPr/>
        <p:txBody>
          <a:bodyPr/>
          <a:lstStyle/>
          <a:p>
            <a:r>
              <a:rPr lang="uk-UA" b="1">
                <a:solidFill>
                  <a:srgbClr val="00B050"/>
                </a:solidFill>
                <a:effectLst>
                  <a:outerShdw blurRad="38100" dist="38100" dir="2700000" algn="tl">
                    <a:srgbClr val="000000">
                      <a:alpha val="43137"/>
                    </a:srgbClr>
                  </a:outerShdw>
                </a:effectLst>
              </a:rPr>
              <a:t>Юрченко О.В.</a:t>
            </a:r>
            <a:endParaRPr lang="de-DE" b="1">
              <a:solidFill>
                <a:srgbClr val="00B050"/>
              </a:solidFill>
              <a:effectLst>
                <a:outerShdw blurRad="38100" dist="38100" dir="2700000" algn="tl">
                  <a:srgbClr val="000000">
                    <a:alpha val="43137"/>
                  </a:srgbClr>
                </a:outerShdw>
              </a:effectLst>
            </a:endParaRPr>
          </a:p>
        </p:txBody>
      </p:sp>
      <p:sp>
        <p:nvSpPr>
          <p:cNvPr id="3" name="Місце для вмісту 2">
            <a:extLst>
              <a:ext uri="{FF2B5EF4-FFF2-40B4-BE49-F238E27FC236}">
                <a16:creationId xmlns:a16="http://schemas.microsoft.com/office/drawing/2014/main" id="{73CFF619-8F0E-9508-A706-B5055CFD84D5}"/>
              </a:ext>
            </a:extLst>
          </p:cNvPr>
          <p:cNvSpPr>
            <a:spLocks noGrp="1"/>
          </p:cNvSpPr>
          <p:nvPr>
            <p:ph idx="1"/>
          </p:nvPr>
        </p:nvSpPr>
        <p:spPr>
          <a:xfrm>
            <a:off x="838200" y="1386348"/>
            <a:ext cx="10515600" cy="4790615"/>
          </a:xfrm>
        </p:spPr>
        <p:txBody>
          <a:bodyPr>
            <a:normAutofit fontScale="77500" lnSpcReduction="20000"/>
          </a:bodyPr>
          <a:lstStyle/>
          <a:p>
            <a:r>
              <a:rPr lang="uk-UA"/>
              <a:t>Фахове підвищення кваліфікації (1.10- 30.10.2022 р.) на базі ТОВ «Сумиінвестпроект»</a:t>
            </a:r>
          </a:p>
          <a:p>
            <a:r>
              <a:rPr lang="uk-UA"/>
              <a:t>• Міжнародне підвищення кваліфікації (Вебінар) на тему: "</a:t>
            </a:r>
            <a:r>
              <a:rPr lang="de-DE"/>
              <a:t>SOFiSTiK 2023 introduction" (7 </a:t>
            </a:r>
            <a:r>
              <a:rPr lang="uk-UA"/>
              <a:t>жовтня 2022 р) від </a:t>
            </a:r>
            <a:r>
              <a:rPr lang="de-DE"/>
              <a:t>BPAMARAD (</a:t>
            </a:r>
            <a:r>
              <a:rPr lang="uk-UA"/>
              <a:t>Гданськ, Польща). Сертифікат №012 від 07.10.2022 р.</a:t>
            </a:r>
          </a:p>
          <a:p>
            <a:pPr algn="just">
              <a:lnSpc>
                <a:spcPct val="107000"/>
              </a:lnSpc>
              <a:spcAft>
                <a:spcPts val="800"/>
              </a:spcAft>
            </a:pPr>
            <a:r>
              <a:rPr lang="uk-UA"/>
              <a:t>Фахове підвищення кваліфікації  (1.10-30.10.2022 р.) на базі ТОВ «Сумиінвестпроект»</a:t>
            </a:r>
            <a:endParaRPr lang="de-DE"/>
          </a:p>
          <a:p>
            <a:pPr algn="just">
              <a:lnSpc>
                <a:spcPct val="107000"/>
              </a:lnSpc>
              <a:spcAft>
                <a:spcPts val="800"/>
              </a:spcAft>
            </a:pPr>
            <a:r>
              <a:rPr lang="uk-UA"/>
              <a:t>Міжнародне підвищення кваліфікації (Вебінар) на тему: "</a:t>
            </a:r>
            <a:r>
              <a:rPr lang="ru-RU"/>
              <a:t>SOFiSTiK</a:t>
            </a:r>
            <a:r>
              <a:rPr lang="uk-UA"/>
              <a:t> 2023 </a:t>
            </a:r>
            <a:r>
              <a:rPr lang="ru-RU"/>
              <a:t>introduction</a:t>
            </a:r>
            <a:r>
              <a:rPr lang="uk-UA"/>
              <a:t>" (7 жовтня 2022 р) від </a:t>
            </a:r>
            <a:r>
              <a:rPr lang="ru-RU"/>
              <a:t>BP</a:t>
            </a:r>
            <a:r>
              <a:rPr lang="uk-UA"/>
              <a:t>-</a:t>
            </a:r>
            <a:r>
              <a:rPr lang="ru-RU"/>
              <a:t>AMARAD</a:t>
            </a:r>
            <a:r>
              <a:rPr lang="uk-UA"/>
              <a:t> (Гданськ, Польща). Сертифікат №012 від 07.10.2022 р.</a:t>
            </a:r>
            <a:endParaRPr lang="de-DE"/>
          </a:p>
          <a:p>
            <a:pPr algn="just">
              <a:lnSpc>
                <a:spcPct val="107000"/>
              </a:lnSpc>
              <a:spcAft>
                <a:spcPts val="800"/>
              </a:spcAft>
            </a:pPr>
            <a:r>
              <a:rPr lang="uk-UA"/>
              <a:t>Підвищення кваліфікаії за програмою професійної підготовки фахівців з кошторисної справи від  ТОВ «</a:t>
            </a:r>
            <a:r>
              <a:rPr lang="ru-RU"/>
              <a:t>Computer Logic Group</a:t>
            </a:r>
            <a:r>
              <a:rPr lang="uk-UA"/>
              <a:t>» ( Сертифікат Серійний номер: сертифікат № 2305 Е-1521 від 26.05.23р, м. Харків)</a:t>
            </a:r>
            <a:endParaRPr lang="de-DE"/>
          </a:p>
        </p:txBody>
      </p:sp>
    </p:spTree>
    <p:extLst>
      <p:ext uri="{BB962C8B-B14F-4D97-AF65-F5344CB8AC3E}">
        <p14:creationId xmlns:p14="http://schemas.microsoft.com/office/powerpoint/2010/main" val="1303720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AD7BF3-68B1-1D98-2A5C-21461EC174C0}"/>
              </a:ext>
            </a:extLst>
          </p:cNvPr>
          <p:cNvSpPr>
            <a:spLocks noGrp="1"/>
          </p:cNvSpPr>
          <p:nvPr>
            <p:ph type="title"/>
          </p:nvPr>
        </p:nvSpPr>
        <p:spPr/>
        <p:txBody>
          <a:bodyPr/>
          <a:lstStyle/>
          <a:p>
            <a:r>
              <a:rPr lang="uk-UA" b="1">
                <a:solidFill>
                  <a:srgbClr val="00B050"/>
                </a:solidFill>
              </a:rPr>
              <a:t>3. Розвиток міжнародної діяльності</a:t>
            </a:r>
            <a:endParaRPr lang="de-DE" b="1">
              <a:solidFill>
                <a:srgbClr val="00B050"/>
              </a:solidFill>
            </a:endParaRPr>
          </a:p>
        </p:txBody>
      </p:sp>
      <p:sp>
        <p:nvSpPr>
          <p:cNvPr id="3" name="Місце для вмісту 2">
            <a:extLst>
              <a:ext uri="{FF2B5EF4-FFF2-40B4-BE49-F238E27FC236}">
                <a16:creationId xmlns:a16="http://schemas.microsoft.com/office/drawing/2014/main" id="{551B5EB1-E557-812A-D615-3EAF6EC2948C}"/>
              </a:ext>
            </a:extLst>
          </p:cNvPr>
          <p:cNvSpPr>
            <a:spLocks noGrp="1"/>
          </p:cNvSpPr>
          <p:nvPr>
            <p:ph idx="1"/>
          </p:nvPr>
        </p:nvSpPr>
        <p:spPr>
          <a:xfrm>
            <a:off x="838200" y="2386064"/>
            <a:ext cx="10515600" cy="4351338"/>
          </a:xfrm>
        </p:spPr>
        <p:txBody>
          <a:bodyPr>
            <a:normAutofit/>
          </a:bodyPr>
          <a:lstStyle/>
          <a:p>
            <a:pPr algn="just"/>
            <a:r>
              <a:rPr lang="uk-UA" sz="3800" b="1"/>
              <a:t>Впродовж </a:t>
            </a:r>
            <a:r>
              <a:rPr lang="uk-UA" sz="3800" b="1">
                <a:solidFill>
                  <a:srgbClr val="000000"/>
                </a:solidFill>
                <a:effectLst/>
                <a:latin typeface="Times New Roman" panose="02020603050405020304" pitchFamily="18" charset="0"/>
                <a:ea typeface="Calibri" panose="020F0502020204030204" pitchFamily="34" charset="0"/>
              </a:rPr>
              <a:t>2021-2024 </a:t>
            </a:r>
            <a:r>
              <a:rPr lang="uk-UA" sz="3800" b="1"/>
              <a:t>укладено  угоди із закордонними ВНЗ (вперше в історії факультету підписано Договори та Меморандуми про співпрацю).</a:t>
            </a:r>
            <a:endParaRPr lang="de-DE" sz="3800" b="1"/>
          </a:p>
        </p:txBody>
      </p:sp>
    </p:spTree>
    <p:extLst>
      <p:ext uri="{BB962C8B-B14F-4D97-AF65-F5344CB8AC3E}">
        <p14:creationId xmlns:p14="http://schemas.microsoft.com/office/powerpoint/2010/main" val="1519166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Місце для вмісту 5">
            <a:extLst>
              <a:ext uri="{FF2B5EF4-FFF2-40B4-BE49-F238E27FC236}">
                <a16:creationId xmlns:a16="http://schemas.microsoft.com/office/drawing/2014/main" id="{E4D0F58E-D852-B9D6-EC52-F86CB5198051}"/>
              </a:ext>
            </a:extLst>
          </p:cNvPr>
          <p:cNvGraphicFramePr>
            <a:graphicFrameLocks noGrp="1"/>
          </p:cNvGraphicFramePr>
          <p:nvPr>
            <p:ph idx="1"/>
            <p:extLst>
              <p:ext uri="{D42A27DB-BD31-4B8C-83A1-F6EECF244321}">
                <p14:modId xmlns:p14="http://schemas.microsoft.com/office/powerpoint/2010/main" val="1124909614"/>
              </p:ext>
            </p:extLst>
          </p:nvPr>
        </p:nvGraphicFramePr>
        <p:xfrm>
          <a:off x="412955" y="178698"/>
          <a:ext cx="11061290" cy="6728828"/>
        </p:xfrm>
        <a:graphic>
          <a:graphicData uri="http://schemas.openxmlformats.org/drawingml/2006/table">
            <a:tbl>
              <a:tblPr firstRow="1" firstCol="1" bandRow="1"/>
              <a:tblGrid>
                <a:gridCol w="11061290">
                  <a:extLst>
                    <a:ext uri="{9D8B030D-6E8A-4147-A177-3AD203B41FA5}">
                      <a16:colId xmlns:a16="http://schemas.microsoft.com/office/drawing/2014/main" val="63678007"/>
                    </a:ext>
                  </a:extLst>
                </a:gridCol>
              </a:tblGrid>
              <a:tr h="1242428">
                <a:tc>
                  <a:txBody>
                    <a:bodyPr/>
                    <a:lstStyle/>
                    <a:p>
                      <a:pPr algn="just">
                        <a:lnSpc>
                          <a:spcPct val="150000"/>
                        </a:lnSpc>
                        <a:spcAft>
                          <a:spcPts val="800"/>
                        </a:spcAft>
                      </a:pPr>
                      <a:r>
                        <a:rPr lang="uk-UA" sz="2400" kern="100">
                          <a:effectLst/>
                          <a:latin typeface="+mn-lt"/>
                          <a:ea typeface="Calibri" panose="020F0502020204030204" pitchFamily="34" charset="0"/>
                          <a:cs typeface="Times New Roman" panose="02020603050405020304" pitchFamily="18" charset="0"/>
                        </a:rPr>
                        <a:t>1.1 </a:t>
                      </a:r>
                      <a:r>
                        <a:rPr lang="de-DE" sz="2400" b="1" i="1" u="sng" kern="100">
                          <a:solidFill>
                            <a:srgbClr val="0563C1"/>
                          </a:solidFill>
                          <a:effectLst/>
                          <a:latin typeface="+mn-lt"/>
                          <a:ea typeface="Calibri" panose="020F0502020204030204" pitchFamily="34" charset="0"/>
                          <a:cs typeface="Times New Roman" panose="02020603050405020304" pitchFamily="18" charset="0"/>
                          <a:hlinkClick r:id="rId2"/>
                        </a:rPr>
                        <a:t>ДоУгода з Ченстоховським політехнічним університетом (Politechnika Częstochowska) </a:t>
                      </a:r>
                      <a:r>
                        <a:rPr lang="uk-UA" sz="2400" kern="100">
                          <a:effectLst/>
                          <a:latin typeface="+mn-lt"/>
                          <a:ea typeface="Calibri" panose="020F0502020204030204" pitchFamily="34" charset="0"/>
                          <a:cs typeface="Times New Roman" panose="02020603050405020304" pitchFamily="18" charset="0"/>
                        </a:rPr>
                        <a:t> (Польща 2021)</a:t>
                      </a:r>
                      <a:endParaRPr lang="de-DE" sz="2400" kern="1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51588689"/>
                  </a:ext>
                </a:extLst>
              </a:tr>
              <a:tr h="1050699">
                <a:tc>
                  <a:txBody>
                    <a:bodyPr/>
                    <a:lstStyle/>
                    <a:p>
                      <a:pPr algn="just">
                        <a:lnSpc>
                          <a:spcPct val="150000"/>
                        </a:lnSpc>
                        <a:spcAft>
                          <a:spcPts val="800"/>
                        </a:spcAft>
                      </a:pPr>
                      <a:r>
                        <a:rPr lang="uk-UA" sz="2400" kern="100">
                          <a:effectLst/>
                          <a:latin typeface="+mn-lt"/>
                          <a:ea typeface="Calibri" panose="020F0502020204030204" pitchFamily="34" charset="0"/>
                          <a:cs typeface="Times New Roman" panose="02020603050405020304" pitchFamily="18" charset="0"/>
                        </a:rPr>
                        <a:t>1.2</a:t>
                      </a:r>
                      <a:r>
                        <a:rPr lang="uk-UA" sz="2400" b="1" i="1" u="sng" kern="100">
                          <a:solidFill>
                            <a:srgbClr val="0563C1"/>
                          </a:solidFill>
                          <a:effectLst/>
                          <a:latin typeface="+mn-lt"/>
                          <a:ea typeface="Calibri" panose="020F0502020204030204" pitchFamily="34" charset="0"/>
                          <a:cs typeface="Times New Roman" panose="02020603050405020304" pitchFamily="18" charset="0"/>
                          <a:hlinkClick r:id="rId3"/>
                        </a:rPr>
                        <a:t>Меморандум про порозуміння</a:t>
                      </a:r>
                      <a:r>
                        <a:rPr lang="de-DE" sz="2400" b="1" i="1" u="sng" kern="100">
                          <a:solidFill>
                            <a:srgbClr val="0563C1"/>
                          </a:solidFill>
                          <a:effectLst/>
                          <a:latin typeface="+mn-lt"/>
                          <a:ea typeface="Calibri" panose="020F0502020204030204" pitchFamily="34" charset="0"/>
                          <a:cs typeface="Times New Roman" panose="02020603050405020304" pitchFamily="18" charset="0"/>
                          <a:hlinkClick r:id="rId3"/>
                        </a:rPr>
                        <a:t> </a:t>
                      </a:r>
                      <a:r>
                        <a:rPr lang="uk-UA" sz="2400" b="1" i="1" u="sng" kern="100">
                          <a:solidFill>
                            <a:srgbClr val="0563C1"/>
                          </a:solidFill>
                          <a:effectLst/>
                          <a:latin typeface="+mn-lt"/>
                          <a:ea typeface="Calibri" panose="020F0502020204030204" pitchFamily="34" charset="0"/>
                          <a:cs typeface="Times New Roman" panose="02020603050405020304" pitchFamily="18" charset="0"/>
                          <a:hlinkClick r:id="rId3"/>
                        </a:rPr>
                        <a:t> між Сумським НАУ та </a:t>
                      </a:r>
                      <a:r>
                        <a:rPr lang="de-DE" sz="2400" b="1" i="1" u="sng" kern="100">
                          <a:solidFill>
                            <a:srgbClr val="0563C1"/>
                          </a:solidFill>
                          <a:effectLst/>
                          <a:latin typeface="+mn-lt"/>
                          <a:ea typeface="Calibri" panose="020F0502020204030204" pitchFamily="34" charset="0"/>
                          <a:cs typeface="Times New Roman" panose="02020603050405020304" pitchFamily="18" charset="0"/>
                          <a:hlinkClick r:id="rId3"/>
                        </a:rPr>
                        <a:t>Munich University of Applied Sciences</a:t>
                      </a:r>
                      <a:r>
                        <a:rPr lang="de-DE" sz="2400" b="1" u="sng" kern="100">
                          <a:solidFill>
                            <a:srgbClr val="0563C1"/>
                          </a:solidFill>
                          <a:effectLst/>
                          <a:latin typeface="+mn-lt"/>
                          <a:ea typeface="Calibri" panose="020F0502020204030204" pitchFamily="34" charset="0"/>
                          <a:cs typeface="Times New Roman" panose="02020603050405020304" pitchFamily="18" charset="0"/>
                          <a:hlinkClick r:id="rId3"/>
                        </a:rPr>
                        <a:t> </a:t>
                      </a:r>
                      <a:r>
                        <a:rPr lang="uk-UA" sz="2400" kern="100">
                          <a:effectLst/>
                          <a:latin typeface="+mn-lt"/>
                          <a:ea typeface="Calibri" panose="020F0502020204030204" pitchFamily="34" charset="0"/>
                          <a:cs typeface="Times New Roman" panose="02020603050405020304" pitchFamily="18" charset="0"/>
                        </a:rPr>
                        <a:t> (Німеччина, 2023)</a:t>
                      </a:r>
                      <a:endParaRPr lang="de-DE" sz="2400" kern="1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78886042"/>
                  </a:ext>
                </a:extLst>
              </a:tr>
              <a:tr h="1050699">
                <a:tc>
                  <a:txBody>
                    <a:bodyPr/>
                    <a:lstStyle/>
                    <a:p>
                      <a:pPr algn="just">
                        <a:lnSpc>
                          <a:spcPct val="150000"/>
                        </a:lnSpc>
                        <a:spcAft>
                          <a:spcPts val="800"/>
                        </a:spcAft>
                      </a:pPr>
                      <a:r>
                        <a:rPr lang="uk-UA" sz="2400" b="1" i="1" kern="100">
                          <a:effectLst/>
                          <a:latin typeface="+mn-lt"/>
                          <a:ea typeface="Calibri" panose="020F0502020204030204" pitchFamily="34" charset="0"/>
                          <a:cs typeface="Times New Roman" panose="02020603050405020304" pitchFamily="18" charset="0"/>
                        </a:rPr>
                        <a:t>1.3 </a:t>
                      </a:r>
                      <a:r>
                        <a:rPr lang="uk-UA" sz="2400" b="1" i="1" u="sng" kern="100">
                          <a:solidFill>
                            <a:srgbClr val="0563C1"/>
                          </a:solidFill>
                          <a:effectLst/>
                          <a:latin typeface="+mn-lt"/>
                          <a:ea typeface="Calibri" panose="020F0502020204030204" pitchFamily="34" charset="0"/>
                          <a:cs typeface="Times New Roman" panose="02020603050405020304" pitchFamily="18" charset="0"/>
                          <a:hlinkClick r:id="rId2"/>
                        </a:rPr>
                        <a:t>Договір про співпрацю між Сумським</a:t>
                      </a:r>
                      <a:r>
                        <a:rPr lang="de-DE" sz="2400" b="1" i="1" u="sng" kern="100">
                          <a:solidFill>
                            <a:srgbClr val="0563C1"/>
                          </a:solidFill>
                          <a:effectLst/>
                          <a:latin typeface="+mn-lt"/>
                          <a:ea typeface="Calibri" panose="020F0502020204030204" pitchFamily="34" charset="0"/>
                          <a:cs typeface="Times New Roman" panose="02020603050405020304" pitchFamily="18" charset="0"/>
                          <a:hlinkClick r:id="rId2"/>
                        </a:rPr>
                        <a:t> </a:t>
                      </a:r>
                      <a:r>
                        <a:rPr lang="uk-UA" sz="2400" b="1" i="1" u="sng" kern="100">
                          <a:solidFill>
                            <a:srgbClr val="0563C1"/>
                          </a:solidFill>
                          <a:effectLst/>
                          <a:latin typeface="+mn-lt"/>
                          <a:ea typeface="Calibri" panose="020F0502020204030204" pitchFamily="34" charset="0"/>
                          <a:cs typeface="Times New Roman" panose="02020603050405020304" pitchFamily="18" charset="0"/>
                          <a:hlinkClick r:id="rId2"/>
                        </a:rPr>
                        <a:t> НАУ</a:t>
                      </a:r>
                      <a:r>
                        <a:rPr lang="de-DE" sz="2400" b="1" i="1" u="sng" kern="100">
                          <a:solidFill>
                            <a:srgbClr val="0563C1"/>
                          </a:solidFill>
                          <a:effectLst/>
                          <a:latin typeface="+mn-lt"/>
                          <a:ea typeface="Calibri" panose="020F0502020204030204" pitchFamily="34" charset="0"/>
                          <a:cs typeface="Times New Roman" panose="02020603050405020304" pitchFamily="18" charset="0"/>
                          <a:hlinkClick r:id="rId2"/>
                        </a:rPr>
                        <a:t> </a:t>
                      </a:r>
                      <a:r>
                        <a:rPr lang="uk-UA" sz="2400" b="1" i="1" u="sng" kern="100">
                          <a:solidFill>
                            <a:srgbClr val="0563C1"/>
                          </a:solidFill>
                          <a:effectLst/>
                          <a:latin typeface="+mn-lt"/>
                          <a:ea typeface="Calibri" panose="020F0502020204030204" pitchFamily="34" charset="0"/>
                          <a:cs typeface="Times New Roman" panose="02020603050405020304" pitchFamily="18" charset="0"/>
                          <a:hlinkClick r:id="rId2"/>
                        </a:rPr>
                        <a:t> та </a:t>
                      </a:r>
                      <a:r>
                        <a:rPr lang="de-DE" sz="2400" b="1" i="1" u="sng" kern="100">
                          <a:solidFill>
                            <a:srgbClr val="0563C1"/>
                          </a:solidFill>
                          <a:effectLst/>
                          <a:latin typeface="+mn-lt"/>
                          <a:ea typeface="Calibri" panose="020F0502020204030204" pitchFamily="34" charset="0"/>
                          <a:cs typeface="Times New Roman" panose="02020603050405020304" pitchFamily="18" charset="0"/>
                          <a:hlinkClick r:id="rId2"/>
                        </a:rPr>
                        <a:t>University of applied sciences in Nysa</a:t>
                      </a:r>
                      <a:r>
                        <a:rPr lang="uk-UA" sz="2400" kern="100">
                          <a:effectLst/>
                          <a:latin typeface="+mn-lt"/>
                          <a:ea typeface="Calibri" panose="020F0502020204030204" pitchFamily="34" charset="0"/>
                          <a:cs typeface="Times New Roman" panose="02020603050405020304" pitchFamily="18" charset="0"/>
                        </a:rPr>
                        <a:t> (Польща, 2023 )</a:t>
                      </a:r>
                      <a:endParaRPr lang="de-DE" sz="2400" kern="1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46481095"/>
                  </a:ext>
                </a:extLst>
              </a:tr>
              <a:tr h="1439997">
                <a:tc>
                  <a:txBody>
                    <a:bodyPr/>
                    <a:lstStyle/>
                    <a:p>
                      <a:pPr algn="just">
                        <a:lnSpc>
                          <a:spcPct val="150000"/>
                        </a:lnSpc>
                        <a:spcAft>
                          <a:spcPts val="800"/>
                        </a:spcAft>
                      </a:pPr>
                      <a:r>
                        <a:rPr lang="uk-UA" sz="2400" b="1" i="1" kern="100">
                          <a:effectLst/>
                          <a:latin typeface="+mn-lt"/>
                          <a:ea typeface="Calibri" panose="020F0502020204030204" pitchFamily="34" charset="0"/>
                          <a:cs typeface="Times New Roman" panose="02020603050405020304" pitchFamily="18" charset="0"/>
                        </a:rPr>
                        <a:t>1.4 </a:t>
                      </a:r>
                      <a:r>
                        <a:rPr lang="uk-UA" sz="2400" b="1" i="1" u="sng" kern="100">
                          <a:solidFill>
                            <a:srgbClr val="0563C1"/>
                          </a:solidFill>
                          <a:effectLst/>
                          <a:latin typeface="+mn-lt"/>
                          <a:ea typeface="Calibri" panose="020F0502020204030204" pitchFamily="34" charset="0"/>
                          <a:cs typeface="Times New Roman" panose="02020603050405020304" pitchFamily="18" charset="0"/>
                          <a:hlinkClick r:id="rId4"/>
                        </a:rPr>
                        <a:t>Договір про міжнародну академічну мобільність</a:t>
                      </a:r>
                      <a:r>
                        <a:rPr lang="de-DE" sz="2400" b="1" i="1" u="sng" kern="100">
                          <a:solidFill>
                            <a:srgbClr val="0563C1"/>
                          </a:solidFill>
                          <a:effectLst/>
                          <a:latin typeface="+mn-lt"/>
                          <a:ea typeface="Calibri" panose="020F0502020204030204" pitchFamily="34" charset="0"/>
                          <a:cs typeface="Times New Roman" panose="02020603050405020304" pitchFamily="18" charset="0"/>
                          <a:hlinkClick r:id="rId4"/>
                        </a:rPr>
                        <a:t> </a:t>
                      </a:r>
                      <a:r>
                        <a:rPr lang="uk-UA" sz="2400" b="1" i="1" u="sng" kern="100">
                          <a:solidFill>
                            <a:srgbClr val="0563C1"/>
                          </a:solidFill>
                          <a:effectLst/>
                          <a:latin typeface="+mn-lt"/>
                          <a:ea typeface="Calibri" panose="020F0502020204030204" pitchFamily="34" charset="0"/>
                          <a:cs typeface="Times New Roman" panose="02020603050405020304" pitchFamily="18" charset="0"/>
                          <a:hlinkClick r:id="rId4"/>
                        </a:rPr>
                        <a:t> з Державним університетом в Нісі (</a:t>
                      </a:r>
                      <a:r>
                        <a:rPr lang="de-DE" sz="2400" b="1" i="1" kern="100">
                          <a:effectLst/>
                          <a:latin typeface="+mn-lt"/>
                          <a:ea typeface="Calibri" panose="020F0502020204030204" pitchFamily="34" charset="0"/>
                          <a:cs typeface="Times New Roman" panose="02020603050405020304" pitchFamily="18" charset="0"/>
                        </a:rPr>
                        <a:t>PA</a:t>
                      </a:r>
                      <a:r>
                        <a:rPr lang="uk-UA" sz="2400" b="1" i="1" kern="100">
                          <a:effectLst/>
                          <a:latin typeface="+mn-lt"/>
                          <a:ea typeface="Calibri" panose="020F0502020204030204" pitchFamily="34" charset="0"/>
                          <a:cs typeface="Times New Roman" panose="02020603050405020304" pitchFamily="18" charset="0"/>
                        </a:rPr>
                        <a:t>Ń</a:t>
                      </a:r>
                      <a:r>
                        <a:rPr lang="de-DE" sz="2400" b="1" i="1" kern="100">
                          <a:effectLst/>
                          <a:latin typeface="+mn-lt"/>
                          <a:ea typeface="Calibri" panose="020F0502020204030204" pitchFamily="34" charset="0"/>
                          <a:cs typeface="Times New Roman" panose="02020603050405020304" pitchFamily="18" charset="0"/>
                        </a:rPr>
                        <a:t>STWOW</a:t>
                      </a:r>
                      <a:r>
                        <a:rPr lang="uk-UA" sz="2400" b="1" i="1" kern="100">
                          <a:effectLst/>
                          <a:latin typeface="+mn-lt"/>
                          <a:ea typeface="Calibri" panose="020F0502020204030204" pitchFamily="34" charset="0"/>
                          <a:cs typeface="Times New Roman" panose="02020603050405020304" pitchFamily="18" charset="0"/>
                        </a:rPr>
                        <a:t>А </a:t>
                      </a:r>
                      <a:r>
                        <a:rPr lang="de-DE" sz="2400" b="1" i="1" kern="100">
                          <a:effectLst/>
                          <a:latin typeface="+mn-lt"/>
                          <a:ea typeface="Calibri" panose="020F0502020204030204" pitchFamily="34" charset="0"/>
                          <a:cs typeface="Times New Roman" panose="02020603050405020304" pitchFamily="18" charset="0"/>
                        </a:rPr>
                        <a:t>WY</a:t>
                      </a:r>
                      <a:r>
                        <a:rPr lang="uk-UA" sz="2400" b="1" i="1" kern="100">
                          <a:effectLst/>
                          <a:latin typeface="+mn-lt"/>
                          <a:ea typeface="Calibri" panose="020F0502020204030204" pitchFamily="34" charset="0"/>
                          <a:cs typeface="Times New Roman" panose="02020603050405020304" pitchFamily="18" charset="0"/>
                        </a:rPr>
                        <a:t>Ż</a:t>
                      </a:r>
                      <a:r>
                        <a:rPr lang="de-DE" sz="2400" b="1" i="1" kern="100">
                          <a:effectLst/>
                          <a:latin typeface="+mn-lt"/>
                          <a:ea typeface="Calibri" panose="020F0502020204030204" pitchFamily="34" charset="0"/>
                          <a:cs typeface="Times New Roman" panose="02020603050405020304" pitchFamily="18" charset="0"/>
                        </a:rPr>
                        <a:t>SZ</a:t>
                      </a:r>
                      <a:r>
                        <a:rPr lang="uk-UA" sz="2400" b="1" i="1" kern="100">
                          <a:effectLst/>
                          <a:latin typeface="+mn-lt"/>
                          <a:ea typeface="Calibri" panose="020F0502020204030204" pitchFamily="34" charset="0"/>
                          <a:cs typeface="Times New Roman" panose="02020603050405020304" pitchFamily="18" charset="0"/>
                        </a:rPr>
                        <a:t>А </a:t>
                      </a:r>
                      <a:r>
                        <a:rPr lang="de-DE" sz="2400" b="1" i="1" kern="100">
                          <a:effectLst/>
                          <a:latin typeface="+mn-lt"/>
                          <a:ea typeface="Calibri" panose="020F0502020204030204" pitchFamily="34" charset="0"/>
                          <a:cs typeface="Times New Roman" panose="02020603050405020304" pitchFamily="18" charset="0"/>
                        </a:rPr>
                        <a:t>SZKOL</a:t>
                      </a:r>
                      <a:r>
                        <a:rPr lang="uk-UA" sz="2400" b="1" i="1" kern="100">
                          <a:effectLst/>
                          <a:latin typeface="+mn-lt"/>
                          <a:ea typeface="Calibri" panose="020F0502020204030204" pitchFamily="34" charset="0"/>
                          <a:cs typeface="Times New Roman" panose="02020603050405020304" pitchFamily="18" charset="0"/>
                        </a:rPr>
                        <a:t>А </a:t>
                      </a:r>
                      <a:r>
                        <a:rPr lang="de-DE" sz="2400" b="1" i="1" kern="100">
                          <a:effectLst/>
                          <a:latin typeface="+mn-lt"/>
                          <a:ea typeface="Calibri" panose="020F0502020204030204" pitchFamily="34" charset="0"/>
                          <a:cs typeface="Times New Roman" panose="02020603050405020304" pitchFamily="18" charset="0"/>
                        </a:rPr>
                        <a:t>ZAWODOW</a:t>
                      </a:r>
                      <a:r>
                        <a:rPr lang="uk-UA" sz="2400" b="1" i="1" kern="100">
                          <a:effectLst/>
                          <a:latin typeface="+mn-lt"/>
                          <a:ea typeface="Calibri" panose="020F0502020204030204" pitchFamily="34" charset="0"/>
                          <a:cs typeface="Times New Roman" panose="02020603050405020304" pitchFamily="18" charset="0"/>
                        </a:rPr>
                        <a:t>А </a:t>
                      </a:r>
                      <a:r>
                        <a:rPr lang="de-DE" sz="2400" b="1" i="1" kern="100">
                          <a:effectLst/>
                          <a:latin typeface="+mn-lt"/>
                          <a:ea typeface="Calibri" panose="020F0502020204030204" pitchFamily="34" charset="0"/>
                          <a:cs typeface="Times New Roman" panose="02020603050405020304" pitchFamily="18" charset="0"/>
                        </a:rPr>
                        <a:t>W NYSIE</a:t>
                      </a:r>
                      <a:r>
                        <a:rPr lang="uk-UA" sz="2400" b="1" i="1" kern="100">
                          <a:effectLst/>
                          <a:latin typeface="+mn-lt"/>
                          <a:ea typeface="Calibri" panose="020F0502020204030204" pitchFamily="34" charset="0"/>
                          <a:cs typeface="Times New Roman" panose="02020603050405020304" pitchFamily="18" charset="0"/>
                        </a:rPr>
                        <a:t>), Польща</a:t>
                      </a:r>
                      <a:endParaRPr lang="de-DE" sz="2400" kern="1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91974961"/>
                  </a:ext>
                </a:extLst>
              </a:tr>
              <a:tr h="1439997">
                <a:tc>
                  <a:txBody>
                    <a:bodyPr/>
                    <a:lstStyle/>
                    <a:p>
                      <a:pPr algn="just">
                        <a:lnSpc>
                          <a:spcPct val="150000"/>
                        </a:lnSpc>
                        <a:spcAft>
                          <a:spcPts val="800"/>
                        </a:spcAft>
                      </a:pPr>
                      <a:r>
                        <a:rPr lang="uk-UA" sz="2400" kern="100">
                          <a:effectLst/>
                          <a:latin typeface="+mn-lt"/>
                          <a:ea typeface="Calibri" panose="020F0502020204030204" pitchFamily="34" charset="0"/>
                          <a:cs typeface="Times New Roman" panose="02020603050405020304" pitchFamily="18" charset="0"/>
                        </a:rPr>
                        <a:t>1.5 </a:t>
                      </a:r>
                      <a:r>
                        <a:rPr lang="en-US" sz="2400" b="1" i="1" u="sng" kern="100">
                          <a:solidFill>
                            <a:srgbClr val="0563C1"/>
                          </a:solidFill>
                          <a:effectLst/>
                          <a:latin typeface="+mn-lt"/>
                          <a:ea typeface="Calibri" panose="020F0502020204030204" pitchFamily="34" charset="0"/>
                          <a:cs typeface="Times New Roman" panose="02020603050405020304" pitchFamily="18" charset="0"/>
                          <a:hlinkClick r:id="rId5"/>
                        </a:rPr>
                        <a:t>MEMORANDUM between</a:t>
                      </a:r>
                      <a:r>
                        <a:rPr lang="en-US" sz="2400" b="1" u="sng" kern="100">
                          <a:solidFill>
                            <a:srgbClr val="0563C1"/>
                          </a:solidFill>
                          <a:effectLst/>
                          <a:latin typeface="+mn-lt"/>
                          <a:ea typeface="Calibri" panose="020F0502020204030204" pitchFamily="34" charset="0"/>
                          <a:cs typeface="Times New Roman" panose="02020603050405020304" pitchFamily="18" charset="0"/>
                          <a:hlinkClick r:id="rId5"/>
                        </a:rPr>
                        <a:t> LATVIA UNIVERSITY OF LIFE SCIENCES AND TECHNOLOGIES and SUMY NATIONAL AGRARIAN UNIVERSIT</a:t>
                      </a:r>
                      <a:r>
                        <a:rPr lang="en-US" sz="2400" u="sng" kern="100">
                          <a:solidFill>
                            <a:srgbClr val="0563C1"/>
                          </a:solidFill>
                          <a:effectLst/>
                          <a:latin typeface="+mn-lt"/>
                          <a:ea typeface="Calibri" panose="020F0502020204030204" pitchFamily="34" charset="0"/>
                          <a:cs typeface="Times New Roman" panose="02020603050405020304" pitchFamily="18" charset="0"/>
                          <a:hlinkClick r:id="rId5"/>
                        </a:rPr>
                        <a:t>Y</a:t>
                      </a:r>
                      <a:r>
                        <a:rPr lang="uk-UA" sz="2400" kern="100">
                          <a:effectLst/>
                          <a:latin typeface="+mn-lt"/>
                          <a:ea typeface="Calibri" panose="020F0502020204030204" pitchFamily="34" charset="0"/>
                          <a:cs typeface="Times New Roman" panose="02020603050405020304" pitchFamily="18" charset="0"/>
                        </a:rPr>
                        <a:t> (Латвія, 2024)</a:t>
                      </a:r>
                      <a:endParaRPr lang="de-DE" sz="2400" kern="1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80174298"/>
                  </a:ext>
                </a:extLst>
              </a:tr>
            </a:tbl>
          </a:graphicData>
        </a:graphic>
      </p:graphicFrame>
    </p:spTree>
    <p:extLst>
      <p:ext uri="{BB962C8B-B14F-4D97-AF65-F5344CB8AC3E}">
        <p14:creationId xmlns:p14="http://schemas.microsoft.com/office/powerpoint/2010/main" val="1723997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41DE07B-E9C1-5D24-20E9-1FDDCADFCE1A}"/>
              </a:ext>
            </a:extLst>
          </p:cNvPr>
          <p:cNvSpPr>
            <a:spLocks noGrp="1"/>
          </p:cNvSpPr>
          <p:nvPr>
            <p:ph type="title"/>
          </p:nvPr>
        </p:nvSpPr>
        <p:spPr/>
        <p:txBody>
          <a:bodyPr>
            <a:normAutofit fontScale="90000"/>
          </a:bodyPr>
          <a:lstStyle/>
          <a:p>
            <a:r>
              <a:rPr lang="uk-UA" sz="3500" b="1">
                <a:solidFill>
                  <a:srgbClr val="00B050"/>
                </a:solidFill>
                <a:effectLst/>
                <a:latin typeface="+mn-lt"/>
                <a:ea typeface="Calibri" panose="020F0502020204030204" pitchFamily="34" charset="0"/>
              </a:rPr>
              <a:t>В</a:t>
            </a:r>
            <a:r>
              <a:rPr lang="uk-UA" sz="3500" b="1">
                <a:solidFill>
                  <a:srgbClr val="00B050"/>
                </a:solidFill>
                <a:effectLst/>
                <a:latin typeface="+mn-lt"/>
                <a:ea typeface="Calibri" panose="020F0502020204030204" pitchFamily="34" charset="0"/>
                <a:cs typeface="Times New Roman" panose="02020603050405020304" pitchFamily="18" charset="0"/>
              </a:rPr>
              <a:t> </a:t>
            </a:r>
            <a:r>
              <a:rPr lang="uk-UA" sz="3500" b="1">
                <a:solidFill>
                  <a:srgbClr val="00B050"/>
                </a:solidFill>
                <a:effectLst/>
                <a:latin typeface="+mn-lt"/>
                <a:ea typeface="Calibri" panose="020F0502020204030204" pitchFamily="34" charset="0"/>
              </a:rPr>
              <a:t>рамках підписаних угод та меморандумів проведена наступна робота:</a:t>
            </a:r>
            <a:endParaRPr lang="de-DE" sz="3500">
              <a:solidFill>
                <a:srgbClr val="00B050"/>
              </a:solidFill>
              <a:latin typeface="+mn-lt"/>
            </a:endParaRPr>
          </a:p>
        </p:txBody>
      </p:sp>
      <p:graphicFrame>
        <p:nvGraphicFramePr>
          <p:cNvPr id="5" name="Місце для вмісту 4">
            <a:extLst>
              <a:ext uri="{FF2B5EF4-FFF2-40B4-BE49-F238E27FC236}">
                <a16:creationId xmlns:a16="http://schemas.microsoft.com/office/drawing/2014/main" id="{51099F3F-AB68-D58E-B238-73D8349BD8FF}"/>
              </a:ext>
            </a:extLst>
          </p:cNvPr>
          <p:cNvGraphicFramePr>
            <a:graphicFrameLocks noGrp="1"/>
          </p:cNvGraphicFramePr>
          <p:nvPr>
            <p:ph idx="1"/>
            <p:extLst>
              <p:ext uri="{D42A27DB-BD31-4B8C-83A1-F6EECF244321}">
                <p14:modId xmlns:p14="http://schemas.microsoft.com/office/powerpoint/2010/main" val="34805448"/>
              </p:ext>
            </p:extLst>
          </p:nvPr>
        </p:nvGraphicFramePr>
        <p:xfrm>
          <a:off x="1166447" y="1690689"/>
          <a:ext cx="9900138" cy="4628005"/>
        </p:xfrm>
        <a:graphic>
          <a:graphicData uri="http://schemas.openxmlformats.org/drawingml/2006/table">
            <a:tbl>
              <a:tblPr firstRow="1" firstCol="1" bandRow="1"/>
              <a:tblGrid>
                <a:gridCol w="9900138">
                  <a:extLst>
                    <a:ext uri="{9D8B030D-6E8A-4147-A177-3AD203B41FA5}">
                      <a16:colId xmlns:a16="http://schemas.microsoft.com/office/drawing/2014/main" val="3408793843"/>
                    </a:ext>
                  </a:extLst>
                </a:gridCol>
              </a:tblGrid>
              <a:tr h="486894">
                <a:tc>
                  <a:txBody>
                    <a:bodyPr/>
                    <a:lstStyle/>
                    <a:p>
                      <a:pPr algn="ctr">
                        <a:lnSpc>
                          <a:spcPct val="150000"/>
                        </a:lnSpc>
                        <a:spcAft>
                          <a:spcPts val="800"/>
                        </a:spcAft>
                      </a:pPr>
                      <a:r>
                        <a:rPr lang="uk-UA" sz="2500" b="1" kern="10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Politechnika Częstochowska</a:t>
                      </a:r>
                      <a:endParaRPr lang="de-DE" sz="2500" kern="1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052548351"/>
                  </a:ext>
                </a:extLst>
              </a:tr>
              <a:tr h="1453778">
                <a:tc>
                  <a:txBody>
                    <a:bodyPr/>
                    <a:lstStyle/>
                    <a:p>
                      <a:pPr marL="342900" lvl="0" indent="0">
                        <a:lnSpc>
                          <a:spcPct val="100000"/>
                        </a:lnSpc>
                        <a:spcAft>
                          <a:spcPts val="0"/>
                        </a:spcAft>
                        <a:buFont typeface="+mj-lt"/>
                        <a:buNone/>
                      </a:pPr>
                      <a:r>
                        <a:rPr lang="uk-UA" sz="2500" kern="100" dirty="0">
                          <a:effectLst/>
                          <a:latin typeface="+mn-lt"/>
                          <a:ea typeface="Calibri" panose="020F0502020204030204" pitchFamily="34" charset="0"/>
                          <a:cs typeface="Times New Roman" panose="02020603050405020304" pitchFamily="18" charset="0"/>
                        </a:rPr>
                        <a:t>Лютий – травень 2023 року – Міжнародне наукове стажування Срібняк Н.М.  в університеті </a:t>
                      </a:r>
                      <a:r>
                        <a:rPr lang="uk-UA" sz="2500" kern="100" dirty="0" err="1">
                          <a:effectLst/>
                          <a:latin typeface="+mn-lt"/>
                          <a:ea typeface="Calibri" panose="020F0502020204030204" pitchFamily="34" charset="0"/>
                          <a:cs typeface="Times New Roman" panose="02020603050405020304" pitchFamily="18" charset="0"/>
                        </a:rPr>
                        <a:t>Politechnika</a:t>
                      </a:r>
                      <a:r>
                        <a:rPr lang="uk-UA" sz="2500" kern="100" dirty="0">
                          <a:effectLst/>
                          <a:latin typeface="+mn-lt"/>
                          <a:ea typeface="Calibri" panose="020F0502020204030204" pitchFamily="34" charset="0"/>
                          <a:cs typeface="Times New Roman" panose="02020603050405020304" pitchFamily="18" charset="0"/>
                        </a:rPr>
                        <a:t> </a:t>
                      </a:r>
                      <a:r>
                        <a:rPr lang="uk-UA" sz="2500" kern="100" dirty="0" err="1">
                          <a:effectLst/>
                          <a:latin typeface="+mn-lt"/>
                          <a:ea typeface="Calibri" panose="020F0502020204030204" pitchFamily="34" charset="0"/>
                          <a:cs typeface="Times New Roman" panose="02020603050405020304" pitchFamily="18" charset="0"/>
                        </a:rPr>
                        <a:t>Częstochowska</a:t>
                      </a:r>
                      <a:r>
                        <a:rPr lang="uk-UA" sz="2500" kern="100" dirty="0">
                          <a:effectLst/>
                          <a:latin typeface="+mn-lt"/>
                          <a:ea typeface="Calibri" panose="020F0502020204030204" pitchFamily="34" charset="0"/>
                          <a:cs typeface="Times New Roman" panose="02020603050405020304" pitchFamily="18" charset="0"/>
                        </a:rPr>
                        <a:t> (</a:t>
                      </a:r>
                      <a:r>
                        <a:rPr lang="uk-UA" sz="2500" kern="100" dirty="0">
                          <a:effectLst/>
                          <a:latin typeface="+mn-lt"/>
                          <a:ea typeface="Calibri" panose="020F0502020204030204" pitchFamily="34" charset="0"/>
                          <a:cs typeface="Times New Roman" panose="02020603050405020304" pitchFamily="18" charset="0"/>
                          <a:hlinkClick r:id="rId2"/>
                        </a:rPr>
                        <a:t>http://surl.li/zyxrdh)-</a:t>
                      </a:r>
                      <a:r>
                        <a:rPr lang="uk-UA" sz="2500" kern="100" dirty="0">
                          <a:effectLst/>
                          <a:latin typeface="+mn-lt"/>
                          <a:ea typeface="Calibri" panose="020F0502020204030204" pitchFamily="34" charset="0"/>
                          <a:cs typeface="Times New Roman" panose="02020603050405020304" pitchFamily="18" charset="0"/>
                        </a:rPr>
                        <a:t> Срібняк Н.М.</a:t>
                      </a:r>
                      <a:endParaRPr lang="de-DE" sz="2500" kern="1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95209282"/>
                  </a:ext>
                </a:extLst>
              </a:tr>
              <a:tr h="2593592">
                <a:tc>
                  <a:txBody>
                    <a:bodyPr/>
                    <a:lstStyle/>
                    <a:p>
                      <a:pPr marL="342900" lvl="0" indent="0">
                        <a:lnSpc>
                          <a:spcPct val="100000"/>
                        </a:lnSpc>
                        <a:spcAft>
                          <a:spcPts val="0"/>
                        </a:spcAft>
                        <a:buFont typeface="+mj-lt"/>
                        <a:buNone/>
                      </a:pPr>
                      <a:r>
                        <a:rPr lang="uk-UA" sz="2500" kern="100" dirty="0">
                          <a:effectLst/>
                          <a:latin typeface="+mn-lt"/>
                          <a:ea typeface="Calibri" panose="020F0502020204030204" pitchFamily="34" charset="0"/>
                          <a:cs typeface="Times New Roman" panose="02020603050405020304" pitchFamily="18" charset="0"/>
                        </a:rPr>
                        <a:t>Участь (доповіді, публікації)  у щорічних Міжнародних конференціях, що організовує </a:t>
                      </a:r>
                      <a:r>
                        <a:rPr lang="uk-UA" sz="2500" kern="100" dirty="0" err="1">
                          <a:effectLst/>
                          <a:latin typeface="+mn-lt"/>
                          <a:ea typeface="Calibri" panose="020F0502020204030204" pitchFamily="34" charset="0"/>
                          <a:cs typeface="Times New Roman" panose="02020603050405020304" pitchFamily="18" charset="0"/>
                        </a:rPr>
                        <a:t>Politechnika</a:t>
                      </a:r>
                      <a:r>
                        <a:rPr lang="uk-UA" sz="2500" kern="100" dirty="0">
                          <a:effectLst/>
                          <a:latin typeface="+mn-lt"/>
                          <a:ea typeface="Calibri" panose="020F0502020204030204" pitchFamily="34" charset="0"/>
                          <a:cs typeface="Times New Roman" panose="02020603050405020304" pitchFamily="18" charset="0"/>
                        </a:rPr>
                        <a:t> </a:t>
                      </a:r>
                      <a:r>
                        <a:rPr lang="uk-UA" sz="2500" kern="100" dirty="0" err="1">
                          <a:effectLst/>
                          <a:latin typeface="+mn-lt"/>
                          <a:ea typeface="Calibri" panose="020F0502020204030204" pitchFamily="34" charset="0"/>
                          <a:cs typeface="Times New Roman" panose="02020603050405020304" pitchFamily="18" charset="0"/>
                        </a:rPr>
                        <a:t>Częstochowska</a:t>
                      </a:r>
                      <a:r>
                        <a:rPr lang="uk-UA" sz="2500" kern="100" dirty="0">
                          <a:effectLst/>
                          <a:latin typeface="+mn-lt"/>
                          <a:ea typeface="Calibri" panose="020F0502020204030204" pitchFamily="34" charset="0"/>
                          <a:cs typeface="Times New Roman" panose="02020603050405020304" pitchFamily="18" charset="0"/>
                        </a:rPr>
                        <a:t> (</a:t>
                      </a:r>
                      <a:r>
                        <a:rPr lang="uk-UA" sz="2500" b="1" kern="100" dirty="0">
                          <a:effectLst>
                            <a:outerShdw blurRad="38100" dist="38100" dir="2700000" algn="tl">
                              <a:srgbClr val="000000">
                                <a:alpha val="43137"/>
                              </a:srgbClr>
                            </a:outerShdw>
                          </a:effectLst>
                          <a:latin typeface="+mn-lt"/>
                          <a:ea typeface="Calibri" panose="020F0502020204030204" pitchFamily="34" charset="0"/>
                          <a:cs typeface="Times New Roman" panose="02020603050405020304" pitchFamily="18" charset="0"/>
                        </a:rPr>
                        <a:t>листопад 2022, листопад 2023</a:t>
                      </a:r>
                      <a:r>
                        <a:rPr lang="uk-UA" sz="2500" kern="100" dirty="0">
                          <a:effectLst/>
                          <a:latin typeface="+mn-lt"/>
                          <a:ea typeface="Calibri" panose="020F0502020204030204" pitchFamily="34" charset="0"/>
                          <a:cs typeface="Times New Roman" panose="02020603050405020304" pitchFamily="18" charset="0"/>
                        </a:rPr>
                        <a:t>) </a:t>
                      </a:r>
                      <a:r>
                        <a:rPr lang="uk-UA" sz="2500" kern="100" dirty="0">
                          <a:effectLst/>
                          <a:latin typeface="+mn-lt"/>
                          <a:ea typeface="Calibri" panose="020F0502020204030204" pitchFamily="34" charset="0"/>
                          <a:cs typeface="Times New Roman" panose="02020603050405020304" pitchFamily="18" charset="0"/>
                          <a:hlinkClick r:id="rId3"/>
                        </a:rPr>
                        <a:t>http://surl.li/eokosx - Редько А.О</a:t>
                      </a:r>
                      <a:r>
                        <a:rPr lang="uk-UA" sz="2500" kern="100" dirty="0">
                          <a:effectLst/>
                          <a:latin typeface="+mn-lt"/>
                          <a:ea typeface="Calibri" panose="020F0502020204030204" pitchFamily="34" charset="0"/>
                          <a:cs typeface="Times New Roman" panose="02020603050405020304" pitchFamily="18" charset="0"/>
                        </a:rPr>
                        <a:t>., Срібняк Н.М., </a:t>
                      </a:r>
                      <a:r>
                        <a:rPr lang="uk-UA" sz="2500" kern="100" dirty="0" err="1">
                          <a:effectLst/>
                          <a:latin typeface="+mn-lt"/>
                          <a:ea typeface="Calibri" panose="020F0502020204030204" pitchFamily="34" charset="0"/>
                          <a:cs typeface="Times New Roman" panose="02020603050405020304" pitchFamily="18" charset="0"/>
                        </a:rPr>
                        <a:t>Циганенко</a:t>
                      </a:r>
                      <a:r>
                        <a:rPr lang="uk-UA" sz="2500" kern="100" dirty="0">
                          <a:effectLst/>
                          <a:latin typeface="+mn-lt"/>
                          <a:ea typeface="Calibri" panose="020F0502020204030204" pitchFamily="34" charset="0"/>
                          <a:cs typeface="Times New Roman" panose="02020603050405020304" pitchFamily="18" charset="0"/>
                        </a:rPr>
                        <a:t> Л.А., </a:t>
                      </a:r>
                      <a:r>
                        <a:rPr lang="uk-UA" sz="2500" kern="100" dirty="0" err="1">
                          <a:effectLst/>
                          <a:latin typeface="+mn-lt"/>
                          <a:ea typeface="Calibri" panose="020F0502020204030204" pitchFamily="34" charset="0"/>
                          <a:cs typeface="Times New Roman" panose="02020603050405020304" pitchFamily="18" charset="0"/>
                        </a:rPr>
                        <a:t>Луцьковський</a:t>
                      </a:r>
                      <a:r>
                        <a:rPr lang="uk-UA" sz="2500" kern="100" dirty="0">
                          <a:effectLst/>
                          <a:latin typeface="+mn-lt"/>
                          <a:ea typeface="Calibri" panose="020F0502020204030204" pitchFamily="34" charset="0"/>
                          <a:cs typeface="Times New Roman" panose="02020603050405020304" pitchFamily="18" charset="0"/>
                        </a:rPr>
                        <a:t> В.М. та ін.</a:t>
                      </a:r>
                      <a:endParaRPr lang="de-DE" sz="2500" kern="1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17121911"/>
                  </a:ext>
                </a:extLst>
              </a:tr>
            </a:tbl>
          </a:graphicData>
        </a:graphic>
      </p:graphicFrame>
    </p:spTree>
    <p:extLst>
      <p:ext uri="{BB962C8B-B14F-4D97-AF65-F5344CB8AC3E}">
        <p14:creationId xmlns:p14="http://schemas.microsoft.com/office/powerpoint/2010/main" val="3780425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a:extLst>
              <a:ext uri="{FF2B5EF4-FFF2-40B4-BE49-F238E27FC236}">
                <a16:creationId xmlns:a16="http://schemas.microsoft.com/office/drawing/2014/main" id="{8C7C2FA4-CA22-821C-D684-1401120F909D}"/>
              </a:ext>
            </a:extLst>
          </p:cNvPr>
          <p:cNvGraphicFramePr>
            <a:graphicFrameLocks noGrp="1"/>
          </p:cNvGraphicFramePr>
          <p:nvPr>
            <p:ph idx="1"/>
            <p:extLst>
              <p:ext uri="{D42A27DB-BD31-4B8C-83A1-F6EECF244321}">
                <p14:modId xmlns:p14="http://schemas.microsoft.com/office/powerpoint/2010/main" val="1497339123"/>
              </p:ext>
            </p:extLst>
          </p:nvPr>
        </p:nvGraphicFramePr>
        <p:xfrm>
          <a:off x="1460090" y="575187"/>
          <a:ext cx="9335729" cy="5411334"/>
        </p:xfrm>
        <a:graphic>
          <a:graphicData uri="http://schemas.openxmlformats.org/drawingml/2006/table">
            <a:tbl>
              <a:tblPr firstRow="1" firstCol="1" bandRow="1"/>
              <a:tblGrid>
                <a:gridCol w="9335729">
                  <a:extLst>
                    <a:ext uri="{9D8B030D-6E8A-4147-A177-3AD203B41FA5}">
                      <a16:colId xmlns:a16="http://schemas.microsoft.com/office/drawing/2014/main" val="2572342869"/>
                    </a:ext>
                  </a:extLst>
                </a:gridCol>
              </a:tblGrid>
              <a:tr h="930774">
                <a:tc>
                  <a:txBody>
                    <a:bodyPr/>
                    <a:lstStyle/>
                    <a:p>
                      <a:pPr algn="ctr">
                        <a:lnSpc>
                          <a:spcPct val="150000"/>
                        </a:lnSpc>
                        <a:spcAft>
                          <a:spcPts val="800"/>
                        </a:spcAft>
                      </a:pPr>
                      <a:r>
                        <a:rPr lang="uk-UA" sz="2800" b="1" kern="100">
                          <a:solidFill>
                            <a:srgbClr val="000000"/>
                          </a:solidFill>
                          <a:effectLst/>
                          <a:latin typeface="+mn-lt"/>
                          <a:ea typeface="Calibri" panose="020F0502020204030204" pitchFamily="34" charset="0"/>
                          <a:cs typeface="Times New Roman" panose="02020603050405020304" pitchFamily="18" charset="0"/>
                        </a:rPr>
                        <a:t>University of applied sciences in Nysa</a:t>
                      </a:r>
                      <a:endParaRPr lang="de-DE" sz="2800" kern="1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04006726"/>
                  </a:ext>
                </a:extLst>
              </a:tr>
              <a:tr h="3014700">
                <a:tc>
                  <a:txBody>
                    <a:bodyPr/>
                    <a:lstStyle/>
                    <a:p>
                      <a:pPr marL="342900" lvl="0" indent="-342900">
                        <a:lnSpc>
                          <a:spcPct val="150000"/>
                        </a:lnSpc>
                        <a:spcAft>
                          <a:spcPts val="800"/>
                        </a:spcAft>
                        <a:buFont typeface="+mj-lt"/>
                        <a:buAutoNum type="arabicPeriod"/>
                      </a:pPr>
                      <a:r>
                        <a:rPr lang="uk-UA" sz="2800" kern="100">
                          <a:effectLst/>
                          <a:latin typeface="+mn-lt"/>
                          <a:ea typeface="Calibri" panose="020F0502020204030204" pitchFamily="34" charset="0"/>
                          <a:cs typeface="Times New Roman" panose="02020603050405020304" pitchFamily="18" charset="0"/>
                        </a:rPr>
                        <a:t>Участь у тижніErasmus Week – 14th International Staff Training Week 20-24 травня 2024 року Університетом прикладних наук в місті Ниса (Польща) (University of applied sciences in Nysa). </a:t>
                      </a:r>
                      <a:r>
                        <a:rPr lang="uk-UA" sz="2800" kern="100">
                          <a:effectLst/>
                          <a:latin typeface="+mn-lt"/>
                          <a:ea typeface="Calibri" panose="020F0502020204030204" pitchFamily="34" charset="0"/>
                          <a:cs typeface="Times New Roman" panose="02020603050405020304" pitchFamily="18" charset="0"/>
                          <a:hlinkClick r:id="rId2"/>
                        </a:rPr>
                        <a:t>http://surl.li/ptbkjz - Срібняк Н.М</a:t>
                      </a:r>
                      <a:r>
                        <a:rPr lang="uk-UA" sz="2800" kern="100">
                          <a:effectLst/>
                          <a:latin typeface="+mn-lt"/>
                          <a:ea typeface="Calibri" panose="020F0502020204030204" pitchFamily="34" charset="0"/>
                          <a:cs typeface="Times New Roman" panose="02020603050405020304" pitchFamily="18" charset="0"/>
                        </a:rPr>
                        <a:t>., Соларьов О.О.</a:t>
                      </a:r>
                      <a:endParaRPr lang="de-DE" sz="2800" kern="1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07924160"/>
                  </a:ext>
                </a:extLst>
              </a:tr>
            </a:tbl>
          </a:graphicData>
        </a:graphic>
      </p:graphicFrame>
    </p:spTree>
    <p:extLst>
      <p:ext uri="{BB962C8B-B14F-4D97-AF65-F5344CB8AC3E}">
        <p14:creationId xmlns:p14="http://schemas.microsoft.com/office/powerpoint/2010/main" val="666782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a:extLst>
              <a:ext uri="{FF2B5EF4-FFF2-40B4-BE49-F238E27FC236}">
                <a16:creationId xmlns:a16="http://schemas.microsoft.com/office/drawing/2014/main" id="{78C8BF28-295D-9AC7-831E-4EE8849C69C6}"/>
              </a:ext>
            </a:extLst>
          </p:cNvPr>
          <p:cNvGraphicFramePr>
            <a:graphicFrameLocks noGrp="1"/>
          </p:cNvGraphicFramePr>
          <p:nvPr>
            <p:ph idx="1"/>
            <p:extLst>
              <p:ext uri="{D42A27DB-BD31-4B8C-83A1-F6EECF244321}">
                <p14:modId xmlns:p14="http://schemas.microsoft.com/office/powerpoint/2010/main" val="3922438694"/>
              </p:ext>
            </p:extLst>
          </p:nvPr>
        </p:nvGraphicFramePr>
        <p:xfrm>
          <a:off x="206477" y="206477"/>
          <a:ext cx="11164529" cy="4213618"/>
        </p:xfrm>
        <a:graphic>
          <a:graphicData uri="http://schemas.openxmlformats.org/drawingml/2006/table">
            <a:tbl>
              <a:tblPr firstRow="1" firstCol="1" bandRow="1"/>
              <a:tblGrid>
                <a:gridCol w="11164529">
                  <a:extLst>
                    <a:ext uri="{9D8B030D-6E8A-4147-A177-3AD203B41FA5}">
                      <a16:colId xmlns:a16="http://schemas.microsoft.com/office/drawing/2014/main" val="2628738725"/>
                    </a:ext>
                  </a:extLst>
                </a:gridCol>
              </a:tblGrid>
              <a:tr h="624245">
                <a:tc>
                  <a:txBody>
                    <a:bodyPr/>
                    <a:lstStyle/>
                    <a:p>
                      <a:pPr algn="ctr">
                        <a:lnSpc>
                          <a:spcPct val="150000"/>
                        </a:lnSpc>
                        <a:spcAft>
                          <a:spcPts val="800"/>
                        </a:spcAft>
                      </a:pPr>
                      <a:r>
                        <a:rPr lang="uk-UA" sz="3800" b="1" kern="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Munich University of Applied Sciences </a:t>
                      </a:r>
                      <a:endParaRPr lang="de-DE" sz="3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754298136"/>
                  </a:ext>
                </a:extLst>
              </a:tr>
              <a:tr h="1323061">
                <a:tc>
                  <a:txBody>
                    <a:bodyPr/>
                    <a:lstStyle/>
                    <a:p>
                      <a:pPr marL="342900" lvl="0" indent="0">
                        <a:lnSpc>
                          <a:spcPct val="100000"/>
                        </a:lnSpc>
                        <a:spcAft>
                          <a:spcPts val="0"/>
                        </a:spcAft>
                        <a:buFont typeface="+mj-lt"/>
                        <a:buAutoNum type="arabicPeriod"/>
                      </a:pPr>
                      <a:r>
                        <a:rPr lang="uk-UA" sz="3300" kern="100">
                          <a:effectLst/>
                          <a:latin typeface="Times New Roman" panose="02020603050405020304" pitchFamily="18" charset="0"/>
                          <a:ea typeface="Calibri" panose="020F0502020204030204" pitchFamily="34" charset="0"/>
                          <a:cs typeface="Times New Roman" panose="02020603050405020304" pitchFamily="18" charset="0"/>
                        </a:rPr>
                        <a:t>Цикл лекцій за підтримки DAAD від професорів Munich University of Applied Sciences (квітень 2023-червень 2023)</a:t>
                      </a:r>
                      <a:r>
                        <a:rPr lang="uk-UA" sz="3300" b="1" kern="100">
                          <a:effectLst/>
                          <a:latin typeface="Times New Roman" panose="02020603050405020304" pitchFamily="18" charset="0"/>
                          <a:ea typeface="Calibri" panose="020F0502020204030204" pitchFamily="34" charset="0"/>
                          <a:cs typeface="Times New Roman" panose="02020603050405020304" pitchFamily="18" charset="0"/>
                        </a:rPr>
                        <a:t> </a:t>
                      </a:r>
                      <a:endParaRPr lang="de-DE" sz="33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98677738"/>
                  </a:ext>
                </a:extLst>
              </a:tr>
              <a:tr h="2021877">
                <a:tc>
                  <a:txBody>
                    <a:bodyPr/>
                    <a:lstStyle/>
                    <a:p>
                      <a:pPr marL="342900" lvl="0" indent="0">
                        <a:lnSpc>
                          <a:spcPct val="100000"/>
                        </a:lnSpc>
                        <a:spcAft>
                          <a:spcPts val="0"/>
                        </a:spcAft>
                        <a:buFont typeface="+mj-lt"/>
                        <a:buNone/>
                      </a:pPr>
                      <a:r>
                        <a:rPr lang="uk-UA" sz="3300" kern="100">
                          <a:effectLst/>
                          <a:latin typeface="Times New Roman" panose="02020603050405020304" pitchFamily="18" charset="0"/>
                          <a:ea typeface="Calibri" panose="020F0502020204030204" pitchFamily="34" charset="0"/>
                          <a:cs typeface="Times New Roman" panose="02020603050405020304" pitchFamily="18" charset="0"/>
                        </a:rPr>
                        <a:t>2.Цикл лекцій за підтримки DAAD від професорів Munich University of Applied Sciences, університетів Австрії, Бразилії, Словенії, Словакії  (квітень 2024-червень 2024)</a:t>
                      </a:r>
                      <a:r>
                        <a:rPr lang="uk-UA" sz="3300" b="1" kern="100">
                          <a:effectLst/>
                          <a:latin typeface="Times New Roman" panose="02020603050405020304" pitchFamily="18" charset="0"/>
                          <a:ea typeface="Calibri" panose="020F0502020204030204" pitchFamily="34" charset="0"/>
                          <a:cs typeface="Times New Roman" panose="02020603050405020304" pitchFamily="18" charset="0"/>
                        </a:rPr>
                        <a:t> </a:t>
                      </a:r>
                      <a:r>
                        <a:rPr lang="uk-UA" sz="3300" kern="100">
                          <a:effectLst/>
                          <a:latin typeface="Times New Roman" panose="02020603050405020304" pitchFamily="18" charset="0"/>
                          <a:ea typeface="Calibri" panose="020F0502020204030204" pitchFamily="34" charset="0"/>
                          <a:cs typeface="Times New Roman" panose="02020603050405020304" pitchFamily="18" charset="0"/>
                        </a:rPr>
                        <a:t> (http://surl.li/oqidox)</a:t>
                      </a:r>
                      <a:endParaRPr lang="de-DE" sz="33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21929070"/>
                  </a:ext>
                </a:extLst>
              </a:tr>
            </a:tbl>
          </a:graphicData>
        </a:graphic>
      </p:graphicFrame>
      <p:sp>
        <p:nvSpPr>
          <p:cNvPr id="8" name="TextBox 7">
            <a:extLst>
              <a:ext uri="{FF2B5EF4-FFF2-40B4-BE49-F238E27FC236}">
                <a16:creationId xmlns:a16="http://schemas.microsoft.com/office/drawing/2014/main" id="{13E3A345-916A-9C8A-4133-9FB01AA25DDE}"/>
              </a:ext>
            </a:extLst>
          </p:cNvPr>
          <p:cNvSpPr txBox="1"/>
          <p:nvPr/>
        </p:nvSpPr>
        <p:spPr>
          <a:xfrm>
            <a:off x="206477" y="4327258"/>
            <a:ext cx="11371006" cy="2123658"/>
          </a:xfrm>
          <a:prstGeom prst="rect">
            <a:avLst/>
          </a:prstGeom>
          <a:noFill/>
        </p:spPr>
        <p:txBody>
          <a:bodyPr wrap="square">
            <a:spAutoFit/>
          </a:bodyPr>
          <a:lstStyle/>
          <a:p>
            <a:pPr marL="228600" algn="just"/>
            <a:r>
              <a:rPr lang="uk-UA" sz="3300" kern="100">
                <a:latin typeface="Times New Roman" panose="02020603050405020304" pitchFamily="18" charset="0"/>
                <a:cs typeface="Times New Roman" panose="02020603050405020304" pitchFamily="18" charset="0"/>
              </a:rPr>
              <a:t>3.</a:t>
            </a:r>
            <a:r>
              <a:rPr lang="uk-UA" sz="3300" b="1" kern="100">
                <a:latin typeface="Times New Roman" panose="02020603050405020304" pitchFamily="18" charset="0"/>
                <a:cs typeface="Times New Roman" panose="02020603050405020304" pitchFamily="18" charset="0"/>
              </a:rPr>
              <a:t>Заплановано на 2024-25 навчальний рік віртуальний  академічний обмін -Collaboration on COIL and Virtual Exchange with Hochschule München University of Applied Sciences</a:t>
            </a:r>
            <a:endParaRPr lang="de-DE" sz="3300" b="1" kern="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81337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a:extLst>
              <a:ext uri="{FF2B5EF4-FFF2-40B4-BE49-F238E27FC236}">
                <a16:creationId xmlns:a16="http://schemas.microsoft.com/office/drawing/2014/main" id="{A8272EB2-3249-D143-097C-A57C14C7962D}"/>
              </a:ext>
            </a:extLst>
          </p:cNvPr>
          <p:cNvGraphicFramePr>
            <a:graphicFrameLocks noGrp="1"/>
          </p:cNvGraphicFramePr>
          <p:nvPr>
            <p:ph idx="1"/>
            <p:extLst>
              <p:ext uri="{D42A27DB-BD31-4B8C-83A1-F6EECF244321}">
                <p14:modId xmlns:p14="http://schemas.microsoft.com/office/powerpoint/2010/main" val="347420081"/>
              </p:ext>
            </p:extLst>
          </p:nvPr>
        </p:nvGraphicFramePr>
        <p:xfrm>
          <a:off x="147484" y="840658"/>
          <a:ext cx="10958051" cy="5867400"/>
        </p:xfrm>
        <a:graphic>
          <a:graphicData uri="http://schemas.openxmlformats.org/drawingml/2006/table">
            <a:tbl>
              <a:tblPr firstRow="1" firstCol="1" bandRow="1"/>
              <a:tblGrid>
                <a:gridCol w="10958051">
                  <a:extLst>
                    <a:ext uri="{9D8B030D-6E8A-4147-A177-3AD203B41FA5}">
                      <a16:colId xmlns:a16="http://schemas.microsoft.com/office/drawing/2014/main" val="767815062"/>
                    </a:ext>
                  </a:extLst>
                </a:gridCol>
              </a:tblGrid>
              <a:tr h="610439">
                <a:tc>
                  <a:txBody>
                    <a:bodyPr/>
                    <a:lstStyle/>
                    <a:p>
                      <a:pPr indent="0" algn="ctr">
                        <a:lnSpc>
                          <a:spcPct val="100000"/>
                        </a:lnSpc>
                        <a:spcAft>
                          <a:spcPts val="800"/>
                        </a:spcAft>
                      </a:pPr>
                      <a:r>
                        <a:rPr lang="uk-UA" sz="3500" b="1" kern="100">
                          <a:solidFill>
                            <a:srgbClr val="000000"/>
                          </a:solidFill>
                          <a:effectLst/>
                          <a:latin typeface="+mn-lt"/>
                          <a:ea typeface="Calibri" panose="020F0502020204030204" pitchFamily="34" charset="0"/>
                          <a:cs typeface="Times New Roman" panose="02020603050405020304" pitchFamily="18" charset="0"/>
                        </a:rPr>
                        <a:t>LATVIA UNIVERSITY OF LIFE SCIENCES AND TECHNOLOGIES</a:t>
                      </a:r>
                      <a:endParaRPr lang="de-DE" sz="3500" kern="1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571089589"/>
                  </a:ext>
                </a:extLst>
              </a:tr>
              <a:tr h="2664542">
                <a:tc>
                  <a:txBody>
                    <a:bodyPr/>
                    <a:lstStyle/>
                    <a:p>
                      <a:pPr marL="342900" lvl="0" indent="0" algn="just">
                        <a:lnSpc>
                          <a:spcPct val="100000"/>
                        </a:lnSpc>
                        <a:buFont typeface="+mj-lt"/>
                        <a:buAutoNum type="arabicPeriod"/>
                      </a:pPr>
                      <a:r>
                        <a:rPr lang="uk-UA" sz="3500" kern="100">
                          <a:effectLst/>
                          <a:latin typeface="+mn-lt"/>
                          <a:ea typeface="Calibri" panose="020F0502020204030204" pitchFamily="34" charset="0"/>
                          <a:cs typeface="Times New Roman" panose="02020603050405020304" pitchFamily="18" charset="0"/>
                        </a:rPr>
                        <a:t>Написання  двох статей , що індексуються в БД </a:t>
                      </a:r>
                      <a:r>
                        <a:rPr lang="en-US" sz="3500" kern="100">
                          <a:effectLst/>
                          <a:latin typeface="+mn-lt"/>
                          <a:ea typeface="Calibri" panose="020F0502020204030204" pitchFamily="34" charset="0"/>
                          <a:cs typeface="Times New Roman" panose="02020603050405020304" pitchFamily="18" charset="0"/>
                        </a:rPr>
                        <a:t>Scopus</a:t>
                      </a:r>
                      <a:r>
                        <a:rPr lang="uk-UA" sz="3500" kern="100">
                          <a:effectLst/>
                          <a:latin typeface="+mn-lt"/>
                          <a:ea typeface="Calibri" panose="020F0502020204030204" pitchFamily="34" charset="0"/>
                          <a:cs typeface="Times New Roman" panose="02020603050405020304" pitchFamily="18" charset="0"/>
                        </a:rPr>
                        <a:t> та опубліковано в матеріалах  23-ї Міжнародної  науковій конференції “</a:t>
                      </a:r>
                      <a:r>
                        <a:rPr lang="en-US" sz="3500" kern="100">
                          <a:effectLst/>
                          <a:latin typeface="+mn-lt"/>
                          <a:ea typeface="Calibri" panose="020F0502020204030204" pitchFamily="34" charset="0"/>
                          <a:cs typeface="Times New Roman" panose="02020603050405020304" pitchFamily="18" charset="0"/>
                        </a:rPr>
                        <a:t>Engineering for Rural Development</a:t>
                      </a:r>
                      <a:r>
                        <a:rPr lang="uk-UA" sz="3500" kern="100">
                          <a:effectLst/>
                          <a:latin typeface="+mn-lt"/>
                          <a:ea typeface="Calibri" panose="020F0502020204030204" pitchFamily="34" charset="0"/>
                          <a:cs typeface="Times New Roman" panose="02020603050405020304" pitchFamily="18" charset="0"/>
                        </a:rPr>
                        <a:t> 2024”, що проходила 22-24 травня 2024 року в Латвії (місто </a:t>
                      </a:r>
                      <a:r>
                        <a:rPr lang="en-US" sz="3500" kern="100">
                          <a:effectLst/>
                          <a:latin typeface="+mn-lt"/>
                          <a:ea typeface="Calibri" panose="020F0502020204030204" pitchFamily="34" charset="0"/>
                          <a:cs typeface="Times New Roman" panose="02020603050405020304" pitchFamily="18" charset="0"/>
                        </a:rPr>
                        <a:t>Jelgava</a:t>
                      </a:r>
                      <a:r>
                        <a:rPr lang="uk-UA" sz="3500" kern="100">
                          <a:effectLst/>
                          <a:latin typeface="+mn-lt"/>
                          <a:ea typeface="Calibri" panose="020F0502020204030204" pitchFamily="34" charset="0"/>
                          <a:cs typeface="Times New Roman" panose="02020603050405020304" pitchFamily="18" charset="0"/>
                        </a:rPr>
                        <a:t>)</a:t>
                      </a:r>
                      <a:endParaRPr lang="de-DE" sz="3500" kern="1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374700"/>
                  </a:ext>
                </a:extLst>
              </a:tr>
              <a:tr h="679342">
                <a:tc>
                  <a:txBody>
                    <a:bodyPr/>
                    <a:lstStyle/>
                    <a:p>
                      <a:pPr marL="342900" marR="0" lvl="0" indent="0" algn="just" defTabSz="914400" rtl="0" eaLnBrk="1" fontAlgn="auto" latinLnBrk="0" hangingPunct="1">
                        <a:lnSpc>
                          <a:spcPct val="100000"/>
                        </a:lnSpc>
                        <a:spcBef>
                          <a:spcPts val="0"/>
                        </a:spcBef>
                        <a:spcAft>
                          <a:spcPts val="800"/>
                        </a:spcAft>
                        <a:buClrTx/>
                        <a:buSzTx/>
                        <a:buFont typeface="+mj-lt"/>
                        <a:buNone/>
                        <a:tabLst/>
                        <a:defRPr/>
                      </a:pPr>
                      <a:r>
                        <a:rPr lang="uk-UA" sz="3500" kern="100">
                          <a:effectLst/>
                          <a:latin typeface="+mn-lt"/>
                          <a:ea typeface="Calibri" panose="020F0502020204030204" pitchFamily="34" charset="0"/>
                          <a:cs typeface="Times New Roman" panose="02020603050405020304" pitchFamily="18" charset="0"/>
                        </a:rPr>
                        <a:t>2.Виступ на конфеенції (травень 2024 )-Срібянк Н.М.</a:t>
                      </a:r>
                      <a:endParaRPr lang="de-DE" sz="3500" kern="1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84449257"/>
                  </a:ext>
                </a:extLst>
              </a:tr>
            </a:tbl>
          </a:graphicData>
        </a:graphic>
      </p:graphicFrame>
    </p:spTree>
    <p:extLst>
      <p:ext uri="{BB962C8B-B14F-4D97-AF65-F5344CB8AC3E}">
        <p14:creationId xmlns:p14="http://schemas.microsoft.com/office/powerpoint/2010/main" val="2326277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86E49F-1D18-6D6D-DB9F-A7FCDF221770}"/>
              </a:ext>
            </a:extLst>
          </p:cNvPr>
          <p:cNvSpPr>
            <a:spLocks noGrp="1"/>
          </p:cNvSpPr>
          <p:nvPr>
            <p:ph type="title"/>
          </p:nvPr>
        </p:nvSpPr>
        <p:spPr>
          <a:xfrm>
            <a:off x="941439" y="955060"/>
            <a:ext cx="10515600" cy="1325563"/>
          </a:xfrm>
        </p:spPr>
        <p:txBody>
          <a:bodyPr>
            <a:normAutofit fontScale="90000"/>
          </a:bodyPr>
          <a:lstStyle/>
          <a:p>
            <a:r>
              <a:rPr lang="uk-UA" sz="4400" b="1" kern="1200">
                <a:solidFill>
                  <a:srgbClr val="00B050"/>
                </a:solidFill>
                <a:effectLst/>
                <a:latin typeface="+mn-lt"/>
                <a:ea typeface="+mn-ea"/>
                <a:cs typeface="+mn-cs"/>
              </a:rPr>
              <a:t>1.Оновлення матер. -техн.  забезпечення, що використовується на ОПП</a:t>
            </a:r>
            <a:r>
              <a:rPr lang="de-DE" sz="4400" b="1" kern="1200">
                <a:solidFill>
                  <a:schemeClr val="dk1"/>
                </a:solidFill>
                <a:effectLst/>
                <a:latin typeface="+mn-lt"/>
                <a:ea typeface="+mn-ea"/>
                <a:cs typeface="+mn-cs"/>
              </a:rPr>
              <a:t/>
            </a:r>
            <a:br>
              <a:rPr lang="de-DE" sz="4400" b="1" kern="1200">
                <a:solidFill>
                  <a:schemeClr val="dk1"/>
                </a:solidFill>
                <a:effectLst/>
                <a:latin typeface="+mn-lt"/>
                <a:ea typeface="+mn-ea"/>
                <a:cs typeface="+mn-cs"/>
              </a:rPr>
            </a:br>
            <a:r>
              <a:rPr lang="de-DE"/>
              <a:t/>
            </a:r>
            <a:br>
              <a:rPr lang="de-DE"/>
            </a:br>
            <a:endParaRPr lang="de-DE"/>
          </a:p>
        </p:txBody>
      </p:sp>
      <p:sp>
        <p:nvSpPr>
          <p:cNvPr id="3" name="Місце для вмісту 2">
            <a:extLst>
              <a:ext uri="{FF2B5EF4-FFF2-40B4-BE49-F238E27FC236}">
                <a16:creationId xmlns:a16="http://schemas.microsoft.com/office/drawing/2014/main" id="{A0DA1A14-2F7D-3F77-B375-67D92ED0D458}"/>
              </a:ext>
            </a:extLst>
          </p:cNvPr>
          <p:cNvSpPr>
            <a:spLocks noGrp="1"/>
          </p:cNvSpPr>
          <p:nvPr>
            <p:ph idx="1"/>
          </p:nvPr>
        </p:nvSpPr>
        <p:spPr/>
        <p:txBody>
          <a:bodyPr/>
          <a:lstStyle/>
          <a:p>
            <a:pPr lvl="0"/>
            <a:r>
              <a:rPr lang="uk-UA" sz="2800" kern="1200">
                <a:solidFill>
                  <a:schemeClr val="dk1"/>
                </a:solidFill>
                <a:effectLst/>
                <a:latin typeface="+mn-lt"/>
                <a:ea typeface="+mn-ea"/>
                <a:cs typeface="+mn-cs"/>
              </a:rPr>
              <a:t>Впровадження до освітнього процесу нові лабораторії – лаборію </a:t>
            </a:r>
            <a:r>
              <a:rPr lang="en-GB" sz="2800" kern="1200">
                <a:solidFill>
                  <a:schemeClr val="dk1"/>
                </a:solidFill>
                <a:effectLst/>
                <a:latin typeface="+mn-lt"/>
                <a:ea typeface="+mn-ea"/>
                <a:cs typeface="+mn-cs"/>
              </a:rPr>
              <a:t>BIM</a:t>
            </a:r>
            <a:r>
              <a:rPr lang="ru-RU" sz="2800" kern="1200">
                <a:solidFill>
                  <a:schemeClr val="dk1"/>
                </a:solidFill>
                <a:effectLst/>
                <a:latin typeface="+mn-lt"/>
                <a:ea typeface="+mn-ea"/>
                <a:cs typeface="+mn-cs"/>
              </a:rPr>
              <a:t>-</a:t>
            </a:r>
            <a:r>
              <a:rPr lang="uk-UA" sz="2800" kern="1200">
                <a:solidFill>
                  <a:schemeClr val="dk1"/>
                </a:solidFill>
                <a:effectLst/>
                <a:latin typeface="+mn-lt"/>
                <a:ea typeface="+mn-ea"/>
                <a:cs typeface="+mn-cs"/>
              </a:rPr>
              <a:t>технологій та комп. дизайну та лабораторію  буд. матеріалознавства.</a:t>
            </a:r>
          </a:p>
          <a:p>
            <a:r>
              <a:rPr lang="uk-UA" sz="2800" kern="1200">
                <a:solidFill>
                  <a:schemeClr val="dk1"/>
                </a:solidFill>
                <a:effectLst/>
                <a:latin typeface="+mn-lt"/>
                <a:ea typeface="+mn-ea"/>
                <a:cs typeface="+mn-cs"/>
              </a:rPr>
              <a:t>Розширення партнерських зв’язків  з бізнесом щодо участі у розвитку сучасної матер.-техн. бази (оснащення лабораторії буд. матеріалозн.), що задіяна в навч. процесі за ОПП (ТОВ «ТБ ІМПЕРАТИВ», «АМК РЕМ-БУД»)</a:t>
            </a:r>
            <a:r>
              <a:rPr lang="de-DE" sz="2800" kern="1200">
                <a:solidFill>
                  <a:schemeClr val="dk1"/>
                </a:solidFill>
                <a:effectLst/>
                <a:latin typeface="+mn-lt"/>
                <a:ea typeface="+mn-ea"/>
                <a:cs typeface="+mn-cs"/>
              </a:rPr>
              <a:t> </a:t>
            </a:r>
            <a:r>
              <a:rPr lang="uk-UA" sz="2800" kern="1200">
                <a:solidFill>
                  <a:schemeClr val="dk1"/>
                </a:solidFill>
                <a:effectLst/>
                <a:latin typeface="+mn-lt"/>
                <a:ea typeface="+mn-ea"/>
                <a:cs typeface="+mn-cs"/>
              </a:rPr>
              <a:t>.</a:t>
            </a:r>
            <a:endParaRPr lang="de-DE" sz="2800" kern="1200">
              <a:solidFill>
                <a:schemeClr val="dk1"/>
              </a:solidFill>
              <a:effectLst/>
              <a:latin typeface="+mn-lt"/>
              <a:ea typeface="+mn-ea"/>
              <a:cs typeface="+mn-cs"/>
            </a:endParaRPr>
          </a:p>
          <a:p>
            <a:endParaRPr lang="de-DE" sz="2800" kern="1200">
              <a:solidFill>
                <a:schemeClr val="dk1"/>
              </a:solidFill>
              <a:effectLst/>
              <a:latin typeface="+mn-lt"/>
              <a:ea typeface="+mn-ea"/>
              <a:cs typeface="+mn-cs"/>
            </a:endParaRPr>
          </a:p>
          <a:p>
            <a:endParaRPr lang="de-DE"/>
          </a:p>
        </p:txBody>
      </p:sp>
    </p:spTree>
    <p:extLst>
      <p:ext uri="{BB962C8B-B14F-4D97-AF65-F5344CB8AC3E}">
        <p14:creationId xmlns:p14="http://schemas.microsoft.com/office/powerpoint/2010/main" val="2899044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a:extLst>
              <a:ext uri="{FF2B5EF4-FFF2-40B4-BE49-F238E27FC236}">
                <a16:creationId xmlns:a16="http://schemas.microsoft.com/office/drawing/2014/main" id="{B9626ED5-9704-1268-9985-EA23BC972BB5}"/>
              </a:ext>
            </a:extLst>
          </p:cNvPr>
          <p:cNvGraphicFramePr>
            <a:graphicFrameLocks noGrp="1"/>
          </p:cNvGraphicFramePr>
          <p:nvPr>
            <p:ph idx="1"/>
            <p:extLst>
              <p:ext uri="{D42A27DB-BD31-4B8C-83A1-F6EECF244321}">
                <p14:modId xmlns:p14="http://schemas.microsoft.com/office/powerpoint/2010/main" val="351212866"/>
              </p:ext>
            </p:extLst>
          </p:nvPr>
        </p:nvGraphicFramePr>
        <p:xfrm>
          <a:off x="427703" y="0"/>
          <a:ext cx="10456607" cy="6553200"/>
        </p:xfrm>
        <a:graphic>
          <a:graphicData uri="http://schemas.openxmlformats.org/drawingml/2006/table">
            <a:tbl>
              <a:tblPr firstRow="1" firstCol="1" bandRow="1"/>
              <a:tblGrid>
                <a:gridCol w="10456607">
                  <a:extLst>
                    <a:ext uri="{9D8B030D-6E8A-4147-A177-3AD203B41FA5}">
                      <a16:colId xmlns:a16="http://schemas.microsoft.com/office/drawing/2014/main" val="3884406102"/>
                    </a:ext>
                  </a:extLst>
                </a:gridCol>
              </a:tblGrid>
              <a:tr h="267498">
                <a:tc>
                  <a:txBody>
                    <a:bodyPr/>
                    <a:lstStyle/>
                    <a:p>
                      <a:pPr algn="ctr">
                        <a:lnSpc>
                          <a:spcPct val="100000"/>
                        </a:lnSpc>
                        <a:spcAft>
                          <a:spcPts val="0"/>
                        </a:spcAft>
                      </a:pPr>
                      <a:r>
                        <a:rPr lang="uk-UA" sz="3300" b="1" kern="100">
                          <a:solidFill>
                            <a:srgbClr val="000000"/>
                          </a:solidFill>
                          <a:effectLst/>
                          <a:latin typeface="+mn-lt"/>
                          <a:ea typeface="Calibri" panose="020F0502020204030204" pitchFamily="34" charset="0"/>
                          <a:cs typeface="Times New Roman" panose="02020603050405020304" pitchFamily="18" charset="0"/>
                        </a:rPr>
                        <a:t>Організовано тематичні майстер-класи іноземних лекторів</a:t>
                      </a:r>
                      <a:endParaRPr lang="de-DE" sz="3300" kern="100">
                        <a:effectLst/>
                        <a:latin typeface="+mn-lt"/>
                        <a:ea typeface="Calibri" panose="020F0502020204030204" pitchFamily="34" charset="0"/>
                        <a:cs typeface="Times New Roman" panose="02020603050405020304" pitchFamily="18" charset="0"/>
                      </a:endParaRPr>
                    </a:p>
                  </a:txBody>
                  <a:tcPr marL="64185" marR="64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11672794"/>
                  </a:ext>
                </a:extLst>
              </a:tr>
              <a:tr h="1042355">
                <a:tc>
                  <a:txBody>
                    <a:bodyPr/>
                    <a:lstStyle/>
                    <a:p>
                      <a:pPr algn="just">
                        <a:lnSpc>
                          <a:spcPct val="100000"/>
                        </a:lnSpc>
                        <a:spcAft>
                          <a:spcPts val="0"/>
                        </a:spcAft>
                      </a:pPr>
                      <a:r>
                        <a:rPr lang="uk-UA" sz="2800" b="1" kern="100">
                          <a:effectLst/>
                          <a:latin typeface="+mn-lt"/>
                          <a:ea typeface="Calibri" panose="020F0502020204030204" pitchFamily="34" charset="0"/>
                          <a:cs typeface="Times New Roman" panose="02020603050405020304" pitchFamily="18" charset="0"/>
                        </a:rPr>
                        <a:t>1. </a:t>
                      </a:r>
                      <a:r>
                        <a:rPr lang="en-US" sz="2800" kern="100">
                          <a:effectLst/>
                          <a:latin typeface="+mn-lt"/>
                          <a:ea typeface="Calibri" panose="020F0502020204030204" pitchFamily="34" charset="0"/>
                          <a:cs typeface="Times New Roman" panose="02020603050405020304" pitchFamily="18" charset="0"/>
                        </a:rPr>
                        <a:t>O</a:t>
                      </a:r>
                      <a:r>
                        <a:rPr lang="uk-UA" sz="2800" kern="100">
                          <a:effectLst/>
                          <a:latin typeface="+mn-lt"/>
                          <a:ea typeface="Calibri" panose="020F0502020204030204" pitchFamily="34" charset="0"/>
                          <a:cs typeface="Times New Roman" panose="02020603050405020304" pitchFamily="18" charset="0"/>
                        </a:rPr>
                        <a:t>n-line лекція “Energy efficiency and resource saving. European experience” (“Енергоефективність та ресурсозбереження. Європейський досвід”)  від пана Адама Уйми (Adam Ujma) – доцента Університету прикладних наук у Нисі (м. Ниса, Польща); </a:t>
                      </a:r>
                      <a:r>
                        <a:rPr lang="uk-UA" sz="2800" b="1" kern="100">
                          <a:effectLst/>
                          <a:latin typeface="+mn-lt"/>
                          <a:ea typeface="Calibri" panose="020F0502020204030204" pitchFamily="34" charset="0"/>
                          <a:cs typeface="Times New Roman" panose="02020603050405020304" pitchFamily="18" charset="0"/>
                        </a:rPr>
                        <a:t>http://surl.li/qaqrvo</a:t>
                      </a:r>
                      <a:endParaRPr lang="de-DE" sz="2800" b="1" kern="100">
                        <a:effectLst/>
                        <a:latin typeface="+mn-lt"/>
                        <a:ea typeface="Calibri" panose="020F0502020204030204" pitchFamily="34" charset="0"/>
                        <a:cs typeface="Times New Roman" panose="02020603050405020304" pitchFamily="18" charset="0"/>
                      </a:endParaRPr>
                    </a:p>
                  </a:txBody>
                  <a:tcPr marL="64185" marR="64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63495265"/>
                  </a:ext>
                </a:extLst>
              </a:tr>
              <a:tr h="1299095">
                <a:tc>
                  <a:txBody>
                    <a:bodyPr/>
                    <a:lstStyle/>
                    <a:p>
                      <a:pPr marL="0" algn="just">
                        <a:lnSpc>
                          <a:spcPct val="100000"/>
                        </a:lnSpc>
                        <a:spcAft>
                          <a:spcPts val="0"/>
                        </a:spcAft>
                      </a:pPr>
                      <a:r>
                        <a:rPr lang="uk-UA" sz="2800" b="1" kern="100">
                          <a:effectLst/>
                          <a:latin typeface="+mn-lt"/>
                          <a:ea typeface="Calibri" panose="020F0502020204030204" pitchFamily="34" charset="0"/>
                          <a:cs typeface="Times New Roman" panose="02020603050405020304" pitchFamily="18" charset="0"/>
                        </a:rPr>
                        <a:t>2. </a:t>
                      </a:r>
                      <a:r>
                        <a:rPr lang="uk-UA" sz="2800" kern="100">
                          <a:effectLst/>
                          <a:latin typeface="+mn-lt"/>
                          <a:ea typeface="Calibri" panose="020F0502020204030204" pitchFamily="34" charset="0"/>
                          <a:cs typeface="Times New Roman" panose="02020603050405020304" pitchFamily="18" charset="0"/>
                        </a:rPr>
                        <a:t>В рамках співпраці з фірмою BP-AMARAD (м. Гданськ, Польща) -  майстер-клас від директора BP-AMARAD </a:t>
                      </a:r>
                      <a:r>
                        <a:rPr lang="uk-UA" sz="2800" b="1" kern="100">
                          <a:effectLst/>
                          <a:latin typeface="+mn-lt"/>
                          <a:ea typeface="Calibri" panose="020F0502020204030204" pitchFamily="34" charset="0"/>
                          <a:cs typeface="Times New Roman" panose="02020603050405020304" pitchFamily="18" charset="0"/>
                        </a:rPr>
                        <a:t>RADOSŁAW LEUSZ.</a:t>
                      </a:r>
                      <a:r>
                        <a:rPr lang="uk-UA" sz="2800" kern="100">
                          <a:effectLst/>
                          <a:latin typeface="+mn-lt"/>
                          <a:ea typeface="Calibri" panose="020F0502020204030204" pitchFamily="34" charset="0"/>
                          <a:cs typeface="Times New Roman" panose="02020603050405020304" pitchFamily="18" charset="0"/>
                        </a:rPr>
                        <a:t> Фірма займається розробкою проектів будівель та споруд (зокрема мостових) з використанням европейського програмного забезпечення Sofistik (Німеччина) - </a:t>
                      </a:r>
                      <a:r>
                        <a:rPr lang="uk-UA" sz="2800" b="1" kern="100">
                          <a:effectLst/>
                          <a:latin typeface="+mn-lt"/>
                          <a:ea typeface="Calibri" panose="020F0502020204030204" pitchFamily="34" charset="0"/>
                          <a:cs typeface="Times New Roman" panose="02020603050405020304" pitchFamily="18" charset="0"/>
                        </a:rPr>
                        <a:t>http://surl.li/aobhfd</a:t>
                      </a:r>
                      <a:endParaRPr lang="de-DE" sz="2800" kern="100">
                        <a:effectLst/>
                        <a:latin typeface="+mn-lt"/>
                        <a:ea typeface="Calibri" panose="020F0502020204030204" pitchFamily="34" charset="0"/>
                        <a:cs typeface="Times New Roman" panose="02020603050405020304" pitchFamily="18" charset="0"/>
                      </a:endParaRPr>
                    </a:p>
                  </a:txBody>
                  <a:tcPr marL="64185" marR="64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28103881"/>
                  </a:ext>
                </a:extLst>
              </a:tr>
            </a:tbl>
          </a:graphicData>
        </a:graphic>
      </p:graphicFrame>
    </p:spTree>
    <p:extLst>
      <p:ext uri="{BB962C8B-B14F-4D97-AF65-F5344CB8AC3E}">
        <p14:creationId xmlns:p14="http://schemas.microsoft.com/office/powerpoint/2010/main" val="1094104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BBB41D7E-F009-51D1-483A-78EC1E6B37EF}"/>
              </a:ext>
            </a:extLst>
          </p:cNvPr>
          <p:cNvSpPr>
            <a:spLocks noGrp="1"/>
          </p:cNvSpPr>
          <p:nvPr>
            <p:ph idx="1"/>
          </p:nvPr>
        </p:nvSpPr>
        <p:spPr>
          <a:xfrm>
            <a:off x="631723" y="1253331"/>
            <a:ext cx="10515600" cy="4351338"/>
          </a:xfrm>
        </p:spPr>
        <p:txBody>
          <a:bodyPr>
            <a:normAutofit lnSpcReduction="10000"/>
          </a:bodyPr>
          <a:lstStyle/>
          <a:p>
            <a:pPr marL="0" indent="0" algn="l" rtl="0" eaLnBrk="1" fontAlgn="t" latinLnBrk="0" hangingPunct="1">
              <a:spcBef>
                <a:spcPts val="0"/>
              </a:spcBef>
              <a:spcAft>
                <a:spcPts val="0"/>
              </a:spcAft>
              <a:buNone/>
            </a:pPr>
            <a:r>
              <a:rPr lang="uk-UA" sz="2800" b="1" i="0" u="none" strike="noStrike" kern="10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3</a:t>
            </a:r>
            <a:r>
              <a:rPr lang="uk-UA" sz="2800" b="0" i="0" u="none" strike="noStrike" kern="10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 Майстер-клас від а’дюнкта кафедри Механіки матеріалів і конструкцій Факультету промислово-цивільного будівництва і транспорту Краківської Політехніки ім. Тадеуша Костюшки </a:t>
            </a:r>
            <a:r>
              <a:rPr lang="uk-UA" sz="2800" b="1" i="1" u="none" strike="noStrike" kern="10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Nadzieja Jurkowska</a:t>
            </a:r>
            <a:r>
              <a:rPr lang="uk-UA" sz="2800" b="0" i="0" u="none" strike="noStrike" kern="10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a:t>
            </a:r>
          </a:p>
          <a:p>
            <a:pPr marL="0" indent="0" algn="l" rtl="0" eaLnBrk="1" fontAlgn="t" latinLnBrk="0" hangingPunct="1">
              <a:spcBef>
                <a:spcPts val="0"/>
              </a:spcBef>
              <a:spcAft>
                <a:spcPts val="0"/>
              </a:spcAft>
              <a:buNone/>
            </a:pPr>
            <a:endParaRPr lang="de-DE" sz="1800" b="0" i="0" u="none" strike="noStrike">
              <a:effectLst/>
              <a:latin typeface="Arial" panose="020B0604020202020204" pitchFamily="34" charset="0"/>
            </a:endParaRPr>
          </a:p>
          <a:p>
            <a:pPr marL="0" indent="0" algn="just" rtl="0" eaLnBrk="1" fontAlgn="t" latinLnBrk="0" hangingPunct="1">
              <a:spcBef>
                <a:spcPts val="0"/>
              </a:spcBef>
              <a:spcAft>
                <a:spcPts val="0"/>
              </a:spcAft>
              <a:buNone/>
            </a:pPr>
            <a:r>
              <a:rPr lang="uk-UA" sz="2800" b="1" i="0" u="none" strike="noStrike" kern="10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4.</a:t>
            </a:r>
            <a:r>
              <a:rPr lang="uk-UA" sz="2800" b="0" i="0" u="none" strike="noStrike" kern="10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 </a:t>
            </a:r>
            <a:r>
              <a:rPr lang="de-DE" sz="2800" b="1" i="0" u="none" strike="noStrike" kern="10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 </a:t>
            </a:r>
            <a:r>
              <a:rPr lang="uk-UA" sz="2800" b="0" i="0" u="none" strike="noStrike" kern="10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Майстер-клас в формі вебінару від представника компанії BP AMARAD RADOSŁAW LEUSZ SPÓŁKA KOMANDYTOWA (м. Гданськ, Польща) пана </a:t>
            </a:r>
            <a:r>
              <a:rPr lang="uk-UA" sz="2800" b="1" i="1" u="none" strike="noStrike" kern="10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Wojciech Pruszkowski</a:t>
            </a:r>
            <a:r>
              <a:rPr lang="uk-UA" sz="2800" b="0" i="0" u="none" strike="noStrike" kern="10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 Компанія є дистриб’ютором програмного забезпечення німецької компанії SOFiSTiK AG.</a:t>
            </a:r>
            <a:endParaRPr lang="de-DE" sz="1800" b="0" i="0" u="none" strike="noStrike">
              <a:effectLst/>
              <a:latin typeface="Arial" panose="020B0604020202020204" pitchFamily="34" charset="0"/>
            </a:endParaRPr>
          </a:p>
          <a:p>
            <a:endParaRPr lang="de-DE"/>
          </a:p>
        </p:txBody>
      </p:sp>
    </p:spTree>
    <p:extLst>
      <p:ext uri="{BB962C8B-B14F-4D97-AF65-F5344CB8AC3E}">
        <p14:creationId xmlns:p14="http://schemas.microsoft.com/office/powerpoint/2010/main" val="2937704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3FE86B-FCA6-FD14-4AAB-D4EB61D60FCA}"/>
              </a:ext>
            </a:extLst>
          </p:cNvPr>
          <p:cNvSpPr>
            <a:spLocks noGrp="1"/>
          </p:cNvSpPr>
          <p:nvPr>
            <p:ph type="title"/>
          </p:nvPr>
        </p:nvSpPr>
        <p:spPr/>
        <p:txBody>
          <a:bodyPr/>
          <a:lstStyle/>
          <a:p>
            <a:r>
              <a:rPr lang="uk-UA" b="1">
                <a:solidFill>
                  <a:srgbClr val="00B050"/>
                </a:solidFill>
                <a:effectLst>
                  <a:outerShdw blurRad="38100" dist="38100" dir="2700000" algn="tl">
                    <a:srgbClr val="000000">
                      <a:alpha val="43137"/>
                    </a:srgbClr>
                  </a:outerShdw>
                </a:effectLst>
              </a:rPr>
              <a:t>4. Студентска академічна мобільність</a:t>
            </a:r>
            <a:endParaRPr lang="de-DE" b="1">
              <a:solidFill>
                <a:srgbClr val="00B050"/>
              </a:solidFill>
              <a:effectLst>
                <a:outerShdw blurRad="38100" dist="38100" dir="2700000" algn="tl">
                  <a:srgbClr val="000000">
                    <a:alpha val="43137"/>
                  </a:srgbClr>
                </a:outerShdw>
              </a:effectLst>
            </a:endParaRPr>
          </a:p>
        </p:txBody>
      </p:sp>
      <p:sp>
        <p:nvSpPr>
          <p:cNvPr id="3" name="Місце для вмісту 2">
            <a:extLst>
              <a:ext uri="{FF2B5EF4-FFF2-40B4-BE49-F238E27FC236}">
                <a16:creationId xmlns:a16="http://schemas.microsoft.com/office/drawing/2014/main" id="{23F9AF68-4603-A5FD-E355-5838EB09978C}"/>
              </a:ext>
            </a:extLst>
          </p:cNvPr>
          <p:cNvSpPr>
            <a:spLocks noGrp="1"/>
          </p:cNvSpPr>
          <p:nvPr>
            <p:ph idx="1"/>
          </p:nvPr>
        </p:nvSpPr>
        <p:spPr/>
        <p:txBody>
          <a:bodyPr>
            <a:normAutofit fontScale="92500" lnSpcReduction="10000"/>
          </a:bodyPr>
          <a:lstStyle/>
          <a:p>
            <a:r>
              <a:rPr lang="uk-UA"/>
              <a:t>В рамках </a:t>
            </a:r>
            <a:r>
              <a:rPr lang="uk-UA" b="1"/>
              <a:t>Договору про співпрацю </a:t>
            </a:r>
            <a:r>
              <a:rPr lang="uk-UA"/>
              <a:t>з Полтавським Деражвним Аграрним університетом (ПДАУ) у весняному семестрі </a:t>
            </a:r>
            <a:r>
              <a:rPr lang="uk-UA" b="1"/>
              <a:t>2023-24</a:t>
            </a:r>
            <a:r>
              <a:rPr lang="uk-UA"/>
              <a:t> н.р. відбувся академічний обмін здобувачами магістерського рівня. Представники від СНАУ- </a:t>
            </a:r>
            <a:r>
              <a:rPr lang="uk-UA" b="1"/>
              <a:t>Грінка А. та </a:t>
            </a:r>
            <a:r>
              <a:rPr lang="uk-UA" b="1" i="0">
                <a:solidFill>
                  <a:srgbClr val="000000"/>
                </a:solidFill>
                <a:effectLst/>
                <a:latin typeface="Helvetica Neue"/>
              </a:rPr>
              <a:t>Трифонов К. </a:t>
            </a:r>
            <a:r>
              <a:rPr lang="uk-UA" b="0" i="0">
                <a:solidFill>
                  <a:srgbClr val="000000"/>
                </a:solidFill>
                <a:effectLst/>
                <a:latin typeface="Helvetica Neue"/>
              </a:rPr>
              <a:t>(</a:t>
            </a:r>
            <a:r>
              <a:rPr lang="de-DE" b="0" i="0">
                <a:solidFill>
                  <a:srgbClr val="333333"/>
                </a:solidFill>
                <a:effectLst/>
                <a:latin typeface="Noto Sans" panose="020B0502040504020204" pitchFamily="34" charset="0"/>
                <a:hlinkClick r:id="rId2"/>
              </a:rPr>
              <a:t>http://surl.li/jomyuj</a:t>
            </a:r>
            <a:r>
              <a:rPr lang="uk-UA" b="0" i="0">
                <a:solidFill>
                  <a:srgbClr val="333333"/>
                </a:solidFill>
                <a:effectLst/>
                <a:latin typeface="Noto Sans" panose="020B0502040504020204" pitchFamily="34" charset="0"/>
              </a:rPr>
              <a:t>)</a:t>
            </a:r>
          </a:p>
          <a:p>
            <a:r>
              <a:rPr lang="uk-UA"/>
              <a:t>Міжнародна мобільність здобувачів 2го ступеню  (</a:t>
            </a:r>
            <a:r>
              <a:rPr lang="ru-RU"/>
              <a:t>вересень-грудень 2022 р.) в рамках проекту «Україна цифрова: забезпечення академічної успішності під час кризи (2022)», що був попередньо підтриманий академічним фондом </a:t>
            </a:r>
            <a:r>
              <a:rPr lang="de-DE"/>
              <a:t>D</a:t>
            </a:r>
            <a:r>
              <a:rPr lang="ru-RU"/>
              <a:t>АА</a:t>
            </a:r>
            <a:r>
              <a:rPr lang="de-DE"/>
              <a:t>D</a:t>
            </a:r>
            <a:r>
              <a:rPr lang="ru-RU"/>
              <a:t> (Німеччина) – Колос Дмитро (</a:t>
            </a:r>
            <a:r>
              <a:rPr lang="de-DE" b="0" i="0">
                <a:solidFill>
                  <a:srgbClr val="333333"/>
                </a:solidFill>
                <a:effectLst/>
                <a:latin typeface="Noto Sans" panose="020B0502040504020204" pitchFamily="34" charset="0"/>
                <a:hlinkClick r:id="rId3"/>
              </a:rPr>
              <a:t>http://surl.li/cevphi</a:t>
            </a:r>
            <a:r>
              <a:rPr lang="uk-UA" b="0" i="0">
                <a:solidFill>
                  <a:srgbClr val="333333"/>
                </a:solidFill>
                <a:effectLst/>
                <a:latin typeface="Noto Sans" panose="020B0502040504020204" pitchFamily="34" charset="0"/>
              </a:rPr>
              <a:t>)</a:t>
            </a:r>
          </a:p>
          <a:p>
            <a:endParaRPr lang="de-DE"/>
          </a:p>
        </p:txBody>
      </p:sp>
    </p:spTree>
    <p:extLst>
      <p:ext uri="{BB962C8B-B14F-4D97-AF65-F5344CB8AC3E}">
        <p14:creationId xmlns:p14="http://schemas.microsoft.com/office/powerpoint/2010/main" val="2576863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CFB06B-9AFE-54BE-A438-E3C8B5F48879}"/>
              </a:ext>
            </a:extLst>
          </p:cNvPr>
          <p:cNvSpPr>
            <a:spLocks noGrp="1"/>
          </p:cNvSpPr>
          <p:nvPr>
            <p:ph type="title"/>
          </p:nvPr>
        </p:nvSpPr>
        <p:spPr>
          <a:xfrm>
            <a:off x="838200" y="18255"/>
            <a:ext cx="10763865" cy="1325563"/>
          </a:xfrm>
        </p:spPr>
        <p:txBody>
          <a:bodyPr/>
          <a:lstStyle/>
          <a:p>
            <a:r>
              <a:rPr lang="uk-UA" b="1">
                <a:solidFill>
                  <a:srgbClr val="00B050"/>
                </a:solidFill>
                <a:effectLst>
                  <a:outerShdw blurRad="38100" dist="38100" dir="2700000" algn="tl">
                    <a:srgbClr val="000000">
                      <a:alpha val="43137"/>
                    </a:srgbClr>
                  </a:outerShdw>
                </a:effectLst>
              </a:rPr>
              <a:t>5. Розвиток неформальної освіти</a:t>
            </a:r>
            <a:endParaRPr lang="de-DE" b="1">
              <a:solidFill>
                <a:srgbClr val="00B050"/>
              </a:solidFill>
              <a:effectLst>
                <a:outerShdw blurRad="38100" dist="38100" dir="2700000" algn="tl">
                  <a:srgbClr val="000000">
                    <a:alpha val="43137"/>
                  </a:srgbClr>
                </a:outerShdw>
              </a:effectLst>
            </a:endParaRPr>
          </a:p>
        </p:txBody>
      </p:sp>
      <p:sp>
        <p:nvSpPr>
          <p:cNvPr id="3" name="Місце для вмісту 2">
            <a:extLst>
              <a:ext uri="{FF2B5EF4-FFF2-40B4-BE49-F238E27FC236}">
                <a16:creationId xmlns:a16="http://schemas.microsoft.com/office/drawing/2014/main" id="{E5F4A178-4210-6054-4CA9-78E80C6593C0}"/>
              </a:ext>
            </a:extLst>
          </p:cNvPr>
          <p:cNvSpPr>
            <a:spLocks noGrp="1"/>
          </p:cNvSpPr>
          <p:nvPr>
            <p:ph idx="1"/>
          </p:nvPr>
        </p:nvSpPr>
        <p:spPr>
          <a:xfrm>
            <a:off x="962332" y="1486412"/>
            <a:ext cx="10515600" cy="4351338"/>
          </a:xfrm>
        </p:spPr>
        <p:txBody>
          <a:bodyPr>
            <a:normAutofit fontScale="85000" lnSpcReduction="20000"/>
          </a:bodyPr>
          <a:lstStyle/>
          <a:p>
            <a:r>
              <a:rPr lang="uk-UA"/>
              <a:t>Здобувач 1м курсу </a:t>
            </a:r>
            <a:r>
              <a:rPr lang="uk-UA" b="1"/>
              <a:t>Петренко Анатолій в вересні 2024 р. </a:t>
            </a:r>
            <a:r>
              <a:rPr lang="uk-UA"/>
              <a:t>на платформі </a:t>
            </a:r>
            <a:r>
              <a:rPr lang="en-US">
                <a:solidFill>
                  <a:schemeClr val="accent1">
                    <a:lumMod val="75000"/>
                  </a:schemeClr>
                </a:solidFill>
                <a:effectLst>
                  <a:outerShdw blurRad="38100" dist="38100" dir="2700000" algn="tl">
                    <a:srgbClr val="000000">
                      <a:alpha val="43137"/>
                    </a:srgbClr>
                  </a:outerShdw>
                </a:effectLst>
              </a:rPr>
              <a:t>Prometheus</a:t>
            </a:r>
            <a:r>
              <a:rPr lang="en-US"/>
              <a:t> </a:t>
            </a:r>
            <a:r>
              <a:rPr lang="uk-UA"/>
              <a:t>пройшов наступні курси та отримав Сертифікати:</a:t>
            </a:r>
            <a:r>
              <a:rPr lang="uk-UA">
                <a:solidFill>
                  <a:schemeClr val="accent1">
                    <a:lumMod val="75000"/>
                  </a:schemeClr>
                </a:solidFill>
              </a:rPr>
              <a:t> </a:t>
            </a:r>
          </a:p>
          <a:p>
            <a:pPr lvl="1"/>
            <a:r>
              <a:rPr lang="uk-UA">
                <a:solidFill>
                  <a:schemeClr val="accent1">
                    <a:lumMod val="75000"/>
                  </a:schemeClr>
                </a:solidFill>
              </a:rPr>
              <a:t>«Спадщина для соціальнох згуртованості під час війни:кейси українських культурних дієвців»;</a:t>
            </a:r>
          </a:p>
          <a:p>
            <a:pPr lvl="1"/>
            <a:r>
              <a:rPr lang="uk-UA">
                <a:solidFill>
                  <a:schemeClr val="accent1">
                    <a:lumMod val="75000"/>
                  </a:schemeClr>
                </a:solidFill>
              </a:rPr>
              <a:t>«Логіко-структурний підхід у розробці проектної завки»-2024 р.</a:t>
            </a:r>
          </a:p>
          <a:p>
            <a:pPr lvl="1"/>
            <a:r>
              <a:rPr lang="uk-UA">
                <a:solidFill>
                  <a:schemeClr val="accent1">
                    <a:lumMod val="75000"/>
                  </a:schemeClr>
                </a:solidFill>
              </a:rPr>
              <a:t>«Вибухонебезпечні ризику в фокусі: впізнвай загрозу, навчай правил, допомагай громаді»</a:t>
            </a:r>
          </a:p>
          <a:p>
            <a:r>
              <a:rPr lang="uk-UA"/>
              <a:t>Курс «Академічна доброчесність в університеті» від Міжнародного фонду відродження з отрианням Сертифікату-2024 р.</a:t>
            </a:r>
          </a:p>
          <a:p>
            <a:r>
              <a:rPr lang="uk-UA"/>
              <a:t>Сертифікат від Київсього навчального центру «Курсор» щодо проходження курсу навчання «Кошторисна справа.Практичний АВК»-2023 р.</a:t>
            </a:r>
          </a:p>
          <a:p>
            <a:endParaRPr lang="uk-UA">
              <a:solidFill>
                <a:schemeClr val="accent1">
                  <a:lumMod val="75000"/>
                </a:schemeClr>
              </a:solidFill>
            </a:endParaRPr>
          </a:p>
          <a:p>
            <a:endParaRPr lang="de-DE">
              <a:solidFill>
                <a:schemeClr val="accent1">
                  <a:lumMod val="75000"/>
                </a:schemeClr>
              </a:solidFill>
            </a:endParaRPr>
          </a:p>
        </p:txBody>
      </p:sp>
    </p:spTree>
    <p:extLst>
      <p:ext uri="{BB962C8B-B14F-4D97-AF65-F5344CB8AC3E}">
        <p14:creationId xmlns:p14="http://schemas.microsoft.com/office/powerpoint/2010/main" val="713473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B7359857-4D19-346C-3D96-2B55277400E1}"/>
              </a:ext>
            </a:extLst>
          </p:cNvPr>
          <p:cNvSpPr>
            <a:spLocks noGrp="1"/>
          </p:cNvSpPr>
          <p:nvPr>
            <p:ph idx="1"/>
          </p:nvPr>
        </p:nvSpPr>
        <p:spPr>
          <a:xfrm>
            <a:off x="675967" y="1102954"/>
            <a:ext cx="10515600" cy="4351338"/>
          </a:xfrm>
        </p:spPr>
        <p:txBody>
          <a:bodyPr>
            <a:normAutofit fontScale="92500" lnSpcReduction="20000"/>
          </a:bodyPr>
          <a:lstStyle/>
          <a:p>
            <a:pPr algn="l"/>
            <a:r>
              <a:rPr lang="uk-UA" b="1" i="0">
                <a:solidFill>
                  <a:srgbClr val="000000"/>
                </a:solidFill>
                <a:effectLst/>
              </a:rPr>
              <a:t>Гостєв Олег </a:t>
            </a:r>
            <a:r>
              <a:rPr lang="uk-UA" b="0" i="0">
                <a:solidFill>
                  <a:srgbClr val="000000"/>
                </a:solidFill>
                <a:effectLst/>
              </a:rPr>
              <a:t>та </a:t>
            </a:r>
            <a:r>
              <a:rPr lang="uk-UA" b="1" i="0">
                <a:solidFill>
                  <a:srgbClr val="000000"/>
                </a:solidFill>
                <a:effectLst/>
              </a:rPr>
              <a:t>Ткаченко Анастасія </a:t>
            </a:r>
            <a:r>
              <a:rPr lang="uk-UA" b="0" i="0">
                <a:solidFill>
                  <a:srgbClr val="000000"/>
                </a:solidFill>
                <a:effectLst/>
              </a:rPr>
              <a:t>отримали Сертифікаи про проходження курсів за програмою професійної підготовки фахівців кошторисної справи від ТОВ “</a:t>
            </a:r>
            <a:r>
              <a:rPr lang="de-DE" b="0" i="0">
                <a:solidFill>
                  <a:srgbClr val="000000"/>
                </a:solidFill>
                <a:effectLst/>
              </a:rPr>
              <a:t>Computer Logic Group”</a:t>
            </a:r>
            <a:r>
              <a:rPr lang="uk-UA" b="0" i="0">
                <a:solidFill>
                  <a:srgbClr val="000000"/>
                </a:solidFill>
                <a:effectLst/>
              </a:rPr>
              <a:t> (2023 р.)</a:t>
            </a:r>
            <a:endParaRPr lang="de-DE" b="0" i="0">
              <a:solidFill>
                <a:srgbClr val="000000"/>
              </a:solidFill>
              <a:effectLst/>
            </a:endParaRPr>
          </a:p>
          <a:p>
            <a:pPr algn="l"/>
            <a:r>
              <a:rPr lang="uk-UA" b="0" i="0">
                <a:solidFill>
                  <a:srgbClr val="000000"/>
                </a:solidFill>
                <a:effectLst/>
              </a:rPr>
              <a:t>Здобувачі отримали Сертифікати про те, що вони пройшли професійну атестацію та підтвердили рівень знань по темі </a:t>
            </a:r>
            <a:r>
              <a:rPr lang="uk-UA" b="0" i="0">
                <a:solidFill>
                  <a:srgbClr val="002060"/>
                </a:solidFill>
                <a:effectLst/>
              </a:rPr>
              <a:t>«Визначення вартості дорожніх робіт, підготовка договірних цін та актів приймання виконаних робіт за УПВ».</a:t>
            </a:r>
          </a:p>
          <a:p>
            <a:pPr algn="l"/>
            <a:r>
              <a:rPr lang="uk-UA">
                <a:solidFill>
                  <a:srgbClr val="002060"/>
                </a:solidFill>
              </a:rPr>
              <a:t>Студенти 2го курсу ОС «Магістр» нині проходять навчання з курсів англійської мови на платформі </a:t>
            </a:r>
            <a:r>
              <a:rPr lang="en-GB">
                <a:solidFill>
                  <a:srgbClr val="002060"/>
                </a:solidFill>
              </a:rPr>
              <a:t>English4Ukraine, </a:t>
            </a:r>
            <a:r>
              <a:rPr lang="en-GB"/>
              <a:t>(</a:t>
            </a:r>
            <a:r>
              <a:rPr lang="uk-UA"/>
              <a:t>що організовано Маріупольстким державним університетом в тому числі для студентів та викладачів СНАУ)- </a:t>
            </a:r>
            <a:r>
              <a:rPr lang="uk-UA" b="1"/>
              <a:t>Грінка Артем, Аліна Бойко</a:t>
            </a:r>
            <a:endParaRPr lang="uk-UA" b="1" i="0">
              <a:effectLst/>
            </a:endParaRPr>
          </a:p>
          <a:p>
            <a:endParaRPr lang="de-DE"/>
          </a:p>
        </p:txBody>
      </p:sp>
    </p:spTree>
    <p:extLst>
      <p:ext uri="{BB962C8B-B14F-4D97-AF65-F5344CB8AC3E}">
        <p14:creationId xmlns:p14="http://schemas.microsoft.com/office/powerpoint/2010/main" val="10371592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13A0B9-1004-3BEC-CF5F-292699C6DCD7}"/>
              </a:ext>
            </a:extLst>
          </p:cNvPr>
          <p:cNvSpPr>
            <a:spLocks noGrp="1"/>
          </p:cNvSpPr>
          <p:nvPr>
            <p:ph type="title"/>
          </p:nvPr>
        </p:nvSpPr>
        <p:spPr>
          <a:xfrm>
            <a:off x="1147916" y="323055"/>
            <a:ext cx="10515600" cy="1325563"/>
          </a:xfrm>
        </p:spPr>
        <p:txBody>
          <a:bodyPr>
            <a:normAutofit fontScale="90000"/>
          </a:bodyPr>
          <a:lstStyle/>
          <a:p>
            <a:r>
              <a:rPr lang="uk-UA" b="1" dirty="0">
                <a:solidFill>
                  <a:srgbClr val="00B050"/>
                </a:solidFill>
                <a:effectLst>
                  <a:outerShdw blurRad="38100" dist="38100" dir="2700000" algn="tl">
                    <a:srgbClr val="000000">
                      <a:alpha val="43137"/>
                    </a:srgbClr>
                  </a:outerShdw>
                </a:effectLst>
              </a:rPr>
              <a:t>Майстер-класи від  підприємств-</a:t>
            </a:r>
            <a:r>
              <a:rPr lang="uk-UA" b="1" dirty="0" err="1">
                <a:solidFill>
                  <a:srgbClr val="00B050"/>
                </a:solidFill>
                <a:effectLst>
                  <a:outerShdw blurRad="38100" dist="38100" dir="2700000" algn="tl">
                    <a:srgbClr val="000000">
                      <a:alpha val="43137"/>
                    </a:srgbClr>
                  </a:outerShdw>
                </a:effectLst>
              </a:rPr>
              <a:t>стейкхолдерів</a:t>
            </a:r>
            <a:r>
              <a:rPr lang="uk-UA" b="1" dirty="0">
                <a:solidFill>
                  <a:srgbClr val="00B050"/>
                </a:solidFill>
                <a:effectLst>
                  <a:outerShdw blurRad="38100" dist="38100" dir="2700000" algn="tl">
                    <a:srgbClr val="000000">
                      <a:alpha val="43137"/>
                    </a:srgbClr>
                  </a:outerShdw>
                </a:effectLst>
              </a:rPr>
              <a:t> ОПП та інших спікерів</a:t>
            </a:r>
            <a:endParaRPr lang="de-DE" b="1" dirty="0">
              <a:solidFill>
                <a:srgbClr val="00B050"/>
              </a:solidFill>
              <a:effectLst>
                <a:outerShdw blurRad="38100" dist="38100" dir="2700000" algn="tl">
                  <a:srgbClr val="000000">
                    <a:alpha val="43137"/>
                  </a:srgbClr>
                </a:outerShdw>
              </a:effectLst>
            </a:endParaRPr>
          </a:p>
        </p:txBody>
      </p:sp>
      <p:sp>
        <p:nvSpPr>
          <p:cNvPr id="3" name="Місце для вмісту 2">
            <a:extLst>
              <a:ext uri="{FF2B5EF4-FFF2-40B4-BE49-F238E27FC236}">
                <a16:creationId xmlns:a16="http://schemas.microsoft.com/office/drawing/2014/main" id="{B352DFC1-C129-9AFD-9D17-AFB4EBBDB521}"/>
              </a:ext>
            </a:extLst>
          </p:cNvPr>
          <p:cNvSpPr>
            <a:spLocks noGrp="1"/>
          </p:cNvSpPr>
          <p:nvPr>
            <p:ph idx="1"/>
          </p:nvPr>
        </p:nvSpPr>
        <p:spPr>
          <a:xfrm>
            <a:off x="787432" y="2187879"/>
            <a:ext cx="11236569" cy="4351338"/>
          </a:xfrm>
        </p:spPr>
        <p:txBody>
          <a:bodyPr>
            <a:normAutofit fontScale="92500" lnSpcReduction="10000"/>
          </a:bodyPr>
          <a:lstStyle/>
          <a:p>
            <a:r>
              <a:rPr lang="uk-UA" dirty="0"/>
              <a:t>Майстер  класи від головного технолога ТОВ «</a:t>
            </a:r>
            <a:r>
              <a:rPr lang="uk-UA" dirty="0" err="1"/>
              <a:t>Керамейя</a:t>
            </a:r>
            <a:r>
              <a:rPr lang="uk-UA" dirty="0"/>
              <a:t>» </a:t>
            </a:r>
            <a:r>
              <a:rPr lang="uk-UA" dirty="0" err="1"/>
              <a:t>Грецай</a:t>
            </a:r>
            <a:r>
              <a:rPr lang="uk-UA" dirty="0"/>
              <a:t> С.А. – </a:t>
            </a:r>
            <a:r>
              <a:rPr lang="uk-UA" b="1" dirty="0"/>
              <a:t>2022р., 12.05.2023 р</a:t>
            </a:r>
            <a:r>
              <a:rPr lang="uk-UA" dirty="0"/>
              <a:t>.</a:t>
            </a:r>
          </a:p>
          <a:p>
            <a:r>
              <a:rPr lang="uk-UA" dirty="0"/>
              <a:t>Майстер класи від директора ТОВ «Будівельна наука» –</a:t>
            </a:r>
            <a:r>
              <a:rPr lang="uk-UA" dirty="0" err="1"/>
              <a:t>Шпоти</a:t>
            </a:r>
            <a:r>
              <a:rPr lang="uk-UA" dirty="0"/>
              <a:t> В.В. (</a:t>
            </a:r>
            <a:r>
              <a:rPr lang="uk-UA" b="1" dirty="0"/>
              <a:t>2021, 2022 р.</a:t>
            </a:r>
            <a:r>
              <a:rPr lang="uk-UA" dirty="0"/>
              <a:t>)</a:t>
            </a:r>
          </a:p>
          <a:p>
            <a:r>
              <a:rPr lang="uk-UA" dirty="0"/>
              <a:t>Он-лайн відкрита лекція запрошеного фахівця Марії </a:t>
            </a:r>
            <a:r>
              <a:rPr lang="uk-UA" dirty="0" err="1"/>
              <a:t>Лопушанської</a:t>
            </a:r>
            <a:r>
              <a:rPr lang="uk-UA" dirty="0"/>
              <a:t> – еколога групи компаній “</a:t>
            </a:r>
            <a:r>
              <a:rPr lang="uk-UA" dirty="0" err="1"/>
              <a:t>Західнадрасервіс</a:t>
            </a:r>
            <a:r>
              <a:rPr lang="uk-UA" dirty="0"/>
              <a:t>”, аспірантки кафедри конструктивної географії і картографії ЛНУ імені Івана Франка, голови комітету ОВД і СЕО Асоціації професіоналів довкілля “</a:t>
            </a:r>
            <a:r>
              <a:rPr lang="de-DE" dirty="0"/>
              <a:t>PAEW”</a:t>
            </a:r>
            <a:r>
              <a:rPr lang="uk-UA" dirty="0"/>
              <a:t>-</a:t>
            </a:r>
            <a:r>
              <a:rPr lang="uk-UA" b="1" dirty="0"/>
              <a:t>23 листопада </a:t>
            </a:r>
            <a:r>
              <a:rPr lang="uk-UA" b="1" dirty="0" smtClean="0"/>
              <a:t>2023 р</a:t>
            </a:r>
            <a:r>
              <a:rPr lang="uk-UA" b="1" dirty="0"/>
              <a:t>.</a:t>
            </a:r>
            <a:r>
              <a:rPr lang="uk-UA" dirty="0"/>
              <a:t>  </a:t>
            </a:r>
            <a:r>
              <a:rPr lang="uk-UA" dirty="0"/>
              <a:t>«</a:t>
            </a:r>
            <a:r>
              <a:rPr lang="ru-RU" dirty="0"/>
              <a:t>ЕКОЛОГІЧНІ ТЕХНОЛОГІЇ В ЕНЕРГЕТИЦІ: ГЛОБАЛЬНІ ВИКЛИКИ ТА ШЛЯХИ ПОДОЛАННЯ НАСЛІДКІВ ВПЛИВІВ»</a:t>
            </a:r>
          </a:p>
          <a:p>
            <a:endParaRPr lang="uk-UA" b="1" i="0" dirty="0">
              <a:solidFill>
                <a:srgbClr val="000000"/>
              </a:solidFill>
              <a:effectLst/>
              <a:latin typeface="Helvetica Neue"/>
            </a:endParaRPr>
          </a:p>
          <a:p>
            <a:endParaRPr lang="de-DE" b="0" i="0" dirty="0">
              <a:solidFill>
                <a:srgbClr val="000000"/>
              </a:solidFill>
              <a:effectLst/>
              <a:latin typeface="Helvetica Neue"/>
            </a:endParaRPr>
          </a:p>
          <a:p>
            <a:endParaRPr lang="uk-UA" dirty="0"/>
          </a:p>
        </p:txBody>
      </p:sp>
    </p:spTree>
    <p:extLst>
      <p:ext uri="{BB962C8B-B14F-4D97-AF65-F5344CB8AC3E}">
        <p14:creationId xmlns:p14="http://schemas.microsoft.com/office/powerpoint/2010/main" val="1145448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533FE2-7190-ECCE-ADE9-45BBF9094C19}"/>
              </a:ext>
            </a:extLst>
          </p:cNvPr>
          <p:cNvSpPr>
            <a:spLocks noGrp="1"/>
          </p:cNvSpPr>
          <p:nvPr>
            <p:ph type="title"/>
          </p:nvPr>
        </p:nvSpPr>
        <p:spPr>
          <a:xfrm>
            <a:off x="705464" y="910815"/>
            <a:ext cx="10515600" cy="1325563"/>
          </a:xfrm>
        </p:spPr>
        <p:txBody>
          <a:bodyPr>
            <a:normAutofit fontScale="90000"/>
          </a:bodyPr>
          <a:lstStyle/>
          <a:p>
            <a:r>
              <a:rPr lang="uk-UA">
                <a:effectLst>
                  <a:outerShdw blurRad="38100" dist="38100" dir="2700000" algn="tl">
                    <a:srgbClr val="000000">
                      <a:alpha val="43137"/>
                    </a:srgbClr>
                  </a:outerShdw>
                </a:effectLst>
              </a:rPr>
              <a:t>На 2024-25 н.р. заплановано фахові майстер-класи та тематичні лекції для здобувачів :</a:t>
            </a:r>
            <a:r>
              <a:rPr lang="uk-UA"/>
              <a:t/>
            </a:r>
            <a:br>
              <a:rPr lang="uk-UA"/>
            </a:br>
            <a:endParaRPr lang="de-DE"/>
          </a:p>
        </p:txBody>
      </p:sp>
      <p:sp>
        <p:nvSpPr>
          <p:cNvPr id="3" name="Місце для вмісту 2">
            <a:extLst>
              <a:ext uri="{FF2B5EF4-FFF2-40B4-BE49-F238E27FC236}">
                <a16:creationId xmlns:a16="http://schemas.microsoft.com/office/drawing/2014/main" id="{0A9F08A6-12BC-FF62-CA89-5EDE923A4E03}"/>
              </a:ext>
            </a:extLst>
          </p:cNvPr>
          <p:cNvSpPr>
            <a:spLocks noGrp="1"/>
          </p:cNvSpPr>
          <p:nvPr>
            <p:ph idx="1"/>
          </p:nvPr>
        </p:nvSpPr>
        <p:spPr>
          <a:xfrm>
            <a:off x="705464" y="2710528"/>
            <a:ext cx="10515600" cy="4351338"/>
          </a:xfrm>
        </p:spPr>
        <p:txBody>
          <a:bodyPr/>
          <a:lstStyle/>
          <a:p>
            <a:r>
              <a:rPr lang="uk-UA" b="1">
                <a:solidFill>
                  <a:srgbClr val="00B050"/>
                </a:solidFill>
              </a:rPr>
              <a:t>Резнченко Євген, </a:t>
            </a:r>
            <a:r>
              <a:rPr lang="uk-UA"/>
              <a:t>провідний інженер ТОВ «Будівельна Наука»</a:t>
            </a:r>
          </a:p>
          <a:p>
            <a:r>
              <a:rPr lang="uk-UA" b="1">
                <a:solidFill>
                  <a:srgbClr val="00B050"/>
                </a:solidFill>
                <a:effectLst>
                  <a:outerShdw blurRad="38100" dist="38100" dir="2700000" algn="tl">
                    <a:srgbClr val="000000">
                      <a:alpha val="43137"/>
                    </a:srgbClr>
                  </a:outerShdw>
                </a:effectLst>
              </a:rPr>
              <a:t>Фесенко Андрій </a:t>
            </a:r>
            <a:r>
              <a:rPr lang="uk-UA"/>
              <a:t>– спеціаліст із енергомодернізації та енергозбереження , директор ТОВ «Фалві»</a:t>
            </a:r>
            <a:endParaRPr lang="de-DE"/>
          </a:p>
        </p:txBody>
      </p:sp>
    </p:spTree>
    <p:extLst>
      <p:ext uri="{BB962C8B-B14F-4D97-AF65-F5344CB8AC3E}">
        <p14:creationId xmlns:p14="http://schemas.microsoft.com/office/powerpoint/2010/main" val="18116169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C675E9E2-4279-3E9C-B109-AE1049FB8291}"/>
              </a:ext>
            </a:extLst>
          </p:cNvPr>
          <p:cNvSpPr>
            <a:spLocks noGrp="1"/>
          </p:cNvSpPr>
          <p:nvPr>
            <p:ph idx="1"/>
          </p:nvPr>
        </p:nvSpPr>
        <p:spPr>
          <a:xfrm>
            <a:off x="838200" y="675251"/>
            <a:ext cx="10515600" cy="4351338"/>
          </a:xfrm>
        </p:spPr>
        <p:txBody>
          <a:bodyPr>
            <a:noAutofit/>
          </a:bodyPr>
          <a:lstStyle/>
          <a:p>
            <a:pPr algn="just"/>
            <a:r>
              <a:rPr lang="uk-UA" sz="2600" b="1" dirty="0"/>
              <a:t>23 травня 2023 р. </a:t>
            </a:r>
            <a:r>
              <a:rPr lang="uk-UA" sz="2600" dirty="0"/>
              <a:t>на базі </a:t>
            </a:r>
            <a:r>
              <a:rPr lang="uk-UA" sz="2600" dirty="0" err="1"/>
              <a:t>Центральноукраїнського</a:t>
            </a:r>
            <a:r>
              <a:rPr lang="uk-UA" sz="2600" dirty="0"/>
              <a:t> національного технічного університету відбулась Міжнародна науково-технічна </a:t>
            </a:r>
            <a:r>
              <a:rPr lang="de-DE" sz="2600" dirty="0"/>
              <a:t>on-line </a:t>
            </a:r>
            <a:r>
              <a:rPr lang="uk-UA" sz="2600" dirty="0"/>
              <a:t>конференція «ПРОБЛЕМИ БУДІВЕЛЬНОГО ТА ТРАНСПОРТНОГО КОМПЛЕКСІВ» яка була присвячена 50-річчю кафедри будівельних, дорожніх машин і будівництва.</a:t>
            </a:r>
          </a:p>
          <a:p>
            <a:pPr algn="just"/>
            <a:r>
              <a:rPr lang="uk-UA" sz="2600" b="1" dirty="0"/>
              <a:t>7 червня 2023 р. </a:t>
            </a:r>
            <a:r>
              <a:rPr lang="uk-UA" sz="2600" dirty="0"/>
              <a:t>в стінах факультету будівництва та транспорту відбувся он-лайн майстер клас від засновника та головного виконавчого директора «</a:t>
            </a:r>
            <a:r>
              <a:rPr lang="de-DE" sz="2600" dirty="0" err="1"/>
              <a:t>BIMprove</a:t>
            </a:r>
            <a:r>
              <a:rPr lang="de-DE" sz="2600" dirty="0"/>
              <a:t> LLC», </a:t>
            </a:r>
            <a:r>
              <a:rPr lang="uk-UA" sz="2600" dirty="0"/>
              <a:t>голови Громадської спілки «</a:t>
            </a:r>
            <a:r>
              <a:rPr lang="de-DE" sz="2600" dirty="0" err="1"/>
              <a:t>ArchiCAD</a:t>
            </a:r>
            <a:r>
              <a:rPr lang="de-DE" sz="2600" dirty="0"/>
              <a:t>», </a:t>
            </a:r>
            <a:r>
              <a:rPr lang="uk-UA" sz="2600" dirty="0"/>
              <a:t>доктор філософії (</a:t>
            </a:r>
            <a:r>
              <a:rPr lang="de-DE" sz="2600" dirty="0" err="1"/>
              <a:t>PhD</a:t>
            </a:r>
            <a:r>
              <a:rPr lang="de-DE" sz="2600" dirty="0"/>
              <a:t>) </a:t>
            </a:r>
            <a:r>
              <a:rPr lang="uk-UA" sz="2600" dirty="0"/>
              <a:t>Павла Виноградова.</a:t>
            </a:r>
            <a:endParaRPr lang="de-DE" sz="2600" dirty="0"/>
          </a:p>
        </p:txBody>
      </p:sp>
    </p:spTree>
    <p:extLst>
      <p:ext uri="{BB962C8B-B14F-4D97-AF65-F5344CB8AC3E}">
        <p14:creationId xmlns:p14="http://schemas.microsoft.com/office/powerpoint/2010/main" val="24748090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F8D871-0BFB-8797-2813-74A085AD8E98}"/>
              </a:ext>
            </a:extLst>
          </p:cNvPr>
          <p:cNvSpPr>
            <a:spLocks noGrp="1"/>
          </p:cNvSpPr>
          <p:nvPr>
            <p:ph type="title"/>
          </p:nvPr>
        </p:nvSpPr>
        <p:spPr>
          <a:xfrm>
            <a:off x="1324897" y="232389"/>
            <a:ext cx="10515600" cy="1325563"/>
          </a:xfrm>
        </p:spPr>
        <p:txBody>
          <a:bodyPr/>
          <a:lstStyle/>
          <a:p>
            <a:r>
              <a:rPr lang="uk-UA" b="1">
                <a:solidFill>
                  <a:srgbClr val="00B050"/>
                </a:solidFill>
                <a:effectLst>
                  <a:outerShdw blurRad="38100" dist="38100" dir="2700000" algn="tl">
                    <a:srgbClr val="000000">
                      <a:alpha val="43137"/>
                    </a:srgbClr>
                  </a:outerShdw>
                </a:effectLst>
              </a:rPr>
              <a:t>6.Удосконалення ОПП за Критерієм 1</a:t>
            </a:r>
            <a:endParaRPr lang="de-DE" b="1">
              <a:solidFill>
                <a:srgbClr val="00B050"/>
              </a:solidFill>
              <a:effectLst>
                <a:outerShdw blurRad="38100" dist="38100" dir="2700000" algn="tl">
                  <a:srgbClr val="000000">
                    <a:alpha val="43137"/>
                  </a:srgbClr>
                </a:outerShdw>
              </a:effectLst>
            </a:endParaRPr>
          </a:p>
        </p:txBody>
      </p:sp>
      <p:sp>
        <p:nvSpPr>
          <p:cNvPr id="3" name="Місце для вмісту 2">
            <a:extLst>
              <a:ext uri="{FF2B5EF4-FFF2-40B4-BE49-F238E27FC236}">
                <a16:creationId xmlns:a16="http://schemas.microsoft.com/office/drawing/2014/main" id="{E1AF69CA-7836-1606-8845-43A2701BBEAE}"/>
              </a:ext>
            </a:extLst>
          </p:cNvPr>
          <p:cNvSpPr>
            <a:spLocks noGrp="1"/>
          </p:cNvSpPr>
          <p:nvPr>
            <p:ph idx="1"/>
          </p:nvPr>
        </p:nvSpPr>
        <p:spPr>
          <a:xfrm>
            <a:off x="838200" y="1557952"/>
            <a:ext cx="10515600" cy="4351338"/>
          </a:xfrm>
        </p:spPr>
        <p:txBody>
          <a:bodyPr>
            <a:normAutofit fontScale="92500"/>
          </a:bodyPr>
          <a:lstStyle/>
          <a:p>
            <a:r>
              <a:rPr lang="uk-UA"/>
              <a:t>Назви ОК ОПП приведено у відповідності з вимогами до 7-го рівня НРК  (2023 р.)</a:t>
            </a:r>
          </a:p>
          <a:p>
            <a:r>
              <a:rPr lang="uk-UA"/>
              <a:t>Обсяг основних та вибіркових компонент приведено до кратності 5,0 кредитам ЄКТС (2024 р).</a:t>
            </a:r>
          </a:p>
          <a:p>
            <a:r>
              <a:rPr lang="uk-UA" sz="2800" b="0" kern="1200">
                <a:solidFill>
                  <a:schemeClr val="tx1"/>
                </a:solidFill>
                <a:effectLst/>
                <a:latin typeface="+mn-lt"/>
                <a:ea typeface="+mn-ea"/>
                <a:cs typeface="+mn-cs"/>
              </a:rPr>
              <a:t>Введено до ряду обов'язкових та вибіркових ОК питання щодо особливості проведення  обстеження  та кап. ремонту будівель та споруд, питання щодо реконструкції та модернізації існуючих будівель, пошкоджених внаслідок надзвичайних ситуацій, бойових дій та терористичних актів (ОК 2, ОК3, ОК8 та ВК9)-2022, 2023 р.</a:t>
            </a:r>
            <a:endParaRPr lang="de-DE" sz="2800" b="0" kern="1200">
              <a:solidFill>
                <a:schemeClr val="tx1"/>
              </a:solidFill>
              <a:effectLst/>
              <a:latin typeface="+mn-lt"/>
              <a:ea typeface="+mn-ea"/>
              <a:cs typeface="+mn-cs"/>
            </a:endParaRPr>
          </a:p>
          <a:p>
            <a:endParaRPr lang="uk-UA"/>
          </a:p>
          <a:p>
            <a:endParaRPr lang="de-DE"/>
          </a:p>
        </p:txBody>
      </p:sp>
    </p:spTree>
    <p:extLst>
      <p:ext uri="{BB962C8B-B14F-4D97-AF65-F5344CB8AC3E}">
        <p14:creationId xmlns:p14="http://schemas.microsoft.com/office/powerpoint/2010/main" val="29812225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B1932969-D68A-AC6E-9D22-8EB91EDE4E90}"/>
              </a:ext>
            </a:extLst>
          </p:cNvPr>
          <p:cNvSpPr>
            <a:spLocks noGrp="1"/>
          </p:cNvSpPr>
          <p:nvPr>
            <p:ph idx="1"/>
          </p:nvPr>
        </p:nvSpPr>
        <p:spPr>
          <a:xfrm>
            <a:off x="572729" y="232799"/>
            <a:ext cx="10515600" cy="5755046"/>
          </a:xfrm>
        </p:spPr>
        <p:txBody>
          <a:bodyPr>
            <a:normAutofit fontScale="92500" lnSpcReduction="10000"/>
          </a:bodyPr>
          <a:lstStyle/>
          <a:p>
            <a:r>
              <a:rPr lang="uk-UA"/>
              <a:t>До модуля ОК4 «Ефективні конструктивні рішення будівель та споруд» введено (2023 р.) й потім розширено (2024 р) тематичний модуль, присвячений сучасним прогресивним будівельним матералам </a:t>
            </a:r>
            <a:r>
              <a:rPr lang="uk-UA" b="1"/>
              <a:t>(на вимогу ЕГ).</a:t>
            </a:r>
          </a:p>
          <a:p>
            <a:r>
              <a:rPr lang="uk-UA"/>
              <a:t>Тематика педагогіки та методики викладання висвітлена в ОК1 «Іноземна мова й методика викладанн у вищій школі» -2022-2024 р. </a:t>
            </a:r>
            <a:r>
              <a:rPr lang="uk-UA" b="1"/>
              <a:t>(на вимогу ЕГ).</a:t>
            </a:r>
          </a:p>
          <a:p>
            <a:r>
              <a:rPr lang="uk-UA"/>
              <a:t>На вимогу стейкхолдерів від виробництва до ОК7 «Економічно-органіхаційний розвиток» внесена тематика, що охоплює питання кошторисної справи в будівництві -2023 р.</a:t>
            </a:r>
          </a:p>
          <a:p>
            <a:r>
              <a:rPr lang="uk-UA"/>
              <a:t>На вимогу ЕГ до переліку основних ОК введено компоненту «Модернізаія внутрішніх інженерних комунікацій будівлі» -</a:t>
            </a:r>
            <a:r>
              <a:rPr lang="uk-UA" b="1"/>
              <a:t>2023 р.</a:t>
            </a:r>
            <a:endParaRPr lang="de-DE" b="1"/>
          </a:p>
        </p:txBody>
      </p:sp>
    </p:spTree>
    <p:extLst>
      <p:ext uri="{BB962C8B-B14F-4D97-AF65-F5344CB8AC3E}">
        <p14:creationId xmlns:p14="http://schemas.microsoft.com/office/powerpoint/2010/main" val="726249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6399F264-76B4-CB9A-D166-6A9A47BA30A1}"/>
              </a:ext>
            </a:extLst>
          </p:cNvPr>
          <p:cNvSpPr>
            <a:spLocks noGrp="1"/>
          </p:cNvSpPr>
          <p:nvPr>
            <p:ph idx="1"/>
          </p:nvPr>
        </p:nvSpPr>
        <p:spPr>
          <a:xfrm>
            <a:off x="646471" y="616256"/>
            <a:ext cx="10515600" cy="5651809"/>
          </a:xfrm>
        </p:spPr>
        <p:txBody>
          <a:bodyPr>
            <a:normAutofit fontScale="62500" lnSpcReduction="20000"/>
          </a:bodyPr>
          <a:lstStyle/>
          <a:p>
            <a:r>
              <a:rPr lang="uk-UA" sz="4500" b="1">
                <a:effectLst/>
                <a:ea typeface="Calibri" panose="020F0502020204030204" pitchFamily="34" charset="0"/>
              </a:rPr>
              <a:t>Укладання договорів з іноземними компаніями щодо впровадження програмного забезпечення до навчального процесу на ОПП</a:t>
            </a:r>
          </a:p>
          <a:p>
            <a:pPr lvl="0" algn="just">
              <a:lnSpc>
                <a:spcPct val="150000"/>
              </a:lnSpc>
              <a:buSzPts val="1400"/>
              <a:buFont typeface="Wingdings" panose="05000000000000000000" pitchFamily="2" charset="2"/>
              <a:buChar char="§"/>
            </a:pPr>
            <a:r>
              <a:rPr lang="ru-RU" sz="3000" b="1" i="1" u="sng" kern="100">
                <a:solidFill>
                  <a:srgbClr val="0070C0"/>
                </a:solidFill>
                <a:effectLst/>
                <a:ea typeface="Calibri" panose="020F0502020204030204" pitchFamily="34" charset="0"/>
                <a:cs typeface="Times New Roman" panose="02020603050405020304" pitchFamily="18" charset="0"/>
                <a:hlinkClick r:id="rId2">
                  <a:extLst>
                    <a:ext uri="{A12FA001-AC4F-418D-AE19-62706E023703}">
                      <ahyp:hlinkClr xmlns="" xmlns:ahyp="http://schemas.microsoft.com/office/drawing/2018/hyperlinkcolor" val="tx"/>
                    </a:ext>
                  </a:extLst>
                </a:hlinkClick>
              </a:rPr>
              <a:t>Договір про співпрацю з ТОВ ЛІРА</a:t>
            </a:r>
            <a:r>
              <a:rPr lang="ru-RU" sz="3000" b="1" kern="100">
                <a:solidFill>
                  <a:srgbClr val="0070C0"/>
                </a:solidFill>
                <a:effectLst/>
                <a:ea typeface="Calibri" panose="020F0502020204030204" pitchFamily="34" charset="0"/>
                <a:cs typeface="Times New Roman" panose="02020603050405020304" pitchFamily="18" charset="0"/>
              </a:rPr>
              <a:t> </a:t>
            </a:r>
            <a:endParaRPr lang="de-DE" sz="3000" kern="100">
              <a:solidFill>
                <a:srgbClr val="0070C0"/>
              </a:solidFill>
              <a:effectLst/>
              <a:ea typeface="Calibri" panose="020F0502020204030204" pitchFamily="34" charset="0"/>
              <a:cs typeface="Times New Roman" panose="02020603050405020304" pitchFamily="18" charset="0"/>
            </a:endParaRPr>
          </a:p>
          <a:p>
            <a:pPr lvl="0" algn="just">
              <a:lnSpc>
                <a:spcPct val="150000"/>
              </a:lnSpc>
              <a:spcAft>
                <a:spcPts val="800"/>
              </a:spcAft>
              <a:buSzPts val="1400"/>
              <a:buFont typeface="Wingdings" panose="05000000000000000000" pitchFamily="2" charset="2"/>
              <a:buChar char="§"/>
            </a:pPr>
            <a:r>
              <a:rPr lang="uk-UA" sz="3000" b="1" i="1" u="sng" kern="100">
                <a:solidFill>
                  <a:srgbClr val="0070C0"/>
                </a:solidFill>
                <a:effectLst/>
                <a:ea typeface="Calibri" panose="020F0502020204030204" pitchFamily="34" charset="0"/>
                <a:cs typeface="Times New Roman" panose="02020603050405020304" pitchFamily="18" charset="0"/>
                <a:hlinkClick r:id="rId3">
                  <a:extLst>
                    <a:ext uri="{A12FA001-AC4F-418D-AE19-62706E023703}">
                      <ahyp:hlinkClr xmlns="" xmlns:ahyp="http://schemas.microsoft.com/office/drawing/2018/hyperlinkcolor" val="tx"/>
                    </a:ext>
                  </a:extLst>
                </a:hlinkClick>
              </a:rPr>
              <a:t>Ліцензія на використання в учбовому процесі комплекту для розрахунку та проектування будівельних конструкцій ПК Ліра</a:t>
            </a:r>
            <a:r>
              <a:rPr lang="uk-UA" sz="3000" b="1" kern="100">
                <a:solidFill>
                  <a:srgbClr val="0070C0"/>
                </a:solidFill>
                <a:effectLst/>
                <a:ea typeface="Calibri" panose="020F0502020204030204" pitchFamily="34" charset="0"/>
                <a:cs typeface="Times New Roman" panose="02020603050405020304" pitchFamily="18" charset="0"/>
              </a:rPr>
              <a:t> </a:t>
            </a:r>
            <a:r>
              <a:rPr lang="uk-UA" sz="3000" kern="100">
                <a:effectLst/>
                <a:ea typeface="Calibri" panose="020F0502020204030204" pitchFamily="34" charset="0"/>
                <a:cs typeface="Times New Roman" panose="02020603050405020304" pitchFamily="18" charset="0"/>
              </a:rPr>
              <a:t>(всі розрахункові дисципліни рівня «Бакалавр» та «Магістр» для ОПП «БЦІ»)</a:t>
            </a:r>
            <a:endParaRPr lang="de-DE" sz="3000" kern="100">
              <a:effectLst/>
              <a:ea typeface="Calibri" panose="020F0502020204030204" pitchFamily="34" charset="0"/>
              <a:cs typeface="Times New Roman" panose="02020603050405020304" pitchFamily="18" charset="0"/>
            </a:endParaRPr>
          </a:p>
          <a:p>
            <a:pPr>
              <a:buFont typeface="Wingdings" panose="05000000000000000000" pitchFamily="2" charset="2"/>
              <a:buChar char="§"/>
            </a:pPr>
            <a:r>
              <a:rPr lang="uk-UA" sz="3000">
                <a:effectLst/>
                <a:ea typeface="Calibri" panose="020F0502020204030204" pitchFamily="34" charset="0"/>
              </a:rPr>
              <a:t>Організація та забезпечення віддаленого доступу для студентів до ПК Ліра-САПР у воєнний період</a:t>
            </a:r>
          </a:p>
          <a:p>
            <a:pPr indent="0">
              <a:lnSpc>
                <a:spcPct val="120000"/>
              </a:lnSpc>
              <a:buFont typeface="Wingdings" panose="05000000000000000000" pitchFamily="2" charset="2"/>
              <a:buChar char="§"/>
            </a:pPr>
            <a:r>
              <a:rPr lang="ru-RU" sz="3000" b="1" i="1" u="sng" kern="100">
                <a:solidFill>
                  <a:srgbClr val="0563C1"/>
                </a:solidFill>
                <a:cs typeface="Times New Roman" panose="02020603050405020304" pitchFamily="18" charset="0"/>
                <a:hlinkClick r:id="rId4">
                  <a:extLst>
                    <a:ext uri="{A12FA001-AC4F-418D-AE19-62706E023703}">
                      <ahyp:hlinkClr xmlns="" xmlns:ahyp="http://schemas.microsoft.com/office/drawing/2018/hyperlinkcolor" val="tx"/>
                    </a:ext>
                  </a:extLst>
                </a:hlinkClick>
              </a:rPr>
              <a:t>Договір на використання в навчальному процесі програмного комплексу </a:t>
            </a:r>
            <a:r>
              <a:rPr lang="de-DE" sz="3000" b="1" i="1" u="sng" kern="100">
                <a:solidFill>
                  <a:srgbClr val="0563C1"/>
                </a:solidFill>
                <a:cs typeface="Times New Roman" panose="02020603050405020304" pitchFamily="18" charset="0"/>
                <a:hlinkClick r:id="rId4">
                  <a:extLst>
                    <a:ext uri="{A12FA001-AC4F-418D-AE19-62706E023703}">
                      <ahyp:hlinkClr xmlns="" xmlns:ahyp="http://schemas.microsoft.com/office/drawing/2018/hyperlinkcolor" val="tx"/>
                    </a:ext>
                  </a:extLst>
                </a:hlinkClick>
              </a:rPr>
              <a:t>SOFiSTiK</a:t>
            </a:r>
            <a:endParaRPr lang="uk-UA" sz="3000" b="1" i="1" u="sng" kern="100">
              <a:solidFill>
                <a:srgbClr val="0563C1"/>
              </a:solidFill>
              <a:cs typeface="Times New Roman" panose="02020603050405020304" pitchFamily="18" charset="0"/>
            </a:endParaRPr>
          </a:p>
          <a:p>
            <a:pPr indent="0">
              <a:lnSpc>
                <a:spcPct val="120000"/>
              </a:lnSpc>
              <a:buFont typeface="Wingdings" panose="05000000000000000000" pitchFamily="2" charset="2"/>
              <a:buChar char="§"/>
            </a:pPr>
            <a:r>
              <a:rPr lang="ru-RU" sz="3000" b="1" i="1" u="sng" kern="100">
                <a:solidFill>
                  <a:srgbClr val="0563C1"/>
                </a:solidFill>
                <a:cs typeface="Times New Roman" panose="02020603050405020304" pitchFamily="18" charset="0"/>
                <a:hlinkClick r:id="rId5">
                  <a:extLst>
                    <a:ext uri="{A12FA001-AC4F-418D-AE19-62706E023703}">
                      <ahyp:hlinkClr xmlns="" xmlns:ahyp="http://schemas.microsoft.com/office/drawing/2018/hyperlinkcolor" val="tx"/>
                    </a:ext>
                  </a:extLst>
                </a:hlinkClick>
              </a:rPr>
              <a:t>Договір про співпрацю між Сумським НАУ</a:t>
            </a:r>
            <a:r>
              <a:rPr lang="de-DE" sz="3000" b="1" i="1" u="sng" kern="100">
                <a:solidFill>
                  <a:srgbClr val="0563C1"/>
                </a:solidFill>
                <a:cs typeface="Times New Roman" panose="02020603050405020304" pitchFamily="18" charset="0"/>
                <a:hlinkClick r:id="rId5">
                  <a:extLst>
                    <a:ext uri="{A12FA001-AC4F-418D-AE19-62706E023703}">
                      <ahyp:hlinkClr xmlns="" xmlns:ahyp="http://schemas.microsoft.com/office/drawing/2018/hyperlinkcolor" val="tx"/>
                    </a:ext>
                  </a:extLst>
                </a:hlinkClick>
              </a:rPr>
              <a:t>   </a:t>
            </a:r>
            <a:r>
              <a:rPr lang="ru-RU" sz="3000" b="1" i="1" u="sng" kern="100">
                <a:solidFill>
                  <a:srgbClr val="0563C1"/>
                </a:solidFill>
                <a:cs typeface="Times New Roman" panose="02020603050405020304" pitchFamily="18" charset="0"/>
                <a:hlinkClick r:id="rId5">
                  <a:extLst>
                    <a:ext uri="{A12FA001-AC4F-418D-AE19-62706E023703}">
                      <ahyp:hlinkClr xmlns="" xmlns:ahyp="http://schemas.microsoft.com/office/drawing/2018/hyperlinkcolor" val="tx"/>
                    </a:ext>
                  </a:extLst>
                </a:hlinkClick>
              </a:rPr>
              <a:t>та</a:t>
            </a:r>
            <a:r>
              <a:rPr lang="de-DE" sz="3000" b="1" i="1" u="sng" kern="100">
                <a:solidFill>
                  <a:srgbClr val="0563C1"/>
                </a:solidFill>
                <a:cs typeface="Times New Roman" panose="02020603050405020304" pitchFamily="18" charset="0"/>
                <a:hlinkClick r:id="rId5">
                  <a:extLst>
                    <a:ext uri="{A12FA001-AC4F-418D-AE19-62706E023703}">
                      <ahyp:hlinkClr xmlns="" xmlns:ahyp="http://schemas.microsoft.com/office/drawing/2018/hyperlinkcolor" val="tx"/>
                    </a:ext>
                  </a:extLst>
                </a:hlinkClick>
              </a:rPr>
              <a:t>  ArCADia </a:t>
            </a:r>
            <a:r>
              <a:rPr lang="ru-RU" sz="3000" b="1" i="1" u="sng" kern="100">
                <a:solidFill>
                  <a:srgbClr val="0563C1"/>
                </a:solidFill>
                <a:cs typeface="Times New Roman" panose="02020603050405020304" pitchFamily="18" charset="0"/>
                <a:hlinkClick r:id="rId5">
                  <a:extLst>
                    <a:ext uri="{A12FA001-AC4F-418D-AE19-62706E023703}">
                      <ahyp:hlinkClr xmlns="" xmlns:ahyp="http://schemas.microsoft.com/office/drawing/2018/hyperlinkcolor" val="tx"/>
                    </a:ext>
                  </a:extLst>
                </a:hlinkClick>
              </a:rPr>
              <a:t> (Польща)</a:t>
            </a:r>
            <a:r>
              <a:rPr lang="uk-UA" sz="3000" b="1" i="1" u="sng" kern="100">
                <a:solidFill>
                  <a:srgbClr val="0563C1"/>
                </a:solidFill>
                <a:cs typeface="Times New Roman" panose="02020603050405020304" pitchFamily="18" charset="0"/>
              </a:rPr>
              <a:t>-щодо впровадження програмного забезпечення в навчальному процесі</a:t>
            </a:r>
            <a:endParaRPr lang="de-DE" sz="3000" b="1" i="1" u="sng" kern="100">
              <a:solidFill>
                <a:srgbClr val="0563C1"/>
              </a:solidFill>
              <a:cs typeface="Times New Roman" panose="02020603050405020304" pitchFamily="18" charset="0"/>
            </a:endParaRPr>
          </a:p>
        </p:txBody>
      </p:sp>
    </p:spTree>
    <p:extLst>
      <p:ext uri="{BB962C8B-B14F-4D97-AF65-F5344CB8AC3E}">
        <p14:creationId xmlns:p14="http://schemas.microsoft.com/office/powerpoint/2010/main" val="14153516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F2599B-9AE8-02AD-A4C2-A932124FC6D3}"/>
              </a:ext>
            </a:extLst>
          </p:cNvPr>
          <p:cNvSpPr>
            <a:spLocks noGrp="1"/>
          </p:cNvSpPr>
          <p:nvPr>
            <p:ph type="title"/>
          </p:nvPr>
        </p:nvSpPr>
        <p:spPr/>
        <p:txBody>
          <a:bodyPr/>
          <a:lstStyle/>
          <a:p>
            <a:pPr algn="ctr"/>
            <a:r>
              <a:rPr lang="uk-UA">
                <a:solidFill>
                  <a:srgbClr val="00B050"/>
                </a:solidFill>
                <a:effectLst>
                  <a:outerShdw blurRad="38100" dist="38100" dir="2700000" algn="tl">
                    <a:srgbClr val="000000">
                      <a:alpha val="43137"/>
                    </a:srgbClr>
                  </a:outerShdw>
                </a:effectLst>
              </a:rPr>
              <a:t>7</a:t>
            </a:r>
            <a:r>
              <a:rPr lang="uk-UA" b="1">
                <a:solidFill>
                  <a:srgbClr val="00B050"/>
                </a:solidFill>
                <a:effectLst>
                  <a:outerShdw blurRad="38100" dist="38100" dir="2700000" algn="tl">
                    <a:srgbClr val="000000">
                      <a:alpha val="43137"/>
                    </a:srgbClr>
                  </a:outerShdw>
                </a:effectLst>
              </a:rPr>
              <a:t>. Заходи, присвячені академічній доброчесності</a:t>
            </a:r>
            <a:endParaRPr lang="de-DE" b="1">
              <a:solidFill>
                <a:srgbClr val="00B050"/>
              </a:solidFill>
              <a:effectLst>
                <a:outerShdw blurRad="38100" dist="38100" dir="2700000" algn="tl">
                  <a:srgbClr val="000000">
                    <a:alpha val="43137"/>
                  </a:srgbClr>
                </a:outerShdw>
              </a:effectLst>
            </a:endParaRPr>
          </a:p>
        </p:txBody>
      </p:sp>
      <p:sp>
        <p:nvSpPr>
          <p:cNvPr id="3" name="Місце для вмісту 2">
            <a:extLst>
              <a:ext uri="{FF2B5EF4-FFF2-40B4-BE49-F238E27FC236}">
                <a16:creationId xmlns:a16="http://schemas.microsoft.com/office/drawing/2014/main" id="{170597ED-2AFB-750D-FF9E-C3EB14B33EDD}"/>
              </a:ext>
            </a:extLst>
          </p:cNvPr>
          <p:cNvSpPr>
            <a:spLocks noGrp="1"/>
          </p:cNvSpPr>
          <p:nvPr>
            <p:ph idx="1"/>
          </p:nvPr>
        </p:nvSpPr>
        <p:spPr>
          <a:xfrm>
            <a:off x="838200" y="1825625"/>
            <a:ext cx="10515600" cy="4530930"/>
          </a:xfrm>
        </p:spPr>
        <p:txBody>
          <a:bodyPr>
            <a:normAutofit fontScale="77500" lnSpcReduction="20000"/>
          </a:bodyPr>
          <a:lstStyle/>
          <a:p>
            <a:r>
              <a:rPr lang="uk-UA" sz="2800" b="1">
                <a:solidFill>
                  <a:srgbClr val="050505"/>
                </a:solidFill>
              </a:rPr>
              <a:t>Тренінг «Академічна доброчесність як рушійна сила підвищення якості вищої освіти: кейси акредитаційної експертизи», </a:t>
            </a:r>
            <a:r>
              <a:rPr lang="uk-UA" sz="2800">
                <a:solidFill>
                  <a:srgbClr val="050505"/>
                </a:solidFill>
              </a:rPr>
              <a:t>що проводився Дніпровською політехнікою </a:t>
            </a:r>
            <a:r>
              <a:rPr lang="uk-UA" sz="2800" b="1">
                <a:solidFill>
                  <a:srgbClr val="050505"/>
                </a:solidFill>
              </a:rPr>
              <a:t>14-16.06.2022 року</a:t>
            </a:r>
            <a:r>
              <a:rPr lang="uk-UA" sz="2800">
                <a:solidFill>
                  <a:srgbClr val="050505"/>
                </a:solidFill>
              </a:rPr>
              <a:t>, отримали сертифікати про участь!</a:t>
            </a:r>
            <a:r>
              <a:rPr lang="de-DE" sz="2800">
                <a:solidFill>
                  <a:srgbClr val="050505"/>
                </a:solidFill>
                <a:latin typeface="Segoe UI Historic" panose="020B0502040204020203" pitchFamily="34" charset="0"/>
              </a:rPr>
              <a:t> - </a:t>
            </a:r>
            <a:r>
              <a:rPr lang="uk-UA" sz="2800">
                <a:solidFill>
                  <a:srgbClr val="050505"/>
                </a:solidFill>
              </a:rPr>
              <a:t>Станіслав Роговий, Наталія Срібняк,  магістранти 1 м курсу: Галич, Єрмоленко, Канівець, Клименченко, Канівець, Конельський, Крамський, Лиман, Науменко, Рибальченко, Савченко, Тимошенко, Шевчук, Шульга, Щепетков</a:t>
            </a:r>
          </a:p>
          <a:p>
            <a:endParaRPr lang="ru-RU"/>
          </a:p>
          <a:p>
            <a:pPr algn="just"/>
            <a:r>
              <a:rPr lang="ru-RU" b="1"/>
              <a:t>Кожного навчального року (вересень-жовтень) </a:t>
            </a:r>
            <a:r>
              <a:rPr lang="ru-RU"/>
              <a:t>для здобувачів 1-го курсу організовуються тематичні лекції щодо питаня доброчесності впродовж навчального процесу</a:t>
            </a:r>
          </a:p>
          <a:p>
            <a:pPr marL="0" indent="0" algn="just">
              <a:buNone/>
            </a:pPr>
            <a:r>
              <a:rPr lang="ru-RU"/>
              <a:t>- Питання, присвячені доброчесності також висвітленні в темах </a:t>
            </a:r>
            <a:r>
              <a:rPr lang="uk-UA"/>
              <a:t>ОК1 «Іноземна мова й методика викладанн у вищій школі» </a:t>
            </a:r>
            <a:r>
              <a:rPr lang="uk-UA" b="1"/>
              <a:t>2023 р.</a:t>
            </a:r>
            <a:endParaRPr lang="de-DE" b="1"/>
          </a:p>
          <a:p>
            <a:endParaRPr lang="de-DE"/>
          </a:p>
        </p:txBody>
      </p:sp>
    </p:spTree>
    <p:extLst>
      <p:ext uri="{BB962C8B-B14F-4D97-AF65-F5344CB8AC3E}">
        <p14:creationId xmlns:p14="http://schemas.microsoft.com/office/powerpoint/2010/main" val="31098944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DF8AE6CF-9994-09F1-6E8D-0CD0AA0143BE}"/>
              </a:ext>
            </a:extLst>
          </p:cNvPr>
          <p:cNvSpPr>
            <a:spLocks noGrp="1"/>
          </p:cNvSpPr>
          <p:nvPr>
            <p:ph idx="1"/>
          </p:nvPr>
        </p:nvSpPr>
        <p:spPr>
          <a:xfrm>
            <a:off x="616974" y="1253331"/>
            <a:ext cx="10515600" cy="4351338"/>
          </a:xfrm>
        </p:spPr>
        <p:txBody>
          <a:bodyPr>
            <a:normAutofit fontScale="85000" lnSpcReduction="20000"/>
          </a:bodyPr>
          <a:lstStyle/>
          <a:p>
            <a:r>
              <a:rPr lang="uk-UA" sz="2800" b="1">
                <a:solidFill>
                  <a:srgbClr val="050505"/>
                </a:solidFill>
              </a:rPr>
              <a:t>«Академічна доброчесність у ЗВО: виклики сьогодення та передові практики». </a:t>
            </a:r>
            <a:r>
              <a:rPr lang="uk-UA" sz="2800">
                <a:solidFill>
                  <a:srgbClr val="050505"/>
                </a:solidFill>
              </a:rPr>
              <a:t>Представники будівельного факультету (декан факультету, к.т.н., доцент Циганенко Л.А., к.арх., доц. Бородай Д.С., к. арх., доц. Бородай А.С., к.т.н. доц. Срібняк Н.М., к.т.н., доц. к.т.н., к.т.н. Луцьковський В.М., к.т.н. Новицький О.П., к.е.н., доцент Богінська Л.О.) та студенти 191-ї та 192-ї спеціальностей (А. Панікаренко, М. Кіпрач) – </a:t>
            </a:r>
            <a:r>
              <a:rPr lang="uk-UA" sz="2800" b="1">
                <a:solidFill>
                  <a:srgbClr val="050505"/>
                </a:solidFill>
              </a:rPr>
              <a:t>травень 2022 р.</a:t>
            </a:r>
          </a:p>
          <a:p>
            <a:r>
              <a:rPr lang="uk-UA" sz="2800">
                <a:solidFill>
                  <a:srgbClr val="050505"/>
                </a:solidFill>
              </a:rPr>
              <a:t>Міжнародне підвищення кваліфікації (Вебінар) на тему: «АКАДЕМІЧНА ДОБРОЧЕСНІСТЬ ПРИ ПІДГОТОВЦІ МАГІСТРІВ ТА ЗДОБУВАЧІВ ДОКТОРА ФІЛОСОФІЇ (PhD) В КРАЇНАХ ЄВРОПЕЙСЬКОГО СОЮЗУ ТА УКРАЇНІ » (</a:t>
            </a:r>
            <a:r>
              <a:rPr lang="uk-UA" sz="2800" b="1">
                <a:solidFill>
                  <a:srgbClr val="050505"/>
                </a:solidFill>
              </a:rPr>
              <a:t>19-26 вересня 2022 р.</a:t>
            </a:r>
            <a:r>
              <a:rPr lang="uk-UA" sz="2800">
                <a:solidFill>
                  <a:srgbClr val="050505"/>
                </a:solidFill>
              </a:rPr>
              <a:t>). Сертифікат Es№97514/2022 від 26.09.2022 р. – Богінська Л.О.</a:t>
            </a:r>
          </a:p>
          <a:p>
            <a:endParaRPr lang="uk-UA" sz="2800" b="1">
              <a:solidFill>
                <a:srgbClr val="050505"/>
              </a:solidFill>
            </a:endParaRPr>
          </a:p>
          <a:p>
            <a:endParaRPr lang="de-DE"/>
          </a:p>
        </p:txBody>
      </p:sp>
    </p:spTree>
    <p:extLst>
      <p:ext uri="{BB962C8B-B14F-4D97-AF65-F5344CB8AC3E}">
        <p14:creationId xmlns:p14="http://schemas.microsoft.com/office/powerpoint/2010/main" val="1628410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CE670C-3C51-96AA-BD33-6B6BC9396262}"/>
              </a:ext>
            </a:extLst>
          </p:cNvPr>
          <p:cNvSpPr>
            <a:spLocks noGrp="1"/>
          </p:cNvSpPr>
          <p:nvPr>
            <p:ph type="title"/>
          </p:nvPr>
        </p:nvSpPr>
        <p:spPr/>
        <p:txBody>
          <a:bodyPr>
            <a:normAutofit fontScale="90000"/>
          </a:bodyPr>
          <a:lstStyle/>
          <a:p>
            <a:r>
              <a:rPr lang="uk-UA" sz="4000" b="1">
                <a:solidFill>
                  <a:srgbClr val="00B050"/>
                </a:solidFill>
                <a:latin typeface="+mn-lt"/>
                <a:ea typeface="+mn-ea"/>
                <a:cs typeface="+mn-cs"/>
              </a:rPr>
              <a:t>2.Залучення НПП ГЗ до фахового підвищення кваліфікації на підприємствах </a:t>
            </a:r>
            <a:endParaRPr lang="de-DE" sz="4000" b="1">
              <a:solidFill>
                <a:srgbClr val="00B050"/>
              </a:solidFill>
              <a:latin typeface="+mn-lt"/>
              <a:ea typeface="+mn-ea"/>
              <a:cs typeface="+mn-cs"/>
            </a:endParaRPr>
          </a:p>
        </p:txBody>
      </p:sp>
      <p:sp>
        <p:nvSpPr>
          <p:cNvPr id="3" name="Місце для вмісту 2">
            <a:extLst>
              <a:ext uri="{FF2B5EF4-FFF2-40B4-BE49-F238E27FC236}">
                <a16:creationId xmlns:a16="http://schemas.microsoft.com/office/drawing/2014/main" id="{D585D704-D182-15F9-44CF-D392BD70E8D9}"/>
              </a:ext>
            </a:extLst>
          </p:cNvPr>
          <p:cNvSpPr>
            <a:spLocks noGrp="1"/>
          </p:cNvSpPr>
          <p:nvPr>
            <p:ph idx="1"/>
          </p:nvPr>
        </p:nvSpPr>
        <p:spPr/>
        <p:txBody>
          <a:bodyPr>
            <a:normAutofit fontScale="85000" lnSpcReduction="10000"/>
          </a:bodyPr>
          <a:lstStyle/>
          <a:p>
            <a:r>
              <a:rPr lang="uk-UA" sz="2800" kern="1200">
                <a:solidFill>
                  <a:schemeClr val="dk1"/>
                </a:solidFill>
                <a:effectLst/>
                <a:latin typeface="+mn-lt"/>
                <a:ea typeface="+mn-ea"/>
                <a:cs typeface="+mn-cs"/>
              </a:rPr>
              <a:t>Підвищувати фахову кваліф. викладачів на підпр.–стейкхолдерах: навчальний центр «СОФОС» (Срібняк Н.М.) </a:t>
            </a:r>
          </a:p>
          <a:p>
            <a:r>
              <a:rPr lang="uk-UA" sz="2800" kern="1200">
                <a:solidFill>
                  <a:schemeClr val="dk1"/>
                </a:solidFill>
                <a:effectLst/>
                <a:latin typeface="+mn-lt"/>
                <a:ea typeface="+mn-ea"/>
                <a:cs typeface="+mn-cs"/>
              </a:rPr>
              <a:t>НВП «Будівельна наука» (НПП кафедри будконструкцій)</a:t>
            </a:r>
          </a:p>
          <a:p>
            <a:r>
              <a:rPr lang="uk-UA" sz="2800" kern="1200">
                <a:solidFill>
                  <a:schemeClr val="dk1"/>
                </a:solidFill>
                <a:effectLst/>
                <a:latin typeface="+mn-lt"/>
                <a:ea typeface="+mn-ea"/>
                <a:cs typeface="+mn-cs"/>
              </a:rPr>
              <a:t> ПрАТ "Сумський Промпроект", ТОВ «БІК БІКОМ»</a:t>
            </a:r>
          </a:p>
          <a:p>
            <a:r>
              <a:rPr lang="uk-UA">
                <a:solidFill>
                  <a:schemeClr val="dk1"/>
                </a:solidFill>
              </a:rPr>
              <a:t>ТОВ «</a:t>
            </a:r>
            <a:r>
              <a:rPr lang="en-GB">
                <a:solidFill>
                  <a:schemeClr val="dk1"/>
                </a:solidFill>
              </a:rPr>
              <a:t>Compyter Logic Group) (</a:t>
            </a:r>
            <a:r>
              <a:rPr lang="uk-UA">
                <a:solidFill>
                  <a:schemeClr val="dk1"/>
                </a:solidFill>
              </a:rPr>
              <a:t>м.Харків)-курси щодо складання кошторисної документації  викладачі Богінська Л.О., Юрченко О.В.; здобувачі: Ткаченко А., Трофімов.</a:t>
            </a:r>
          </a:p>
          <a:p>
            <a:pPr algn="just"/>
            <a:r>
              <a:rPr lang="uk-UA" b="0" i="0" u="none" strike="noStrike">
                <a:solidFill>
                  <a:srgbClr val="2D3E50"/>
                </a:solidFill>
                <a:effectLst/>
                <a:latin typeface="Helvetica Neue"/>
                <a:hlinkClick r:id="rId2"/>
              </a:rPr>
              <a:t>Міжнародне фахове підвищення кваліфакації в рамках вебінару “</a:t>
            </a:r>
            <a:r>
              <a:rPr lang="de-DE" b="0" i="0" u="none" strike="noStrike">
                <a:solidFill>
                  <a:srgbClr val="2D3E50"/>
                </a:solidFill>
                <a:effectLst/>
                <a:latin typeface="Helvetica Neue"/>
                <a:hlinkClick r:id="rId2"/>
              </a:rPr>
              <a:t>SOFiSTiK 2023 introduction” (7 </a:t>
            </a:r>
            <a:r>
              <a:rPr lang="uk-UA" b="0" i="0" u="none" strike="noStrike">
                <a:solidFill>
                  <a:srgbClr val="2D3E50"/>
                </a:solidFill>
                <a:effectLst/>
                <a:latin typeface="Helvetica Neue"/>
                <a:hlinkClick r:id="rId2"/>
              </a:rPr>
              <a:t>жовтня 2022 р.) від </a:t>
            </a:r>
            <a:r>
              <a:rPr lang="de-DE" b="0" i="0" u="none" strike="noStrike">
                <a:solidFill>
                  <a:srgbClr val="2D3E50"/>
                </a:solidFill>
                <a:effectLst/>
                <a:latin typeface="Helvetica Neue"/>
                <a:hlinkClick r:id="rId2"/>
              </a:rPr>
              <a:t>BP-AMARAD (</a:t>
            </a:r>
            <a:r>
              <a:rPr lang="uk-UA" b="0" i="0" u="none" strike="noStrike">
                <a:solidFill>
                  <a:srgbClr val="2D3E50"/>
                </a:solidFill>
                <a:effectLst/>
                <a:latin typeface="Helvetica Neue"/>
                <a:hlinkClick r:id="rId2"/>
              </a:rPr>
              <a:t>Гданськ, Польща)</a:t>
            </a:r>
            <a:r>
              <a:rPr lang="uk-UA" b="0" i="0" u="none" strike="noStrike">
                <a:solidFill>
                  <a:srgbClr val="2D3E50"/>
                </a:solidFill>
                <a:effectLst/>
                <a:latin typeface="Helvetica Neue"/>
              </a:rPr>
              <a:t>- вся група забезпечення</a:t>
            </a:r>
            <a:endParaRPr lang="uk-UA" b="0" i="0">
              <a:solidFill>
                <a:srgbClr val="000000"/>
              </a:solidFill>
              <a:effectLst/>
              <a:latin typeface="Helvetica Neue"/>
            </a:endParaRPr>
          </a:p>
          <a:p>
            <a:pPr algn="just"/>
            <a:r>
              <a:rPr lang="uk-UA" b="0" i="0">
                <a:solidFill>
                  <a:srgbClr val="000000"/>
                </a:solidFill>
                <a:effectLst/>
                <a:latin typeface="Helvetica Neue"/>
              </a:rPr>
              <a:t> </a:t>
            </a:r>
          </a:p>
          <a:p>
            <a:endParaRPr lang="de-DE"/>
          </a:p>
        </p:txBody>
      </p:sp>
    </p:spTree>
    <p:extLst>
      <p:ext uri="{BB962C8B-B14F-4D97-AF65-F5344CB8AC3E}">
        <p14:creationId xmlns:p14="http://schemas.microsoft.com/office/powerpoint/2010/main" val="5944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699D172-8ADD-2608-B491-C8E8FACE0598}"/>
              </a:ext>
            </a:extLst>
          </p:cNvPr>
          <p:cNvSpPr>
            <a:spLocks noGrp="1"/>
          </p:cNvSpPr>
          <p:nvPr>
            <p:ph idx="1"/>
          </p:nvPr>
        </p:nvSpPr>
        <p:spPr>
          <a:xfrm>
            <a:off x="838200" y="1253331"/>
            <a:ext cx="10515600" cy="5398192"/>
          </a:xfrm>
        </p:spPr>
        <p:txBody>
          <a:bodyPr>
            <a:normAutofit fontScale="77500" lnSpcReduction="20000"/>
          </a:bodyPr>
          <a:lstStyle/>
          <a:p>
            <a:r>
              <a:rPr lang="uk-UA">
                <a:solidFill>
                  <a:schemeClr val="dk1"/>
                </a:solidFill>
              </a:rPr>
              <a:t>Лютий – травень 2023 року – </a:t>
            </a:r>
            <a:r>
              <a:rPr lang="uk-UA" b="1">
                <a:solidFill>
                  <a:schemeClr val="dk1"/>
                </a:solidFill>
              </a:rPr>
              <a:t>Міжнародне наукове стажування Срібняк Н.М.  в університеті Politechnika Częstochowska </a:t>
            </a:r>
            <a:r>
              <a:rPr lang="uk-UA">
                <a:solidFill>
                  <a:schemeClr val="dk1"/>
                </a:solidFill>
              </a:rPr>
              <a:t>(</a:t>
            </a:r>
            <a:r>
              <a:rPr lang="uk-UA">
                <a:solidFill>
                  <a:schemeClr val="dk1"/>
                </a:solidFill>
                <a:hlinkClick r:id="rId2"/>
              </a:rPr>
              <a:t>http://surl.li/zyxrdh</a:t>
            </a:r>
            <a:r>
              <a:rPr lang="uk-UA">
                <a:solidFill>
                  <a:schemeClr val="dk1"/>
                </a:solidFill>
              </a:rPr>
              <a:t>)</a:t>
            </a:r>
          </a:p>
          <a:p>
            <a:r>
              <a:rPr lang="uk-UA">
                <a:solidFill>
                  <a:schemeClr val="dk1"/>
                </a:solidFill>
              </a:rPr>
              <a:t>Участь гаранта ОПП у тижні </a:t>
            </a:r>
            <a:r>
              <a:rPr lang="uk-UA" b="1">
                <a:solidFill>
                  <a:schemeClr val="dk1"/>
                </a:solidFill>
              </a:rPr>
              <a:t>Erasmus Week – 14th International Staff Training Week 20-24 травня 2024 року Університетом прикладних наук в місті Ниса (Польща) </a:t>
            </a:r>
            <a:r>
              <a:rPr lang="uk-UA">
                <a:solidFill>
                  <a:schemeClr val="dk1"/>
                </a:solidFill>
              </a:rPr>
              <a:t>(University of applied sciences in Nysa). </a:t>
            </a:r>
            <a:r>
              <a:rPr lang="uk-UA">
                <a:solidFill>
                  <a:schemeClr val="dk1"/>
                </a:solidFill>
                <a:hlinkClick r:id="rId3"/>
              </a:rPr>
              <a:t>http://surl.li/ptbkjz</a:t>
            </a:r>
            <a:endParaRPr lang="uk-UA">
              <a:solidFill>
                <a:schemeClr val="dk1"/>
              </a:solidFill>
            </a:endParaRPr>
          </a:p>
          <a:p>
            <a:r>
              <a:rPr lang="uk-UA"/>
              <a:t>Міжнародне підвищення кваліфікації (Вебінар) на тему: «ІНТЕРАКТИВНІ ТЕХНОЛОГІЇ ЗМІШАНОГО НАВЧАННЯ В ЗАКЛАДАХ ОСВІТИ: ДОСВІД КРАЇН ЄВРОПЕЙСЬКОГО СОЮЗУ ТА УКРАЇНИ» (</a:t>
            </a:r>
            <a:r>
              <a:rPr lang="uk-UA" b="1"/>
              <a:t>22 серпня-5 вересня 2022 р</a:t>
            </a:r>
            <a:r>
              <a:rPr lang="uk-UA"/>
              <a:t>.). Сертифікат </a:t>
            </a:r>
            <a:r>
              <a:rPr lang="de-DE"/>
              <a:t>Es№97071 </a:t>
            </a:r>
            <a:r>
              <a:rPr lang="uk-UA"/>
              <a:t>від 05.09.2022 р.</a:t>
            </a:r>
          </a:p>
          <a:p>
            <a:r>
              <a:rPr lang="uk-UA"/>
              <a:t>Фахове підвищення кваліфікації – участь в он-лайн курсі «Швидкий старт ЛІРАСАПР + САПФІР-3</a:t>
            </a:r>
            <a:r>
              <a:rPr lang="de-DE"/>
              <a:t>D» </a:t>
            </a:r>
            <a:r>
              <a:rPr lang="uk-UA"/>
              <a:t>Учбовий центр «СОФОС», Київ, (17.10-22.10.2022 р.).</a:t>
            </a:r>
          </a:p>
          <a:p>
            <a:r>
              <a:rPr lang="uk-UA"/>
              <a:t> • Міжнародне підвищення кваліфікації (Вебінар) на тему: "</a:t>
            </a:r>
            <a:r>
              <a:rPr lang="de-DE"/>
              <a:t>SOFiSTiK 2023 introduction" (</a:t>
            </a:r>
            <a:r>
              <a:rPr lang="de-DE" b="1"/>
              <a:t>7 </a:t>
            </a:r>
            <a:r>
              <a:rPr lang="uk-UA" b="1"/>
              <a:t>жовтня 2022 р</a:t>
            </a:r>
            <a:r>
              <a:rPr lang="uk-UA"/>
              <a:t>) від </a:t>
            </a:r>
            <a:r>
              <a:rPr lang="de-DE"/>
              <a:t>BPAMARAD (</a:t>
            </a:r>
            <a:r>
              <a:rPr lang="uk-UA"/>
              <a:t>Гданськ, Польща). Сертифікат №001 від 07.10.2022 р. </a:t>
            </a:r>
            <a:endParaRPr lang="de-DE">
              <a:solidFill>
                <a:schemeClr val="dk1"/>
              </a:solidFill>
            </a:endParaRPr>
          </a:p>
        </p:txBody>
      </p:sp>
      <p:sp>
        <p:nvSpPr>
          <p:cNvPr id="4" name="TextBox 3">
            <a:extLst>
              <a:ext uri="{FF2B5EF4-FFF2-40B4-BE49-F238E27FC236}">
                <a16:creationId xmlns:a16="http://schemas.microsoft.com/office/drawing/2014/main" id="{1F071E94-AC1A-3F1E-7E1C-5BF230FA3A87}"/>
              </a:ext>
            </a:extLst>
          </p:cNvPr>
          <p:cNvSpPr txBox="1"/>
          <p:nvPr/>
        </p:nvSpPr>
        <p:spPr>
          <a:xfrm>
            <a:off x="1932039" y="486697"/>
            <a:ext cx="8672051" cy="707886"/>
          </a:xfrm>
          <a:prstGeom prst="rect">
            <a:avLst/>
          </a:prstGeom>
          <a:noFill/>
        </p:spPr>
        <p:txBody>
          <a:bodyPr wrap="square" rtlCol="0">
            <a:spAutoFit/>
          </a:bodyPr>
          <a:lstStyle/>
          <a:p>
            <a:r>
              <a:rPr lang="uk-UA" sz="4000" b="1">
                <a:solidFill>
                  <a:srgbClr val="00B050"/>
                </a:solidFill>
              </a:rPr>
              <a:t>Срібняк Н.М.</a:t>
            </a:r>
            <a:endParaRPr lang="de-DE" sz="4000" b="1">
              <a:solidFill>
                <a:srgbClr val="00B050"/>
              </a:solidFill>
            </a:endParaRPr>
          </a:p>
        </p:txBody>
      </p:sp>
    </p:spTree>
    <p:extLst>
      <p:ext uri="{BB962C8B-B14F-4D97-AF65-F5344CB8AC3E}">
        <p14:creationId xmlns:p14="http://schemas.microsoft.com/office/powerpoint/2010/main" val="428493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699D172-8ADD-2608-B491-C8E8FACE0598}"/>
              </a:ext>
            </a:extLst>
          </p:cNvPr>
          <p:cNvSpPr>
            <a:spLocks noGrp="1"/>
          </p:cNvSpPr>
          <p:nvPr>
            <p:ph idx="1"/>
          </p:nvPr>
        </p:nvSpPr>
        <p:spPr>
          <a:xfrm>
            <a:off x="838200" y="1253330"/>
            <a:ext cx="10515600" cy="5914385"/>
          </a:xfrm>
        </p:spPr>
        <p:txBody>
          <a:bodyPr>
            <a:normAutofit fontScale="92500" lnSpcReduction="20000"/>
          </a:bodyPr>
          <a:lstStyle/>
          <a:p>
            <a:r>
              <a:rPr lang="uk-UA"/>
              <a:t>Служба автомобільних доріг в Сумській області. 01.09-31.09.2022р. Наказ СНАУ №1075 вк/тр від 31.08.2022 р.</a:t>
            </a:r>
          </a:p>
          <a:p>
            <a:r>
              <a:rPr lang="uk-UA"/>
              <a:t> • Міжнародне підвищення кваліфікації (Вебінар) на тему: "</a:t>
            </a:r>
            <a:r>
              <a:rPr lang="de-DE"/>
              <a:t>SOFiSTiK 2023 introduction" (7 </a:t>
            </a:r>
            <a:r>
              <a:rPr lang="uk-UA"/>
              <a:t>жовтня 2022 р) від </a:t>
            </a:r>
            <a:r>
              <a:rPr lang="de-DE"/>
              <a:t>BP-AMARAD (</a:t>
            </a:r>
            <a:r>
              <a:rPr lang="uk-UA"/>
              <a:t>Гданськ, Польща). Сертифікат №011 від 07.10.2022 р. </a:t>
            </a:r>
          </a:p>
          <a:p>
            <a:r>
              <a:rPr lang="uk-UA"/>
              <a:t>• Міжнародне підвищення кваліфікації (Вебінар) на тему: «ІНТЕРАКТИВНІ ТЕХНОЛОГІЇ ЗМІШАНОГО НАВЧАННЯ В ЗАКЛАДАХ ОСВІТИ: ДОСВІД КРАЇН ЄВРОПЕЙСЬКОГО СОЮЗУ ТА УКРАЇНИ» (22 серпня-5 вересня). Сертифікат </a:t>
            </a:r>
            <a:r>
              <a:rPr lang="de-DE"/>
              <a:t>Es№97092 </a:t>
            </a:r>
            <a:r>
              <a:rPr lang="uk-UA"/>
              <a:t>від 05.09.2022 р.</a:t>
            </a:r>
          </a:p>
          <a:p>
            <a:r>
              <a:rPr lang="uk-UA"/>
              <a:t> • Міжнародне підвищення кваліфікації (Вебінар) на тему: «АКАДЕМІЧНА ДОБРОЧЕСНІСТЬ ПРИ ПІДГОТОВЦІ МАГІСТРІВ ТА ЗДОБУВАЧІВ ДОКТОРА ФІЛОСОФІЇ (</a:t>
            </a:r>
            <a:r>
              <a:rPr lang="de-DE"/>
              <a:t>PhD) </a:t>
            </a:r>
            <a:r>
              <a:rPr lang="uk-UA"/>
              <a:t>В КРАЇНАХ ЄВРОПЕЙСЬКОГО СОЮЗУ ТА УКРАЇНІ » (19-26 вересня). Сертифікат </a:t>
            </a:r>
            <a:r>
              <a:rPr lang="de-DE"/>
              <a:t>Es№97514/2022 </a:t>
            </a:r>
            <a:r>
              <a:rPr lang="uk-UA"/>
              <a:t>від 26.09.2022 р.</a:t>
            </a:r>
            <a:endParaRPr lang="de-DE">
              <a:solidFill>
                <a:schemeClr val="dk1"/>
              </a:solidFill>
            </a:endParaRPr>
          </a:p>
        </p:txBody>
      </p:sp>
      <p:sp>
        <p:nvSpPr>
          <p:cNvPr id="4" name="TextBox 3">
            <a:extLst>
              <a:ext uri="{FF2B5EF4-FFF2-40B4-BE49-F238E27FC236}">
                <a16:creationId xmlns:a16="http://schemas.microsoft.com/office/drawing/2014/main" id="{1F071E94-AC1A-3F1E-7E1C-5BF230FA3A87}"/>
              </a:ext>
            </a:extLst>
          </p:cNvPr>
          <p:cNvSpPr txBox="1"/>
          <p:nvPr/>
        </p:nvSpPr>
        <p:spPr>
          <a:xfrm>
            <a:off x="1932039" y="486697"/>
            <a:ext cx="8672051" cy="707886"/>
          </a:xfrm>
          <a:prstGeom prst="rect">
            <a:avLst/>
          </a:prstGeom>
          <a:noFill/>
        </p:spPr>
        <p:txBody>
          <a:bodyPr wrap="square" rtlCol="0">
            <a:spAutoFit/>
          </a:bodyPr>
          <a:lstStyle/>
          <a:p>
            <a:r>
              <a:rPr lang="uk-UA" sz="4000" b="1">
                <a:solidFill>
                  <a:srgbClr val="00B050"/>
                </a:solidFill>
              </a:rPr>
              <a:t>Богінська Л.О.</a:t>
            </a:r>
            <a:endParaRPr lang="de-DE" sz="4000" b="1">
              <a:solidFill>
                <a:srgbClr val="00B050"/>
              </a:solidFill>
            </a:endParaRPr>
          </a:p>
        </p:txBody>
      </p:sp>
    </p:spTree>
    <p:extLst>
      <p:ext uri="{BB962C8B-B14F-4D97-AF65-F5344CB8AC3E}">
        <p14:creationId xmlns:p14="http://schemas.microsoft.com/office/powerpoint/2010/main" val="1319293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CFD5DB-0B9F-D6AF-D302-B1186EDF9B97}"/>
              </a:ext>
            </a:extLst>
          </p:cNvPr>
          <p:cNvSpPr>
            <a:spLocks noGrp="1"/>
          </p:cNvSpPr>
          <p:nvPr>
            <p:ph type="title"/>
          </p:nvPr>
        </p:nvSpPr>
        <p:spPr>
          <a:xfrm>
            <a:off x="2150806" y="247138"/>
            <a:ext cx="10515600" cy="1325563"/>
          </a:xfrm>
        </p:spPr>
        <p:txBody>
          <a:bodyPr/>
          <a:lstStyle/>
          <a:p>
            <a:r>
              <a:rPr lang="uk-UA" b="1">
                <a:solidFill>
                  <a:srgbClr val="00B050"/>
                </a:solidFill>
              </a:rPr>
              <a:t>Роговий С. І.</a:t>
            </a:r>
            <a:endParaRPr lang="de-DE" b="1">
              <a:solidFill>
                <a:srgbClr val="00B050"/>
              </a:solidFill>
            </a:endParaRPr>
          </a:p>
        </p:txBody>
      </p:sp>
      <p:sp>
        <p:nvSpPr>
          <p:cNvPr id="3" name="Місце для вмісту 2">
            <a:extLst>
              <a:ext uri="{FF2B5EF4-FFF2-40B4-BE49-F238E27FC236}">
                <a16:creationId xmlns:a16="http://schemas.microsoft.com/office/drawing/2014/main" id="{6488986A-F909-B186-3D49-962B2F589802}"/>
              </a:ext>
            </a:extLst>
          </p:cNvPr>
          <p:cNvSpPr>
            <a:spLocks noGrp="1"/>
          </p:cNvSpPr>
          <p:nvPr>
            <p:ph idx="1"/>
          </p:nvPr>
        </p:nvSpPr>
        <p:spPr/>
        <p:txBody>
          <a:bodyPr>
            <a:normAutofit fontScale="77500" lnSpcReduction="20000"/>
          </a:bodyPr>
          <a:lstStyle/>
          <a:p>
            <a:r>
              <a:rPr lang="uk-UA"/>
              <a:t>Стажування на підприємстві ТОВ «Будівельноінвестиційної компанії БІКОМ» з 01. 09. 2022 року по 30. 09.2022 року. Стажування на підприємстві ТОВ «Будівельно-інвестиційної компанії БІКОМ» з 01. 09. 2022 року по 30. 09.2022 року.</a:t>
            </a:r>
          </a:p>
          <a:p>
            <a:r>
              <a:rPr lang="uk-UA"/>
              <a:t> Міжнародне підвищення кваліфікації (Вебінар) на тему: "</a:t>
            </a:r>
            <a:r>
              <a:rPr lang="de-DE"/>
              <a:t>SOFiSTiK 2023 introduction" (7 </a:t>
            </a:r>
            <a:r>
              <a:rPr lang="uk-UA"/>
              <a:t>жовтня 2022 р) від </a:t>
            </a:r>
            <a:r>
              <a:rPr lang="de-DE"/>
              <a:t>BP-AMARAD (</a:t>
            </a:r>
            <a:r>
              <a:rPr lang="uk-UA"/>
              <a:t>Гданськ, Польща). Сертифікат №004 від 07.10.2022 р. </a:t>
            </a:r>
          </a:p>
          <a:p>
            <a:r>
              <a:rPr lang="uk-UA"/>
              <a:t>Благодійне підвищення кваліфікації на підтримка ЗСУ з теми «Креативність у викладанні під час війни». 0,2 кредити ЄКТС. 19.07.2022 р. Сертифікат ПУЕТ.</a:t>
            </a:r>
          </a:p>
          <a:p>
            <a:r>
              <a:rPr lang="uk-UA"/>
              <a:t> Тренінг «Академічна доброчесність як рушійна сила підвищення якості вищої освіти: кейси акредитаційної експертизи». 0,5 кредити ЄКТС. 14 – 16. 06. 2022. Сертифікат №101048055-14-147</a:t>
            </a:r>
            <a:endParaRPr lang="de-DE"/>
          </a:p>
        </p:txBody>
      </p:sp>
    </p:spTree>
    <p:extLst>
      <p:ext uri="{BB962C8B-B14F-4D97-AF65-F5344CB8AC3E}">
        <p14:creationId xmlns:p14="http://schemas.microsoft.com/office/powerpoint/2010/main" val="2523599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84E181-AC29-7F49-4860-10AF30A763B5}"/>
              </a:ext>
            </a:extLst>
          </p:cNvPr>
          <p:cNvSpPr>
            <a:spLocks noGrp="1"/>
          </p:cNvSpPr>
          <p:nvPr>
            <p:ph type="title"/>
          </p:nvPr>
        </p:nvSpPr>
        <p:spPr>
          <a:xfrm>
            <a:off x="1265903" y="103239"/>
            <a:ext cx="10515600" cy="1325563"/>
          </a:xfrm>
        </p:spPr>
        <p:txBody>
          <a:bodyPr/>
          <a:lstStyle/>
          <a:p>
            <a:r>
              <a:rPr lang="uk-UA" b="1">
                <a:solidFill>
                  <a:srgbClr val="00B050"/>
                </a:solidFill>
              </a:rPr>
              <a:t>Луцьковський В.М.</a:t>
            </a:r>
            <a:endParaRPr lang="de-DE" b="1">
              <a:solidFill>
                <a:srgbClr val="00B050"/>
              </a:solidFill>
            </a:endParaRPr>
          </a:p>
        </p:txBody>
      </p:sp>
      <p:sp>
        <p:nvSpPr>
          <p:cNvPr id="3" name="Місце для вмісту 2">
            <a:extLst>
              <a:ext uri="{FF2B5EF4-FFF2-40B4-BE49-F238E27FC236}">
                <a16:creationId xmlns:a16="http://schemas.microsoft.com/office/drawing/2014/main" id="{8B84E24F-DDA5-106D-068C-8DE0D54E1B6D}"/>
              </a:ext>
            </a:extLst>
          </p:cNvPr>
          <p:cNvSpPr>
            <a:spLocks noGrp="1"/>
          </p:cNvSpPr>
          <p:nvPr>
            <p:ph idx="1"/>
          </p:nvPr>
        </p:nvSpPr>
        <p:spPr>
          <a:xfrm>
            <a:off x="838200" y="1663393"/>
            <a:ext cx="10515600" cy="4929136"/>
          </a:xfrm>
        </p:spPr>
        <p:txBody>
          <a:bodyPr>
            <a:normAutofit fontScale="85000" lnSpcReduction="10000"/>
          </a:bodyPr>
          <a:lstStyle/>
          <a:p>
            <a:r>
              <a:rPr lang="uk-UA" dirty="0"/>
              <a:t>Стажування на підприємстві-</a:t>
            </a:r>
            <a:r>
              <a:rPr lang="uk-UA" dirty="0" err="1"/>
              <a:t>стейкхолдері</a:t>
            </a:r>
            <a:r>
              <a:rPr lang="uk-UA" dirty="0"/>
              <a:t> будівельного факультету НВП «Будівельна наука» Академії будівництва України, з 7.10.2022 по 31.10.2022 р.</a:t>
            </a:r>
          </a:p>
          <a:p>
            <a:r>
              <a:rPr lang="uk-UA" dirty="0"/>
              <a:t>Міжнародне підвищення кваліфікації (</a:t>
            </a:r>
            <a:r>
              <a:rPr lang="uk-UA" dirty="0" err="1"/>
              <a:t>Вебінар</a:t>
            </a:r>
            <a:r>
              <a:rPr lang="uk-UA" dirty="0"/>
              <a:t>) на тему: "</a:t>
            </a:r>
            <a:r>
              <a:rPr lang="de-DE" dirty="0" err="1"/>
              <a:t>SOFiSTiK</a:t>
            </a:r>
            <a:r>
              <a:rPr lang="de-DE" dirty="0"/>
              <a:t> 2023 </a:t>
            </a:r>
            <a:r>
              <a:rPr lang="de-DE" dirty="0" err="1"/>
              <a:t>introduction</a:t>
            </a:r>
            <a:r>
              <a:rPr lang="de-DE" dirty="0"/>
              <a:t>" (7 </a:t>
            </a:r>
            <a:r>
              <a:rPr lang="uk-UA" dirty="0"/>
              <a:t>жовтня 2022 р) від </a:t>
            </a:r>
            <a:r>
              <a:rPr lang="de-DE" dirty="0"/>
              <a:t>BPAMARAD (</a:t>
            </a:r>
            <a:r>
              <a:rPr lang="uk-UA" dirty="0"/>
              <a:t>Гданськ, Польща). Сертифікат №010 від 07.10.2022 р. </a:t>
            </a:r>
          </a:p>
          <a:p>
            <a:r>
              <a:rPr lang="uk-UA" dirty="0"/>
              <a:t>Участь у </a:t>
            </a:r>
            <a:r>
              <a:rPr lang="uk-UA" dirty="0" err="1"/>
              <a:t>вебінарі</a:t>
            </a:r>
            <a:r>
              <a:rPr lang="uk-UA" dirty="0"/>
              <a:t> </a:t>
            </a:r>
            <a:r>
              <a:rPr lang="de-DE" dirty="0"/>
              <a:t>INNOVATIVE FORM OF MODERN EDUCATION WITH USING GOOGLE MEET AND GOOGLE CLASSROOM PLATFORMS 18th </a:t>
            </a:r>
            <a:r>
              <a:rPr lang="de-DE" dirty="0" err="1"/>
              <a:t>of</a:t>
            </a:r>
            <a:r>
              <a:rPr lang="de-DE" dirty="0"/>
              <a:t> October-25th </a:t>
            </a:r>
            <a:r>
              <a:rPr lang="de-DE" dirty="0" err="1"/>
              <a:t>of</a:t>
            </a:r>
            <a:r>
              <a:rPr lang="de-DE" dirty="0"/>
              <a:t> </a:t>
            </a:r>
            <a:r>
              <a:rPr lang="de-DE" dirty="0" err="1"/>
              <a:t>October</a:t>
            </a:r>
            <a:r>
              <a:rPr lang="de-DE" dirty="0"/>
              <a:t>, 2021 (Lublin, </a:t>
            </a:r>
            <a:r>
              <a:rPr lang="de-DE" dirty="0" err="1"/>
              <a:t>Republic</a:t>
            </a:r>
            <a:r>
              <a:rPr lang="de-DE" dirty="0"/>
              <a:t> </a:t>
            </a:r>
            <a:r>
              <a:rPr lang="de-DE" dirty="0" err="1"/>
              <a:t>of</a:t>
            </a:r>
            <a:r>
              <a:rPr lang="de-DE" dirty="0"/>
              <a:t> </a:t>
            </a:r>
            <a:r>
              <a:rPr lang="de-DE" dirty="0" err="1"/>
              <a:t>Poland</a:t>
            </a:r>
            <a:r>
              <a:rPr lang="de-DE" dirty="0"/>
              <a:t>) </a:t>
            </a:r>
            <a:endParaRPr lang="uk-UA" dirty="0"/>
          </a:p>
          <a:p>
            <a:r>
              <a:rPr lang="uk-UA" dirty="0"/>
              <a:t>Участь у семінарі "Академічна доброчесність У ЗВО: виклики та передові практики" </a:t>
            </a:r>
            <a:r>
              <a:rPr lang="de-DE" dirty="0"/>
              <a:t>ERASMUS-JMO-2021- HEI-TCH-RSCH-101048055- «AICE-</a:t>
            </a:r>
            <a:r>
              <a:rPr lang="de-DE" dirty="0" err="1"/>
              <a:t>With</a:t>
            </a:r>
            <a:r>
              <a:rPr lang="de-DE" dirty="0"/>
              <a:t> Academic </a:t>
            </a:r>
            <a:r>
              <a:rPr lang="de-DE" dirty="0" err="1"/>
              <a:t>integrity</a:t>
            </a:r>
            <a:r>
              <a:rPr lang="de-DE" dirty="0"/>
              <a:t> </a:t>
            </a:r>
            <a:r>
              <a:rPr lang="de-DE" dirty="0" err="1"/>
              <a:t>to</a:t>
            </a:r>
            <a:r>
              <a:rPr lang="de-DE" dirty="0"/>
              <a:t> EU </a:t>
            </a:r>
            <a:r>
              <a:rPr lang="de-DE" dirty="0" err="1"/>
              <a:t>values</a:t>
            </a:r>
            <a:r>
              <a:rPr lang="de-DE" dirty="0"/>
              <a:t>: </a:t>
            </a:r>
            <a:r>
              <a:rPr lang="de-DE" dirty="0" err="1"/>
              <a:t>step</a:t>
            </a:r>
            <a:r>
              <a:rPr lang="de-DE" dirty="0"/>
              <a:t> </a:t>
            </a:r>
            <a:r>
              <a:rPr lang="de-DE" dirty="0" err="1"/>
              <a:t>by</a:t>
            </a:r>
            <a:r>
              <a:rPr lang="de-DE" dirty="0"/>
              <a:t> </a:t>
            </a:r>
            <a:r>
              <a:rPr lang="de-DE" dirty="0" err="1"/>
              <a:t>step</a:t>
            </a:r>
            <a:r>
              <a:rPr lang="de-DE" dirty="0"/>
              <a:t> </a:t>
            </a:r>
            <a:r>
              <a:rPr lang="de-DE" dirty="0" err="1"/>
              <a:t>to</a:t>
            </a:r>
            <a:r>
              <a:rPr lang="de-DE" dirty="0"/>
              <a:t> </a:t>
            </a:r>
            <a:r>
              <a:rPr lang="de-DE" dirty="0" err="1"/>
              <a:t>common</a:t>
            </a:r>
            <a:r>
              <a:rPr lang="de-DE" dirty="0"/>
              <a:t> Europe»</a:t>
            </a:r>
          </a:p>
        </p:txBody>
      </p:sp>
    </p:spTree>
    <p:extLst>
      <p:ext uri="{BB962C8B-B14F-4D97-AF65-F5344CB8AC3E}">
        <p14:creationId xmlns:p14="http://schemas.microsoft.com/office/powerpoint/2010/main" val="2652806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E651802-D481-A8DE-D87E-8A08A582E0A3}"/>
              </a:ext>
            </a:extLst>
          </p:cNvPr>
          <p:cNvSpPr>
            <a:spLocks noGrp="1"/>
          </p:cNvSpPr>
          <p:nvPr>
            <p:ph type="title"/>
          </p:nvPr>
        </p:nvSpPr>
        <p:spPr>
          <a:xfrm>
            <a:off x="3118339" y="-210062"/>
            <a:ext cx="5347236" cy="1325563"/>
          </a:xfrm>
        </p:spPr>
        <p:txBody>
          <a:bodyPr/>
          <a:lstStyle/>
          <a:p>
            <a:r>
              <a:rPr lang="uk-UA" b="1" dirty="0" err="1">
                <a:solidFill>
                  <a:srgbClr val="00B050"/>
                </a:solidFill>
              </a:rPr>
              <a:t>Циганенко</a:t>
            </a:r>
            <a:r>
              <a:rPr lang="uk-UA" b="1" dirty="0">
                <a:solidFill>
                  <a:srgbClr val="00B050"/>
                </a:solidFill>
              </a:rPr>
              <a:t> Л. А.</a:t>
            </a:r>
            <a:endParaRPr lang="de-DE" b="1" dirty="0">
              <a:solidFill>
                <a:srgbClr val="00B050"/>
              </a:solidFill>
            </a:endParaRPr>
          </a:p>
        </p:txBody>
      </p:sp>
      <p:sp>
        <p:nvSpPr>
          <p:cNvPr id="3" name="Місце для вмісту 2">
            <a:extLst>
              <a:ext uri="{FF2B5EF4-FFF2-40B4-BE49-F238E27FC236}">
                <a16:creationId xmlns:a16="http://schemas.microsoft.com/office/drawing/2014/main" id="{E8EDEA84-DB84-E6A2-ABA8-333A7128F5D5}"/>
              </a:ext>
            </a:extLst>
          </p:cNvPr>
          <p:cNvSpPr>
            <a:spLocks noGrp="1"/>
          </p:cNvSpPr>
          <p:nvPr>
            <p:ph idx="1"/>
          </p:nvPr>
        </p:nvSpPr>
        <p:spPr>
          <a:xfrm>
            <a:off x="838200" y="1253613"/>
            <a:ext cx="10515600" cy="5796116"/>
          </a:xfrm>
        </p:spPr>
        <p:txBody>
          <a:bodyPr>
            <a:normAutofit fontScale="70000" lnSpcReduction="20000"/>
          </a:bodyPr>
          <a:lstStyle/>
          <a:p>
            <a:r>
              <a:rPr lang="uk-UA"/>
              <a:t>Стажування на підприємствістейкхолдері будівельного факультету НВП «Будівельна наука» Академії будівництва України, з 01.09.2022 по 30.09.2022 р.</a:t>
            </a:r>
          </a:p>
          <a:p>
            <a:r>
              <a:rPr lang="uk-UA"/>
              <a:t> • Міжнародне підвищення кваліфікації (Вебінар) на тему: "</a:t>
            </a:r>
            <a:r>
              <a:rPr lang="de-DE"/>
              <a:t>SOFiSTiK 2023 introduction" (7 </a:t>
            </a:r>
            <a:r>
              <a:rPr lang="uk-UA"/>
              <a:t>жовтня 2022 р) від </a:t>
            </a:r>
            <a:r>
              <a:rPr lang="de-DE"/>
              <a:t>BPAMARAD (</a:t>
            </a:r>
            <a:r>
              <a:rPr lang="uk-UA"/>
              <a:t>Гданськ, Польща). Сертифікат №002 від 07.10.2022 р</a:t>
            </a:r>
          </a:p>
          <a:p>
            <a:pPr algn="just">
              <a:lnSpc>
                <a:spcPct val="107000"/>
              </a:lnSpc>
              <a:spcAft>
                <a:spcPts val="800"/>
              </a:spcAft>
            </a:pPr>
            <a:r>
              <a:rPr lang="uk-UA"/>
              <a:t>Фахове підвищення кваліфікації - підвищення кваліфікації за темою «Розвиток інноваційних  професійних компетентностей в педагогічній діяльності» на базі Національного університету біоресурсів і природокористування України. ННІ неперерервної освіти та туризму. (Свідоцтво СС 00493706/017701-022), листопад 2022 р.</a:t>
            </a:r>
            <a:endParaRPr lang="de-DE"/>
          </a:p>
          <a:p>
            <a:pPr algn="just">
              <a:lnSpc>
                <a:spcPct val="107000"/>
              </a:lnSpc>
              <a:spcAft>
                <a:spcPts val="800"/>
              </a:spcAft>
            </a:pPr>
            <a:r>
              <a:rPr lang="uk-UA"/>
              <a:t>Управлінський інтелект для освітян" (свідоцтво №КР04635922/000546-22), 7-14 червня 2022 р. </a:t>
            </a:r>
            <a:endParaRPr lang="de-DE"/>
          </a:p>
          <a:p>
            <a:pPr algn="just">
              <a:lnSpc>
                <a:spcPct val="107000"/>
              </a:lnSpc>
              <a:spcAft>
                <a:spcPts val="800"/>
              </a:spcAft>
            </a:pPr>
            <a:r>
              <a:rPr lang="uk-UA"/>
              <a:t>«НЕФОРМАЛЬНА ОСВІТА ПРИ ПІДГОТОВЦІ МАГІСТРІВ ТА ЗДОБУВАЧІВ ДОКТОРА ФІЛОСОФІЇ (PhD) В КРАЇНАХ ЄВРОПЕЙСЬКОГО СОЮЗУ ТА УКРАЇНІ». 28.03.24-06.04.24, Lublin (Repablic of Poland)</a:t>
            </a:r>
            <a:endParaRPr lang="de-DE"/>
          </a:p>
          <a:p>
            <a:pPr algn="just">
              <a:lnSpc>
                <a:spcPct val="107000"/>
              </a:lnSpc>
              <a:spcAft>
                <a:spcPts val="800"/>
              </a:spcAft>
            </a:pPr>
            <a:r>
              <a:rPr lang="uk-UA"/>
              <a:t>«Формування академічної досконалості: сучасні прак-тики і виклики» сертифікат 20.03.24-20.04.24</a:t>
            </a:r>
          </a:p>
          <a:p>
            <a:pPr marL="0" indent="0">
              <a:buNone/>
            </a:pPr>
            <a:endParaRPr lang="de-DE"/>
          </a:p>
        </p:txBody>
      </p:sp>
    </p:spTree>
    <p:extLst>
      <p:ext uri="{BB962C8B-B14F-4D97-AF65-F5344CB8AC3E}">
        <p14:creationId xmlns:p14="http://schemas.microsoft.com/office/powerpoint/2010/main" val="2626041795"/>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Офіс">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Офіс">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TotalTime>
  <Words>2790</Words>
  <Application>Microsoft Office PowerPoint</Application>
  <PresentationFormat>Широкий екран</PresentationFormat>
  <Paragraphs>132</Paragraphs>
  <Slides>31</Slides>
  <Notes>1</Notes>
  <HiddenSlides>0</HiddenSlides>
  <MMClips>0</MMClips>
  <ScaleCrop>false</ScaleCrop>
  <HeadingPairs>
    <vt:vector size="6" baseType="variant">
      <vt:variant>
        <vt:lpstr>Використані шрифти</vt:lpstr>
      </vt:variant>
      <vt:variant>
        <vt:i4>9</vt:i4>
      </vt:variant>
      <vt:variant>
        <vt:lpstr>Тема</vt:lpstr>
      </vt:variant>
      <vt:variant>
        <vt:i4>1</vt:i4>
      </vt:variant>
      <vt:variant>
        <vt:lpstr>Заголовки слайдів</vt:lpstr>
      </vt:variant>
      <vt:variant>
        <vt:i4>31</vt:i4>
      </vt:variant>
    </vt:vector>
  </HeadingPairs>
  <TitlesOfParts>
    <vt:vector size="41" baseType="lpstr">
      <vt:lpstr>Aptos</vt:lpstr>
      <vt:lpstr>Aptos Display</vt:lpstr>
      <vt:lpstr>Arial</vt:lpstr>
      <vt:lpstr>Calibri</vt:lpstr>
      <vt:lpstr>Helvetica Neue</vt:lpstr>
      <vt:lpstr>Noto Sans</vt:lpstr>
      <vt:lpstr>Segoe UI Historic</vt:lpstr>
      <vt:lpstr>Times New Roman</vt:lpstr>
      <vt:lpstr>Wingdings</vt:lpstr>
      <vt:lpstr>Тема Office</vt:lpstr>
      <vt:lpstr>АНАЛІТИЧНИЙ ЗВІТ ЩОДО ПІДГОТОВКИ ДО АКРЕДИТАЦІЇ  ОПП «Будівництво та цивільна інженерія»  ЗА ДРУГИМ (МАГІСТЕРСЬКИМ) РІВНЕМ ВИЩОЇ ОСВІТИ), щодо готовності до наступної акредитації та урахування отриманих зауважень експертів".  </vt:lpstr>
      <vt:lpstr>1.Оновлення матер. -техн.  забезпечення, що використовується на ОПП  </vt:lpstr>
      <vt:lpstr>Презентація PowerPoint</vt:lpstr>
      <vt:lpstr>2.Залучення НПП ГЗ до фахового підвищення кваліфікації на підприємствах </vt:lpstr>
      <vt:lpstr>Презентація PowerPoint</vt:lpstr>
      <vt:lpstr>Презентація PowerPoint</vt:lpstr>
      <vt:lpstr>Роговий С. І.</vt:lpstr>
      <vt:lpstr>Луцьковський В.М.</vt:lpstr>
      <vt:lpstr>Циганенко Л. А.</vt:lpstr>
      <vt:lpstr>Циганенко Г. М.</vt:lpstr>
      <vt:lpstr>Новицький  О.П.</vt:lpstr>
      <vt:lpstr>Презентація PowerPoint</vt:lpstr>
      <vt:lpstr>Юрченко О.В.</vt:lpstr>
      <vt:lpstr>3. Розвиток міжнародної діяльності</vt:lpstr>
      <vt:lpstr>Презентація PowerPoint</vt:lpstr>
      <vt:lpstr>В рамках підписаних угод та меморандумів проведена наступна робота:</vt:lpstr>
      <vt:lpstr>Презентація PowerPoint</vt:lpstr>
      <vt:lpstr>Презентація PowerPoint</vt:lpstr>
      <vt:lpstr>Презентація PowerPoint</vt:lpstr>
      <vt:lpstr>Презентація PowerPoint</vt:lpstr>
      <vt:lpstr>Презентація PowerPoint</vt:lpstr>
      <vt:lpstr>4. Студентска академічна мобільність</vt:lpstr>
      <vt:lpstr>5. Розвиток неформальної освіти</vt:lpstr>
      <vt:lpstr>Презентація PowerPoint</vt:lpstr>
      <vt:lpstr>Майстер-класи від  підприємств-стейкхолдерів ОПП та інших спікерів</vt:lpstr>
      <vt:lpstr>На 2024-25 н.р. заплановано фахові майстер-класи та тематичні лекції для здобувачів : </vt:lpstr>
      <vt:lpstr>Презентація PowerPoint</vt:lpstr>
      <vt:lpstr>6.Удосконалення ОПП за Критерієм 1</vt:lpstr>
      <vt:lpstr>Презентація PowerPoint</vt:lpstr>
      <vt:lpstr>7. Заходи, присвячені академічній доброчесності</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АНАЛІТИЧНИЙ ЗВІТ ЩОДО ПІДГОТОВКИ ДО АКРЕДИТАЦІЇ  ОПП «Будівництво та цивільна інженерія»  ЗА ДРУГИМ (МАГІСТЕРСЬКИМ) РІВНЕМ ВИЩОЇ ОСВІТИ), щодо готовності до наступної акредитації та урахування отриманих зауважень експертів".</dc:title>
  <dc:creator>Berry Cora</dc:creator>
  <cp:lastModifiedBy>User</cp:lastModifiedBy>
  <cp:revision>72</cp:revision>
  <dcterms:created xsi:type="dcterms:W3CDTF">2024-09-24T12:27:18Z</dcterms:created>
  <dcterms:modified xsi:type="dcterms:W3CDTF">2024-10-15T14:29:22Z</dcterms:modified>
</cp:coreProperties>
</file>