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7" r:id="rId4"/>
    <p:sldId id="306" r:id="rId5"/>
    <p:sldId id="308" r:id="rId6"/>
    <p:sldId id="286" r:id="rId7"/>
    <p:sldId id="293" r:id="rId8"/>
    <p:sldId id="310" r:id="rId9"/>
    <p:sldId id="312" r:id="rId10"/>
    <p:sldId id="315" r:id="rId11"/>
    <p:sldId id="316" r:id="rId12"/>
    <p:sldId id="281" r:id="rId13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832"/>
    <a:srgbClr val="42A44E"/>
    <a:srgbClr val="68B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ітлий стиль 3 –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ітлий стиль 1 –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Помірний стиль 1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із теми 1 –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D9791-A488-4557-90F8-E0CE4683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A5B9C22-B20F-4B78-819C-8041B548D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7462C2D-B07F-4328-8406-88713DC5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F9AA4A6-229C-4957-95CE-2A181957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4F9BFC-E2CA-47F7-9053-B310D4EE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166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3EA03-D10D-44A9-A987-999C7520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3C1C7F-A32D-49B0-96D0-9EC3A6F63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5237C4-EDBE-4754-B4E2-7F2D0E9E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EBB5C1A-6E5E-4E8A-A32A-345A3935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89F20DE-EB3F-446B-AC74-10372DA0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02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C9CCE06-2FC8-4965-9826-E967291BF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273C52E-7134-4A88-9DC4-0AE771973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1547EE-86CF-4AFD-BC22-006D6BFD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9B1E1AB-2621-4808-B662-0092459A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04262F-002E-4EC6-9CE5-E582CA18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227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95C9F-8F36-4F30-B2DE-15BCA89B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9DE1A8D-0F14-4C14-AD02-A8EF9842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AAA6A6-5204-4717-BE39-68272667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FBC4954-BEA1-460B-A3A7-F6DF0E27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027EC41-7F51-4FD7-9FFC-B23D0576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12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19131-7362-458D-AEC1-0505ADEA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EF4068-5564-4876-A595-A439F681C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6605436-1398-491E-9D5C-91DE25BA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F9A8F5-D0F9-42D9-8965-AECA44BB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AF97CFB-08AF-46BD-A349-D6FD1B3B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76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91352-FF69-46F2-B532-319292A8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545D53-E3AC-4208-8828-E61DED804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98921A1-EB3D-487F-8AF7-1D543886B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9AE6976-AEB0-4BBF-9931-6632B8A2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FCC3D5A-B73F-4F78-AD73-0895E58A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C47AB77-D300-465B-BA09-8B34C9C0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9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6FC-5817-4C6A-AC1C-1987F92A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60A4958-B5C3-4BFD-BA31-C0FBEC4D8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335B355-8CF4-4DFE-B740-E5516B057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00DFC8A-C1BC-4620-BFCF-294CBCDA2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8D9C64-C679-42EB-B68E-C4D7409DC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51F8E916-E6F5-4A43-9C6E-6ACC5802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58F363C-5C5B-4914-A2C5-476F75FB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98DA459-C1CE-4FA1-882B-974CD2CA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6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5B71-130E-428D-83B4-EAF3B0C1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BA5B48A-48D5-43C8-AA99-B7E624A2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C8652D9-141C-4477-8BB9-1F0073FD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3E13FE6-744E-4715-B664-FDA4E60A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37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DACD219A-89CD-47A3-9F2B-78FE3334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12128B7-A631-4737-88D9-8DD337C6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30EC8FF-D50B-490F-BF2B-82CF510F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01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9BE56-7FBD-494E-9317-8EDE07B5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15A491-02EB-4743-90BC-71AF35E98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A3F32DF-2BD3-4E14-8F07-2B3D3352F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7AD5FC1-6B94-42FD-A682-00CD342C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2E752BC-4AA5-453B-B995-F754C9BC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7318B3-964B-46F0-A68B-CA8A4B3B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456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1598F-5D32-47B5-97F7-0A4D5276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E4826BD-E22C-490F-9C5C-2624A34FD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51C754F-54DE-42D6-A54D-A421317A8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27D57CE-428F-4148-BCAA-CFC3F623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9E777EF-E497-4D16-A254-85BE8381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48AAF85-102C-457E-9766-08651C77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2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3E429D5-AC51-4879-AF81-C452E796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89BE01C-90E6-4140-9498-123C622A1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58E4B4-4CF5-4F12-9733-6696A8A3A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78A77-5DCF-4F5E-9816-7526B0A16D9F}" type="datetimeFigureOut">
              <a:rPr lang="uk-UA" smtClean="0"/>
              <a:t>20.11.2024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8C6C992-E152-47F8-99E9-3F5C1D525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A8D3CAB-6955-4623-8DB3-7D86BF188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499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9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21425-DC8D-4F18-ABB2-76102687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3521" y="838909"/>
            <a:ext cx="5034999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300" b="1" dirty="0"/>
              <a:t>Про заходи щодо </a:t>
            </a:r>
            <a:r>
              <a:rPr lang="uk-UA" sz="3300" b="1" dirty="0" smtClean="0"/>
              <a:t>підвищення </a:t>
            </a:r>
            <a:r>
              <a:rPr lang="uk-UA" sz="3300" b="1" dirty="0"/>
              <a:t>рівня обізнаності учасників освітнього процесу стосовно академічної доброчесності</a:t>
            </a:r>
            <a:endParaRPr lang="en-US" sz="3300" b="1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59BA346-91F2-49D3-9BB8-FAAD6E5BB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1669" y="3888032"/>
            <a:ext cx="5916603" cy="2169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uk-UA" sz="2800" b="1" dirty="0"/>
              <a:t>Олена </a:t>
            </a:r>
            <a:r>
              <a:rPr lang="uk-UA" sz="2800" b="1" dirty="0" err="1"/>
              <a:t>Рибіна</a:t>
            </a:r>
            <a:r>
              <a:rPr lang="uk-UA" sz="2800" b="1" dirty="0"/>
              <a:t>, </a:t>
            </a:r>
          </a:p>
          <a:p>
            <a:pPr algn="r"/>
            <a:r>
              <a:rPr lang="uk-UA" sz="2000" dirty="0" err="1" smtClean="0"/>
              <a:t>в.п</a:t>
            </a:r>
            <a:r>
              <a:rPr lang="uk-UA" sz="2000" dirty="0"/>
              <a:t>. завідувачки відділу якості освіти, </a:t>
            </a:r>
          </a:p>
          <a:p>
            <a:pPr algn="r"/>
            <a:r>
              <a:rPr lang="uk-UA" sz="2000" dirty="0"/>
              <a:t>ліцензування та акредитації</a:t>
            </a:r>
          </a:p>
          <a:p>
            <a:pPr algn="r"/>
            <a:r>
              <a:rPr lang="uk-UA" sz="2000" dirty="0"/>
              <a:t>Сумського </a:t>
            </a:r>
            <a:r>
              <a:rPr lang="en-US" sz="2000" dirty="0"/>
              <a:t>НАУ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8916A65-9315-4FB2-ABC9-00668D379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572" y="467676"/>
            <a:ext cx="3162748" cy="275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5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987741" y="624190"/>
            <a:ext cx="9537384" cy="461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2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61949" y="254387"/>
            <a:ext cx="9591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11.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Які ще теми чи питання щодо академічної доброчесності було б корисно розглянути під час занять або спеціальних сесій?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95275" y="1271056"/>
            <a:ext cx="49815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Питання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пов’язані з плагіатом та його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уникненням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плагіату та методи його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уникнення, як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цитувати джерела та уникати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плагіату,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самоплагіат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що це таке та як його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уникнути, використання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цифрових інструментів і програм для перевірки на плагіат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5803135" y="1193363"/>
            <a:ext cx="469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Етичні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практичні аспекти академічної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Етика досліджень та чесність у роботі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даними, як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оформлювати наукові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роботи, використання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штучного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інтелекту,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равила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цитування та оформлення використаних джерел.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295275" y="4054494"/>
            <a:ext cx="535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теми та розвиток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заняття з оформлення бібліографії, роботи з академічними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джерелами, розвиток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критичного мислення та самостійності у навчанні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803135" y="4054494"/>
            <a:ext cx="5522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порушень та управління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доброчесністю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за недотримання академічної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доброчесності, реальні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порушень та їх аналіз (кейси з практики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соціальні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академічної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недоброчесності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справедливе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студентів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90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4C8E34-1E46-4ADC-988B-B67113FB7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/>
          </a:p>
          <a:p>
            <a:pPr marL="0" indent="0" algn="ctr">
              <a:buNone/>
            </a:pPr>
            <a:r>
              <a:rPr lang="uk-UA" sz="6000" dirty="0"/>
              <a:t>Дякую за увагу!</a:t>
            </a:r>
          </a:p>
          <a:p>
            <a:pPr marL="0" indent="0" algn="ctr">
              <a:buNone/>
            </a:pPr>
            <a:endParaRPr lang="uk-UA" sz="6000" dirty="0"/>
          </a:p>
          <a:p>
            <a:pPr marL="0" indent="0" algn="ctr">
              <a:buNone/>
            </a:pPr>
            <a:endParaRPr lang="uk-UA" sz="6000" dirty="0"/>
          </a:p>
          <a:p>
            <a:pPr marL="0" indent="0" algn="r">
              <a:buNone/>
            </a:pPr>
            <a:r>
              <a:rPr lang="uk-UA" sz="3200" dirty="0"/>
              <a:t>Олена </a:t>
            </a:r>
            <a:r>
              <a:rPr lang="uk-UA" sz="3200" dirty="0" err="1"/>
              <a:t>Рибіна</a:t>
            </a:r>
            <a:endParaRPr lang="uk-UA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362075" y="139280"/>
            <a:ext cx="8601075" cy="1419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заходів тижня «Академічної доброчесності»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5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(4-8 </a:t>
            </a:r>
            <a:r>
              <a:rPr lang="uk-UA" sz="2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листопада </a:t>
            </a:r>
            <a:r>
              <a:rPr lang="uk-UA" sz="25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uk-UA" sz="2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5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uk-UA" sz="25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08" r="8225"/>
          <a:stretch/>
        </p:blipFill>
        <p:spPr>
          <a:xfrm>
            <a:off x="10685929" y="0"/>
            <a:ext cx="1506071" cy="1838434"/>
          </a:xfrm>
          <a:prstGeom prst="rect">
            <a:avLst/>
          </a:prstGeom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53557"/>
              </p:ext>
            </p:extLst>
          </p:nvPr>
        </p:nvGraphicFramePr>
        <p:xfrm>
          <a:off x="437029" y="1047750"/>
          <a:ext cx="10248900" cy="591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999">
                  <a:extLst>
                    <a:ext uri="{9D8B030D-6E8A-4147-A177-3AD203B41FA5}">
                      <a16:colId xmlns:a16="http://schemas.microsoft.com/office/drawing/2014/main" val="1364434235"/>
                    </a:ext>
                  </a:extLst>
                </a:gridCol>
                <a:gridCol w="6154250">
                  <a:extLst>
                    <a:ext uri="{9D8B030D-6E8A-4147-A177-3AD203B41FA5}">
                      <a16:colId xmlns:a16="http://schemas.microsoft.com/office/drawing/2014/main" val="697058854"/>
                    </a:ext>
                  </a:extLst>
                </a:gridCol>
                <a:gridCol w="2249522">
                  <a:extLst>
                    <a:ext uri="{9D8B030D-6E8A-4147-A177-3AD203B41FA5}">
                      <a16:colId xmlns:a16="http://schemas.microsoft.com/office/drawing/2014/main" val="3991908568"/>
                    </a:ext>
                  </a:extLst>
                </a:gridCol>
                <a:gridCol w="1464129">
                  <a:extLst>
                    <a:ext uri="{9D8B030D-6E8A-4147-A177-3AD203B41FA5}">
                      <a16:colId xmlns:a16="http://schemas.microsoft.com/office/drawing/2014/main" val="3703742656"/>
                    </a:ext>
                  </a:extLst>
                </a:gridCol>
              </a:tblGrid>
              <a:tr h="45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№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Захід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Відповідальні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effectLst/>
                        </a:rPr>
                        <a:t>Термін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 anchor="ctr"/>
                </a:tc>
                <a:extLst>
                  <a:ext uri="{0D108BD9-81ED-4DB2-BD59-A6C34878D82A}">
                    <a16:rowId xmlns:a16="http://schemas.microsoft.com/office/drawing/2014/main" val="674022114"/>
                  </a:ext>
                </a:extLst>
              </a:tr>
              <a:tr h="339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1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Анкетування серед здобувачів вищої освіти щодо дотримання академічної доброчесності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 smtClean="0">
                          <a:effectLst/>
                        </a:rPr>
                        <a:t>ВЯОЛА.</a:t>
                      </a:r>
                      <a:endParaRPr lang="uk-UA" sz="13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Заступники з якості факультетів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Протягом тижня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1346351725"/>
                  </a:ext>
                </a:extLst>
              </a:tr>
              <a:tr h="339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2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Електронна розсилка добірки щодо регулювання принципів академічної доброчесності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Бібліотека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Протягом тижня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613719617"/>
                  </a:ext>
                </a:extLst>
              </a:tr>
              <a:tr h="339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3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Урочисте підписання Декларації академічної доброчесності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Студентське самоврядування, студентська профспілкова організація, декани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4 листопада 2024 р.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3513614926"/>
                  </a:ext>
                </a:extLst>
              </a:tr>
              <a:tr h="611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4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Доповідь члена НАЗЯВО, голови Комітету Національного агентства з питань етики на тему Артема АРТЮХОВА: «Академічна доброчесність для </a:t>
                      </a:r>
                      <a:r>
                        <a:rPr lang="uk-UA" sz="1350" dirty="0" err="1">
                          <a:effectLst/>
                        </a:rPr>
                        <a:t>фрешменів</a:t>
                      </a:r>
                      <a:r>
                        <a:rPr lang="uk-UA" sz="1350" dirty="0">
                          <a:effectLst/>
                        </a:rPr>
                        <a:t>»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 smtClean="0">
                          <a:effectLst/>
                        </a:rPr>
                        <a:t>ВЯОЛА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4 листопада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2024 р.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2093416842"/>
                  </a:ext>
                </a:extLst>
              </a:tr>
              <a:tr h="475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5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Майстер-клас «Правила цитування та уникнення академічного плагіату в наукових дослідженнях: стандарти, техніки та практичні рекомендації для студентів»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Кафедра державно-правових дисциплін та українознавства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5 листопада 2024 р.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153085357"/>
                  </a:ext>
                </a:extLst>
              </a:tr>
              <a:tr h="679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6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Круглий стіл за участі представників студентського комітету партнерства із забезпечення якості освіти на тему: «Академічна доброчесність очима студентів: перспективи та очікування»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 smtClean="0">
                          <a:effectLst/>
                        </a:rPr>
                        <a:t>ВЯОЛА </a:t>
                      </a:r>
                      <a:r>
                        <a:rPr lang="uk-UA" sz="1350" dirty="0" smtClean="0">
                          <a:effectLst/>
                        </a:rPr>
                        <a:t>та </a:t>
                      </a:r>
                      <a:r>
                        <a:rPr lang="uk-UA" sz="1350" dirty="0">
                          <a:effectLst/>
                        </a:rPr>
                        <a:t>акредитація та комітет партнерства в забезпеченні якості освіти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6 листопада 2024 р.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738939984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7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Квіз-батл: «Академічна доброчесність на всі 100%»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 smtClean="0">
                          <a:effectLst/>
                        </a:rPr>
                        <a:t>ВЯОЛА</a:t>
                      </a:r>
                      <a:r>
                        <a:rPr lang="uk-UA" sz="1350" dirty="0" smtClean="0">
                          <a:effectLst/>
                        </a:rPr>
                        <a:t>.</a:t>
                      </a:r>
                      <a:endParaRPr lang="uk-UA" sz="13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Декани факультетів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7 листопада 2024 р.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4090231013"/>
                  </a:ext>
                </a:extLst>
              </a:tr>
              <a:tr h="747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8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Семінари-дискусії: «Оновлені вимоги до самооцінювання освітніх програм: практичні аспекти та виклики», «Постакредитаційний моніторинг як інструмент підвищення якості освіти: стратегічні підходи та оперативні дії»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 smtClean="0">
                          <a:effectLst/>
                        </a:rPr>
                        <a:t>ВЯОЛА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8 листопада 2024 р.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538539727"/>
                  </a:ext>
                </a:extLst>
              </a:tr>
              <a:tr h="339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9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Кураторські години на тему: «Штучний інтелект: де закінчується допомога і починається ризик для студентів»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Куратори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За розкладом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917582783"/>
                  </a:ext>
                </a:extLst>
              </a:tr>
              <a:tr h="67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10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Хвилинка доброчесності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Всі НПП</a:t>
                      </a:r>
                      <a:endParaRPr lang="uk-UA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</a:rPr>
                        <a:t>За розкладом</a:t>
                      </a:r>
                      <a:endParaRPr lang="uk-UA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65" marR="20465" marT="0" marB="0"/>
                </a:tc>
                <a:extLst>
                  <a:ext uri="{0D108BD9-81ED-4DB2-BD59-A6C34878D82A}">
                    <a16:rowId xmlns:a16="http://schemas.microsoft.com/office/drawing/2014/main" val="145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21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795" y="0"/>
            <a:ext cx="1929205" cy="1838434"/>
          </a:xfrm>
          <a:prstGeom prst="rect">
            <a:avLst/>
          </a:prstGeom>
        </p:spPr>
      </p:pic>
      <p:sp>
        <p:nvSpPr>
          <p:cNvPr id="5" name="Підзаголовок 2">
            <a:extLst>
              <a:ext uri="{FF2B5EF4-FFF2-40B4-BE49-F238E27FC236}">
                <a16:creationId xmlns:a16="http://schemas.microsoft.com/office/drawing/2014/main" id="{559BA346-91F2-49D3-9BB8-FAAD6E5BB204}"/>
              </a:ext>
            </a:extLst>
          </p:cNvPr>
          <p:cNvSpPr txBox="1">
            <a:spLocks/>
          </p:cNvSpPr>
          <p:nvPr/>
        </p:nvSpPr>
        <p:spPr>
          <a:xfrm>
            <a:off x="358594" y="1752600"/>
            <a:ext cx="5775506" cy="309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3000" dirty="0">
                <a:latin typeface="+mj-lt"/>
                <a:ea typeface="+mj-ea"/>
                <a:cs typeface="+mj-cs"/>
              </a:rPr>
              <a:t>Анкетування щодо обізнаності та дотримання принципів академічної доброчесності було проведено </a:t>
            </a:r>
            <a:r>
              <a:rPr lang="uk-UA" sz="3000" i="1" dirty="0">
                <a:latin typeface="+mj-lt"/>
                <a:ea typeface="+mj-ea"/>
                <a:cs typeface="+mj-cs"/>
              </a:rPr>
              <a:t>в рамках Тижня академічної доброчесності</a:t>
            </a:r>
            <a:r>
              <a:rPr lang="ru-RU" sz="3000" i="1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0" indent="0" algn="just">
              <a:buNone/>
            </a:pPr>
            <a:endParaRPr lang="uk-UA" sz="3000" i="1" dirty="0"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uk-UA" sz="3000" b="1" dirty="0">
                <a:latin typeface="+mj-lt"/>
                <a:ea typeface="+mj-ea"/>
                <a:cs typeface="+mj-cs"/>
              </a:rPr>
              <a:t>Тривалість анкетування:</a:t>
            </a:r>
            <a:r>
              <a:rPr lang="uk-UA" sz="3000" dirty="0">
                <a:latin typeface="+mj-lt"/>
                <a:ea typeface="+mj-ea"/>
                <a:cs typeface="+mj-cs"/>
              </a:rPr>
              <a:t> 4-11 листопада 2024 року.</a:t>
            </a:r>
            <a:br>
              <a:rPr lang="uk-UA" sz="3000" dirty="0">
                <a:latin typeface="+mj-lt"/>
                <a:ea typeface="+mj-ea"/>
                <a:cs typeface="+mj-cs"/>
              </a:rPr>
            </a:br>
            <a:r>
              <a:rPr lang="uk-UA" sz="3000" b="1" dirty="0">
                <a:latin typeface="+mj-lt"/>
                <a:ea typeface="+mj-ea"/>
                <a:cs typeface="+mj-cs"/>
              </a:rPr>
              <a:t>Учасники:</a:t>
            </a:r>
            <a:r>
              <a:rPr lang="uk-UA" sz="3000" dirty="0">
                <a:latin typeface="+mj-lt"/>
                <a:ea typeface="+mj-ea"/>
                <a:cs typeface="+mj-cs"/>
              </a:rPr>
              <a:t> 1224 здобувачі вищої освіти з усіх освітніх програм і рівнів навчання.</a:t>
            </a:r>
            <a:endParaRPr lang="en-US" sz="30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5" y="919217"/>
            <a:ext cx="367665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3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795" y="0"/>
            <a:ext cx="1929205" cy="1838434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 rotWithShape="1">
          <a:blip r:embed="rId3"/>
          <a:srcRect r="26035"/>
          <a:stretch/>
        </p:blipFill>
        <p:spPr>
          <a:xfrm>
            <a:off x="0" y="9634"/>
            <a:ext cx="6772275" cy="4543316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 rotWithShape="1">
          <a:blip r:embed="rId4"/>
          <a:srcRect r="23700"/>
          <a:stretch/>
        </p:blipFill>
        <p:spPr>
          <a:xfrm>
            <a:off x="5257801" y="3076685"/>
            <a:ext cx="6686550" cy="363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8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3"/>
          <a:stretch>
            <a:fillRect/>
          </a:stretch>
        </p:blipFill>
        <p:spPr>
          <a:xfrm>
            <a:off x="1035367" y="888999"/>
            <a:ext cx="9432608" cy="51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1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 rotWithShape="1">
          <a:blip r:embed="rId3"/>
          <a:srcRect r="20744"/>
          <a:stretch/>
        </p:blipFill>
        <p:spPr>
          <a:xfrm>
            <a:off x="130492" y="0"/>
            <a:ext cx="6956108" cy="4290820"/>
          </a:xfrm>
          <a:prstGeom prst="rect">
            <a:avLst/>
          </a:prstGeom>
        </p:spPr>
      </p:pic>
      <p:pic>
        <p:nvPicPr>
          <p:cNvPr id="13" name="Рисунок 12"/>
          <p:cNvPicPr/>
          <p:nvPr/>
        </p:nvPicPr>
        <p:blipFill rotWithShape="1">
          <a:blip r:embed="rId4"/>
          <a:srcRect r="19654"/>
          <a:stretch/>
        </p:blipFill>
        <p:spPr>
          <a:xfrm>
            <a:off x="5286375" y="3019425"/>
            <a:ext cx="675322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3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r="11204"/>
          <a:stretch/>
        </p:blipFill>
        <p:spPr>
          <a:xfrm>
            <a:off x="120966" y="0"/>
            <a:ext cx="7156134" cy="398145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 rotWithShape="1">
          <a:blip r:embed="rId4"/>
          <a:srcRect r="24168"/>
          <a:stretch/>
        </p:blipFill>
        <p:spPr>
          <a:xfrm>
            <a:off x="5505449" y="2752725"/>
            <a:ext cx="6686551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5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914400" y="529907"/>
            <a:ext cx="9839325" cy="492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9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60260" y="213346"/>
            <a:ext cx="92297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9. Які заходи, на Вашу думку, можуть ще більше сприяти підвищенню рівня академічної доброчесності в університеті?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36832" y="1159765"/>
            <a:ext cx="46382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заходи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Відповіді, які пропонують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</a:p>
          <a:p>
            <a:r>
              <a:rPr lang="uk-UA" alt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лекцій, тренінгів, семінарів </a:t>
            </a: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академічної </a:t>
            </a:r>
            <a:r>
              <a:rPr lang="uk-UA" alt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доброчесності; проведення </a:t>
            </a: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кураторських годин з роз'яснення принципів </a:t>
            </a:r>
            <a:r>
              <a:rPr lang="uk-UA" alt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доброчесності; регулярні </a:t>
            </a: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тренінги та курси з академічного письма і правил цитування 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5677608" y="1092899"/>
            <a:ext cx="47642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сучасних інструментів і методів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Відповіді, що акцентують на технологічних або сучасних підходах до перевірки робіт; забезпечення доступу до систем перевірки на плагіат; впровадження програм для самостійної перевірки робіт.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336832" y="3534425"/>
            <a:ext cx="45279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мотиваційні заходи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створення позитивного середовища, заохочень і формування академічної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культури: заохочення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до чесної поведінки, наприклад, нагородження за оригінальні наукові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роботи, сприяння розвитку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студентських ініціатив для популяризації академічної доброчесності</a:t>
            </a:r>
          </a:p>
          <a:p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5677609" y="3534425"/>
            <a:ext cx="47642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роз'яснювальна робота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підкреслюють важливість відкритого діалогу та інформування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студентів: проведення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зустрічей зі студентами та викладачами для обговорення принципів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доброчесності, надання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детальних пояснень студентам про важливість академічної доброчесності.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3605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41631</TotalTime>
  <Words>636</Words>
  <Application>Microsoft Office PowerPoint</Application>
  <PresentationFormat>Широкий екран</PresentationFormat>
  <Paragraphs>81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Про заходи щодо підвищення рівня обізнаності учасників освітнього процесу стосовно академічної доброчесності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Фахова підготовка менеджера: аналіз різних підходів</dc:title>
  <dc:creator>Iryna Skliar</dc:creator>
  <cp:lastModifiedBy>User</cp:lastModifiedBy>
  <cp:revision>184</cp:revision>
  <cp:lastPrinted>2023-05-01T05:48:52Z</cp:lastPrinted>
  <dcterms:created xsi:type="dcterms:W3CDTF">2020-04-24T10:40:31Z</dcterms:created>
  <dcterms:modified xsi:type="dcterms:W3CDTF">2024-11-21T09:14:12Z</dcterms:modified>
</cp:coreProperties>
</file>